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6" r:id="rId5"/>
    <p:sldId id="452" r:id="rId6"/>
    <p:sldId id="458" r:id="rId7"/>
    <p:sldId id="453" r:id="rId8"/>
    <p:sldId id="454" r:id="rId9"/>
    <p:sldId id="456" r:id="rId10"/>
    <p:sldId id="457" r:id="rId11"/>
    <p:sldId id="451" r:id="rId12"/>
    <p:sldId id="447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EA2"/>
    <a:srgbClr val="90C852"/>
    <a:srgbClr val="373D59"/>
    <a:srgbClr val="D0D0D0"/>
    <a:srgbClr val="FFA432"/>
    <a:srgbClr val="0356B1"/>
    <a:srgbClr val="D3E8F9"/>
    <a:srgbClr val="C3E5ED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2" autoAdjust="0"/>
    <p:restoredTop sz="94651" autoAdjust="0"/>
  </p:normalViewPr>
  <p:slideViewPr>
    <p:cSldViewPr snapToGrid="0">
      <p:cViewPr varScale="1">
        <p:scale>
          <a:sx n="65" d="100"/>
          <a:sy n="65" d="100"/>
        </p:scale>
        <p:origin x="468" y="32"/>
      </p:cViewPr>
      <p:guideLst>
        <p:guide orient="horz" pos="206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+ spalarnie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64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Jednak najważniejszą poza pakietem FF55</a:t>
            </a:r>
            <a:r>
              <a:rPr lang="pl-PL" baseline="0" dirty="0" smtClean="0"/>
              <a:t> inicjatywą UE w związku z wojną i kryzysem jest plan </a:t>
            </a:r>
            <a:r>
              <a:rPr lang="pl-PL" baseline="0" dirty="0" err="1" smtClean="0"/>
              <a:t>REPowerEU</a:t>
            </a:r>
            <a:r>
              <a:rPr lang="pl-PL" baseline="0" dirty="0" smtClean="0"/>
              <a:t>, służący odcięciu się od zależności od rosyjskich surowców energetycznych poprzez dywersyfikację dostaw, redukcję zapotrzebowania, przyspieszony rozwój OZE i niezbędne do tych celów reformy i inwestycje.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02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96896" y="592766"/>
            <a:ext cx="3662161" cy="3419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173"/>
            <a:ext cx="11261558" cy="672060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3172026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rgbClr val="0356B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3172026"/>
            <a:ext cx="0" cy="3685974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rgbClr val="90C85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103962" y="5640554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rgbClr val="0356B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90C85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rgbClr val="90C852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960" y="618996"/>
            <a:ext cx="978410" cy="6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rgbClr val="D3E8F9"/>
          </a:solidFill>
          <a:ln w="28575">
            <a:solidFill>
              <a:srgbClr val="90C852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rgbClr val="0356B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rgbClr val="D3E8F9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60" y="1825625"/>
            <a:ext cx="1079363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1"/>
              </a:spcAft>
              <a:defRPr/>
            </a:lvl1pPr>
            <a:lvl2pPr>
              <a:lnSpc>
                <a:spcPct val="100000"/>
              </a:lnSpc>
              <a:spcAft>
                <a:spcPts val="1801"/>
              </a:spcAft>
              <a:defRPr/>
            </a:lvl2pPr>
            <a:lvl3pPr>
              <a:lnSpc>
                <a:spcPct val="100000"/>
              </a:lnSpc>
              <a:spcAft>
                <a:spcPts val="1801"/>
              </a:spcAft>
              <a:defRPr/>
            </a:lvl3pPr>
            <a:lvl4pPr>
              <a:lnSpc>
                <a:spcPct val="100000"/>
              </a:lnSpc>
              <a:spcAft>
                <a:spcPts val="1801"/>
              </a:spcAft>
              <a:defRPr/>
            </a:lvl4pPr>
            <a:lvl5pPr>
              <a:lnSpc>
                <a:spcPct val="100000"/>
              </a:lnSpc>
              <a:spcAft>
                <a:spcPts val="1801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50260" y="482861"/>
            <a:ext cx="10793639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16409" y="6313849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6C79FD-C571-418B-AB0F-5EE936C85276}" type="slidenum">
              <a:rPr lang="en-GB" sz="1200" smtClean="0"/>
              <a:pPr/>
              <a:t>‹#›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89912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614" r="-99"/>
          <a:stretch/>
        </p:blipFill>
        <p:spPr>
          <a:xfrm>
            <a:off x="0" y="0"/>
            <a:ext cx="12192000" cy="68686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rgbClr val="0356B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5500" b="1">
                <a:solidFill>
                  <a:srgbClr val="90C85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 rot="16200000">
            <a:off x="2668482" y="-2669063"/>
            <a:ext cx="6858581" cy="121955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23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86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7" y="6045865"/>
            <a:ext cx="1697169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5500" b="1">
                <a:solidFill>
                  <a:srgbClr val="373D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373D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92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55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373D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51801" y="-519893"/>
            <a:ext cx="3662161" cy="3419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61558" cy="67206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839433"/>
            <a:ext cx="10156297" cy="1240348"/>
          </a:xfrm>
        </p:spPr>
        <p:txBody>
          <a:bodyPr anchor="b">
            <a:noAutofit/>
          </a:bodyPr>
          <a:lstStyle>
            <a:lvl1pPr algn="l">
              <a:defRPr sz="5500" b="0">
                <a:solidFill>
                  <a:srgbClr val="90C85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020871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171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62" r:id="rId3"/>
    <p:sldLayoutId id="2147483649" r:id="rId4"/>
    <p:sldLayoutId id="2147483651" r:id="rId5"/>
    <p:sldLayoutId id="2147483672" r:id="rId6"/>
    <p:sldLayoutId id="2147483673" r:id="rId7"/>
    <p:sldLayoutId id="2147483669" r:id="rId8"/>
    <p:sldLayoutId id="2147483671" r:id="rId9"/>
    <p:sldLayoutId id="2147483670" r:id="rId10"/>
    <p:sldLayoutId id="2147483650" r:id="rId11"/>
    <p:sldLayoutId id="2147483660" r:id="rId12"/>
    <p:sldLayoutId id="2147483652" r:id="rId13"/>
    <p:sldLayoutId id="2147483661" r:id="rId14"/>
    <p:sldLayoutId id="2147483653" r:id="rId15"/>
    <p:sldLayoutId id="2147483654" r:id="rId16"/>
    <p:sldLayoutId id="2147483659" r:id="rId17"/>
    <p:sldLayoutId id="2147483658" r:id="rId18"/>
    <p:sldLayoutId id="2147483666" r:id="rId19"/>
    <p:sldLayoutId id="2147483667" r:id="rId20"/>
    <p:sldLayoutId id="2147483668" r:id="rId21"/>
    <p:sldLayoutId id="2147483655" r:id="rId22"/>
    <p:sldLayoutId id="2147483674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commission/presscorner/detail/pl/qanda_22_3132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fundusze-na-lata-2021-2027/krajowy-plan-odbudowy/konsultacje-rewizji-krajowego-planu-odbudowy/" TargetMode="Externa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11641" y="5457564"/>
            <a:ext cx="5040313" cy="870083"/>
          </a:xfrm>
        </p:spPr>
        <p:txBody>
          <a:bodyPr/>
          <a:lstStyle/>
          <a:p>
            <a:endParaRPr lang="pl-PL" dirty="0" smtClean="0"/>
          </a:p>
          <a:p>
            <a:r>
              <a:rPr lang="pl-PL" dirty="0" smtClean="0"/>
              <a:t>24 maja </a:t>
            </a:r>
            <a:r>
              <a:rPr lang="pl-PL" dirty="0" smtClean="0"/>
              <a:t>2023 r.</a:t>
            </a:r>
            <a:endParaRPr lang="en-GB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140650" y="2275108"/>
            <a:ext cx="10711304" cy="266779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000"/>
              </a:lnSpc>
              <a:buClr>
                <a:srgbClr val="034EA2"/>
              </a:buClr>
            </a:pPr>
            <a:endParaRPr lang="pl-PL" sz="7200" spc="-30" dirty="0" smtClean="0">
              <a:blipFill dpi="0" rotWithShape="1">
                <a:blip r:embed="rId2"/>
                <a:srcRect/>
                <a:tile tx="0" ty="0" sx="65000" sy="65000" flip="none" algn="ctr"/>
              </a:blipFill>
              <a:latin typeface="EC Square Sans Pro Extra Black" panose="020B0506040000020004" pitchFamily="34" charset="0"/>
            </a:endParaRPr>
          </a:p>
          <a:p>
            <a:pPr algn="l">
              <a:lnSpc>
                <a:spcPts val="6000"/>
              </a:lnSpc>
              <a:buClr>
                <a:srgbClr val="034EA2"/>
              </a:buClr>
            </a:pPr>
            <a:r>
              <a:rPr lang="pl-PL" sz="5400" spc="-30" dirty="0">
                <a:blipFill dpi="0" rotWithShape="1">
                  <a:blip r:embed="rId2"/>
                  <a:srcRect/>
                  <a:tile tx="0" ty="0" sx="65000" sy="65000" flip="none" algn="ctr"/>
                </a:blipFill>
                <a:latin typeface="EC Square Sans Pro Extra Black" panose="020B0506040000020004" pitchFamily="34" charset="0"/>
              </a:rPr>
              <a:t>Najnowsze inicjatywy </a:t>
            </a:r>
            <a:r>
              <a:rPr lang="pl-PL" sz="5400" spc="-30" dirty="0" smtClean="0">
                <a:blipFill dpi="0" rotWithShape="1">
                  <a:blip r:embed="rId2"/>
                  <a:srcRect/>
                  <a:tile tx="0" ty="0" sx="65000" sy="65000" flip="none" algn="ctr"/>
                </a:blipFill>
                <a:latin typeface="EC Square Sans Pro Extra Black" panose="020B0506040000020004" pitchFamily="34" charset="0"/>
              </a:rPr>
              <a:t/>
            </a:r>
            <a:br>
              <a:rPr lang="pl-PL" sz="5400" spc="-30" dirty="0" smtClean="0">
                <a:blipFill dpi="0" rotWithShape="1">
                  <a:blip r:embed="rId2"/>
                  <a:srcRect/>
                  <a:tile tx="0" ty="0" sx="65000" sy="65000" flip="none" algn="ctr"/>
                </a:blipFill>
                <a:latin typeface="EC Square Sans Pro Extra Black" panose="020B0506040000020004" pitchFamily="34" charset="0"/>
              </a:rPr>
            </a:br>
            <a:r>
              <a:rPr lang="pl-PL" sz="5400" spc="-30" dirty="0" smtClean="0">
                <a:blipFill dpi="0" rotWithShape="1">
                  <a:blip r:embed="rId2"/>
                  <a:srcRect/>
                  <a:tile tx="0" ty="0" sx="65000" sy="65000" flip="none" algn="ctr"/>
                </a:blipFill>
                <a:latin typeface="EC Square Sans Pro Extra Black" panose="020B0506040000020004" pitchFamily="34" charset="0"/>
              </a:rPr>
              <a:t>Unii </a:t>
            </a:r>
            <a:r>
              <a:rPr lang="pl-PL" sz="5400" spc="-30" dirty="0">
                <a:blipFill dpi="0" rotWithShape="1">
                  <a:blip r:embed="rId2"/>
                  <a:srcRect/>
                  <a:tile tx="0" ty="0" sx="65000" sy="65000" flip="none" algn="ctr"/>
                </a:blipFill>
                <a:latin typeface="EC Square Sans Pro Extra Black" panose="020B0506040000020004" pitchFamily="34" charset="0"/>
              </a:rPr>
              <a:t>Europejskiej </a:t>
            </a:r>
            <a:r>
              <a:rPr lang="pl-PL" sz="5400" spc="-30" dirty="0" smtClean="0">
                <a:blipFill dpi="0" rotWithShape="1">
                  <a:blip r:embed="rId2"/>
                  <a:srcRect/>
                  <a:tile tx="0" ty="0" sx="65000" sy="65000" flip="none" algn="ctr"/>
                </a:blipFill>
                <a:latin typeface="EC Square Sans Pro Extra Black" panose="020B0506040000020004" pitchFamily="34" charset="0"/>
              </a:rPr>
              <a:t/>
            </a:r>
            <a:br>
              <a:rPr lang="pl-PL" sz="5400" spc="-30" dirty="0" smtClean="0">
                <a:blipFill dpi="0" rotWithShape="1">
                  <a:blip r:embed="rId2"/>
                  <a:srcRect/>
                  <a:tile tx="0" ty="0" sx="65000" sy="65000" flip="none" algn="ctr"/>
                </a:blipFill>
                <a:latin typeface="EC Square Sans Pro Extra Black" panose="020B0506040000020004" pitchFamily="34" charset="0"/>
              </a:rPr>
            </a:br>
            <a:r>
              <a:rPr lang="pl-PL" sz="5400" spc="-30" dirty="0" smtClean="0">
                <a:blipFill dpi="0" rotWithShape="1">
                  <a:blip r:embed="rId2"/>
                  <a:srcRect/>
                  <a:tile tx="0" ty="0" sx="65000" sy="65000" flip="none" algn="ctr"/>
                </a:blipFill>
                <a:latin typeface="EC Square Sans Pro Extra Black" panose="020B0506040000020004" pitchFamily="34" charset="0"/>
              </a:rPr>
              <a:t>– </a:t>
            </a:r>
            <a:r>
              <a:rPr lang="pl-PL" sz="5400" spc="-30" dirty="0">
                <a:blipFill dpi="0" rotWithShape="1">
                  <a:blip r:embed="rId2"/>
                  <a:srcRect/>
                  <a:tile tx="0" ty="0" sx="65000" sy="65000" flip="none" algn="ctr"/>
                </a:blipFill>
                <a:latin typeface="EC Square Sans Pro Extra Black" panose="020B0506040000020004" pitchFamily="34" charset="0"/>
              </a:rPr>
              <a:t>co oznaczają dla miast </a:t>
            </a:r>
            <a:r>
              <a:rPr lang="pl-PL" sz="5400" spc="-30" dirty="0" smtClean="0">
                <a:blipFill dpi="0" rotWithShape="1">
                  <a:blip r:embed="rId2"/>
                  <a:srcRect/>
                  <a:tile tx="0" ty="0" sx="65000" sy="65000" flip="none" algn="ctr"/>
                </a:blipFill>
                <a:latin typeface="EC Square Sans Pro Extra Black" panose="020B0506040000020004" pitchFamily="34" charset="0"/>
              </a:rPr>
              <a:t>?</a:t>
            </a:r>
            <a:endParaRPr lang="en-IE" sz="7200" spc="-30" dirty="0">
              <a:blipFill dpi="0" rotWithShape="1">
                <a:blip r:embed="rId2"/>
                <a:srcRect/>
                <a:tile tx="0" ty="0" sx="65000" sy="65000" flip="none" algn="ctr"/>
              </a:blip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3861" y="4390609"/>
            <a:ext cx="10156297" cy="1240348"/>
          </a:xfrm>
        </p:spPr>
        <p:txBody>
          <a:bodyPr/>
          <a:lstStyle/>
          <a:p>
            <a:r>
              <a:rPr lang="pl-PL" dirty="0" smtClean="0"/>
              <a:t>Dziękuję</a:t>
            </a:r>
            <a:br>
              <a:rPr lang="pl-PL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pl-PL" sz="4000" dirty="0">
                <a:hlinkClick r:id="rId2"/>
              </a:rPr>
              <a:t>Pytania i odpowiedzi dotyczące komunikatu w sprawie </a:t>
            </a:r>
            <a:r>
              <a:rPr lang="pl-PL" sz="4000" dirty="0" err="1">
                <a:hlinkClick r:id="rId2"/>
              </a:rPr>
              <a:t>REPowerEU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593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EC Square Sans Cond Pro" panose="020B0506040000020004" pitchFamily="34" charset="0"/>
              </a:rPr>
              <a:t>Zakończenie prac nad pakietem „Fit for 55”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74" y="1455174"/>
            <a:ext cx="6671162" cy="523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4245"/>
            <a:ext cx="10515600" cy="782357"/>
          </a:xfrm>
        </p:spPr>
        <p:txBody>
          <a:bodyPr/>
          <a:lstStyle/>
          <a:p>
            <a:r>
              <a:rPr lang="pl-PL" b="1" dirty="0" smtClean="0">
                <a:latin typeface="EC Square Sans Cond Pro" panose="020B0506040000020004" pitchFamily="34" charset="0"/>
              </a:rPr>
              <a:t>System EU ETS – co się zmienia?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530"/>
          <a:stretch/>
        </p:blipFill>
        <p:spPr>
          <a:xfrm>
            <a:off x="436305" y="993421"/>
            <a:ext cx="4972093" cy="2082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815" y="903764"/>
            <a:ext cx="5795354" cy="2518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9494"/>
          <a:stretch/>
        </p:blipFill>
        <p:spPr>
          <a:xfrm>
            <a:off x="436305" y="3322764"/>
            <a:ext cx="4997533" cy="1619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r="15848"/>
          <a:stretch/>
        </p:blipFill>
        <p:spPr>
          <a:xfrm>
            <a:off x="372765" y="5257821"/>
            <a:ext cx="5033037" cy="1524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5815" y="3712053"/>
            <a:ext cx="5795354" cy="20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32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EC Square Sans Cond Pro" panose="020B0506040000020004" pitchFamily="34" charset="0"/>
              </a:rPr>
              <a:t>Przepisy dot. odbudowy zasobów przyrodniczych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90" y="1731553"/>
            <a:ext cx="88201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4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EC Square Sans Cond Pro" panose="020B0506040000020004" pitchFamily="34" charset="0"/>
              </a:rPr>
              <a:t>Przepisy dot. odbudowy zasobów przyrodniczych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722" y="1539010"/>
            <a:ext cx="6558118" cy="49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5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760" y="2673990"/>
            <a:ext cx="7496175" cy="4086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21" b="58860"/>
          <a:stretch/>
        </p:blipFill>
        <p:spPr>
          <a:xfrm>
            <a:off x="2219418" y="179484"/>
            <a:ext cx="7492180" cy="21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2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722" y="1884619"/>
            <a:ext cx="8719172" cy="38814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EC Square Sans Cond Pro" panose="020B0506040000020004" pitchFamily="34" charset="0"/>
              </a:rPr>
              <a:t>PLAN PRZEMYSŁOWY ZIELONEGO ŁADU </a:t>
            </a:r>
          </a:p>
        </p:txBody>
      </p:sp>
    </p:spTree>
    <p:extLst>
      <p:ext uri="{BB962C8B-B14F-4D97-AF65-F5344CB8AC3E}">
        <p14:creationId xmlns:p14="http://schemas.microsoft.com/office/powerpoint/2010/main" val="236608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EC Square Sans Cond Pro" panose="020B0506040000020004" pitchFamily="34" charset="0"/>
              </a:rPr>
              <a:t>Rewizja KPO i rozdział </a:t>
            </a:r>
            <a:r>
              <a:rPr lang="pl-PL" b="1" dirty="0" err="1" smtClean="0">
                <a:latin typeface="EC Square Sans Cond Pro" panose="020B0506040000020004" pitchFamily="34" charset="0"/>
              </a:rPr>
              <a:t>REPowerEU</a:t>
            </a:r>
            <a:endParaRPr lang="en-US" b="1" dirty="0">
              <a:latin typeface="EC Square Sans Cond Pro" panose="020B05060400000200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3423" y="1779639"/>
            <a:ext cx="10032230" cy="4601495"/>
          </a:xfrm>
        </p:spPr>
        <p:txBody>
          <a:bodyPr/>
          <a:lstStyle/>
          <a:p>
            <a:pPr lvl="0"/>
            <a:r>
              <a:rPr lang="pl-PL" sz="2800" dirty="0" smtClean="0">
                <a:solidFill>
                  <a:srgbClr val="024EA2"/>
                </a:solidFill>
                <a:latin typeface="EC Square Sans Cond Pro" panose="020B0506040000020004" pitchFamily="34" charset="0"/>
              </a:rPr>
              <a:t>Rząd </a:t>
            </a:r>
            <a:r>
              <a:rPr lang="pl-PL" sz="2800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przedstawił </a:t>
            </a:r>
            <a:r>
              <a:rPr lang="pl-PL" sz="2800" dirty="0" smtClean="0">
                <a:solidFill>
                  <a:srgbClr val="024EA2"/>
                </a:solidFill>
                <a:latin typeface="EC Square Sans Cond Pro" panose="020B0506040000020004" pitchFamily="34" charset="0"/>
              </a:rPr>
              <a:t>wstępne </a:t>
            </a:r>
            <a:r>
              <a:rPr lang="pl-PL" sz="2800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plany dotyczące wykorzystania </a:t>
            </a:r>
            <a:r>
              <a:rPr lang="pl-PL" sz="2800" dirty="0" smtClean="0">
                <a:solidFill>
                  <a:srgbClr val="024EA2"/>
                </a:solidFill>
                <a:latin typeface="EC Square Sans Cond Pro" panose="020B0506040000020004" pitchFamily="34" charset="0"/>
              </a:rPr>
              <a:t>dodatkowych </a:t>
            </a:r>
            <a:r>
              <a:rPr lang="pl-PL" sz="2800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środków, przesyłając Komisji i przekazując do </a:t>
            </a:r>
            <a:r>
              <a:rPr lang="pl-PL" sz="2800" u="sng" dirty="0">
                <a:solidFill>
                  <a:srgbClr val="024EA2"/>
                </a:solidFill>
                <a:latin typeface="EC Square Sans Cond Pro" panose="020B0506040000020004" pitchFamily="34" charset="0"/>
                <a:hlinkClick r:id="rId2"/>
              </a:rPr>
              <a:t>konsultacji publicznych</a:t>
            </a:r>
            <a:r>
              <a:rPr lang="pl-PL" sz="2800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 </a:t>
            </a:r>
            <a:r>
              <a:rPr lang="pl-PL" sz="2800" b="1" dirty="0">
                <a:solidFill>
                  <a:srgbClr val="90C852"/>
                </a:solidFill>
                <a:latin typeface="EC Square Sans Cond Pro" panose="020B0506040000020004" pitchFamily="34" charset="0"/>
              </a:rPr>
              <a:t>projekt rozdziału </a:t>
            </a:r>
            <a:r>
              <a:rPr lang="pl-PL" sz="2800" b="1" dirty="0" err="1">
                <a:solidFill>
                  <a:srgbClr val="90C852"/>
                </a:solidFill>
                <a:latin typeface="EC Square Sans Cond Pro" panose="020B0506040000020004" pitchFamily="34" charset="0"/>
              </a:rPr>
              <a:t>REPowerEU</a:t>
            </a:r>
            <a:r>
              <a:rPr lang="pl-PL" sz="2800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, o który miałby zostać uzupełniony polski KPO, a także </a:t>
            </a:r>
            <a:r>
              <a:rPr lang="pl-PL" sz="2800" b="1" dirty="0">
                <a:solidFill>
                  <a:srgbClr val="90C852"/>
                </a:solidFill>
                <a:latin typeface="EC Square Sans Cond Pro" panose="020B0506040000020004" pitchFamily="34" charset="0"/>
              </a:rPr>
              <a:t>propozycje zmian w zapisach istniejącego planu</a:t>
            </a:r>
            <a:r>
              <a:rPr lang="pl-PL" sz="2800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. </a:t>
            </a:r>
            <a:endParaRPr lang="pl-PL" sz="2800" dirty="0" smtClean="0">
              <a:solidFill>
                <a:srgbClr val="024EA2"/>
              </a:solidFill>
              <a:latin typeface="EC Square Sans Cond Pro" panose="020B0506040000020004" pitchFamily="34" charset="0"/>
            </a:endParaRPr>
          </a:p>
          <a:p>
            <a:pPr lvl="0"/>
            <a:r>
              <a:rPr lang="pl-PL" sz="2800" dirty="0" smtClean="0">
                <a:solidFill>
                  <a:srgbClr val="024EA2"/>
                </a:solidFill>
                <a:latin typeface="EC Square Sans Cond Pro" panose="020B0506040000020004" pitchFamily="34" charset="0"/>
              </a:rPr>
              <a:t>Zamiarem </a:t>
            </a:r>
            <a:r>
              <a:rPr lang="pl-PL" sz="2800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Polski jest sięgnąć nie tylko po dodatkowe </a:t>
            </a:r>
            <a:r>
              <a:rPr lang="pl-PL" sz="2800" b="1" dirty="0" smtClean="0">
                <a:solidFill>
                  <a:srgbClr val="90C852"/>
                </a:solidFill>
                <a:latin typeface="EC Square Sans Cond Pro" panose="020B0506040000020004" pitchFamily="34" charset="0"/>
              </a:rPr>
              <a:t>2,76 mld euro środków dotacyjnych</a:t>
            </a:r>
            <a:r>
              <a:rPr lang="pl-PL" sz="2800" dirty="0" smtClean="0">
                <a:solidFill>
                  <a:srgbClr val="024EA2"/>
                </a:solidFill>
                <a:latin typeface="EC Square Sans Cond Pro" panose="020B0506040000020004" pitchFamily="34" charset="0"/>
              </a:rPr>
              <a:t>, </a:t>
            </a:r>
            <a:r>
              <a:rPr lang="pl-PL" sz="2800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ale także po blisko </a:t>
            </a:r>
            <a:r>
              <a:rPr lang="pl-PL" sz="2800" b="1" dirty="0">
                <a:solidFill>
                  <a:srgbClr val="90C852"/>
                </a:solidFill>
                <a:latin typeface="EC Square Sans Cond Pro" panose="020B0506040000020004" pitchFamily="34" charset="0"/>
              </a:rPr>
              <a:t>23 mld euro dodatkowych pożyczek</a:t>
            </a:r>
            <a:r>
              <a:rPr lang="pl-PL" sz="2800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. </a:t>
            </a:r>
            <a:endParaRPr lang="en-US" sz="2800" dirty="0">
              <a:solidFill>
                <a:srgbClr val="024EA2"/>
              </a:solidFill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6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33" y="201447"/>
            <a:ext cx="9396882" cy="1101482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latin typeface="EC Square Sans Cond Pro" panose="020B0506040000020004" pitchFamily="34" charset="0"/>
              </a:rPr>
              <a:t>Plan </a:t>
            </a:r>
            <a:r>
              <a:rPr lang="pl-PL" sz="4400" b="1" dirty="0" err="1" smtClean="0">
                <a:latin typeface="EC Square Sans Cond Pro" panose="020B0506040000020004" pitchFamily="34" charset="0"/>
              </a:rPr>
              <a:t>REPowerEU</a:t>
            </a:r>
            <a:endParaRPr lang="pl-PL" sz="4400" b="1" dirty="0">
              <a:latin typeface="EC Square Sans Cond Pro" panose="020B05060400000200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433" y="1302929"/>
            <a:ext cx="8009518" cy="520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069AAFA7A25749B3E985DC01E72B00" ma:contentTypeVersion="0" ma:contentTypeDescription="Create a new document." ma:contentTypeScope="" ma:versionID="93b33ac4d81b2bf7d1b189f14a1c37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7644DD-9DEA-41A9-81EB-01191FFDC3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A79A00-200B-4F7D-9D06-81ACDC6F489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194EEB-E797-48FE-A514-90FCCBB401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15829</TotalTime>
  <Words>182</Words>
  <Application>Microsoft Office PowerPoint</Application>
  <PresentationFormat>Widescreen</PresentationFormat>
  <Paragraphs>18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EC Square Sans Cond Pro</vt:lpstr>
      <vt:lpstr>EC Square Sans Pro Extra Black</vt:lpstr>
      <vt:lpstr>Office Theme</vt:lpstr>
      <vt:lpstr>PowerPoint Presentation</vt:lpstr>
      <vt:lpstr>Zakończenie prac nad pakietem „Fit for 55”</vt:lpstr>
      <vt:lpstr>System EU ETS – co się zmienia?</vt:lpstr>
      <vt:lpstr>Przepisy dot. odbudowy zasobów przyrodniczych</vt:lpstr>
      <vt:lpstr>Przepisy dot. odbudowy zasobów przyrodniczych</vt:lpstr>
      <vt:lpstr>PowerPoint Presentation</vt:lpstr>
      <vt:lpstr>PLAN PRZEMYSŁOWY ZIELONEGO ŁADU </vt:lpstr>
      <vt:lpstr>Rewizja KPO i rozdział REPowerEU</vt:lpstr>
      <vt:lpstr>Plan REPowerEU</vt:lpstr>
      <vt:lpstr>Dziękuję      Pytania i odpowiedzi dotyczące komunikatu w sprawie REPowerEU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TEGLAS Attila (COMM)</dc:creator>
  <cp:lastModifiedBy>ZYGMUNT Izabela (SG-RECOVER-WARSAW)</cp:lastModifiedBy>
  <cp:revision>194</cp:revision>
  <dcterms:created xsi:type="dcterms:W3CDTF">2021-06-21T08:42:23Z</dcterms:created>
  <dcterms:modified xsi:type="dcterms:W3CDTF">2023-05-22T09:32:17Z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0x0101009C069AAFA7A25749B3E985DC01E72B00</vt:lpwstr>
  </property>
</Properties>
</file>