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sldIdLst>
    <p:sldId id="3727" r:id="rId2"/>
    <p:sldId id="3728" r:id="rId3"/>
    <p:sldId id="3729" r:id="rId4"/>
    <p:sldId id="3721" r:id="rId5"/>
    <p:sldId id="3620" r:id="rId6"/>
    <p:sldId id="3693" r:id="rId7"/>
    <p:sldId id="3730" r:id="rId8"/>
    <p:sldId id="3731" r:id="rId9"/>
    <p:sldId id="3732" r:id="rId10"/>
    <p:sldId id="3733" r:id="rId11"/>
    <p:sldId id="3734" r:id="rId12"/>
    <p:sldId id="3735" r:id="rId13"/>
    <p:sldId id="3736" r:id="rId14"/>
    <p:sldId id="3737" r:id="rId15"/>
    <p:sldId id="373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C264C5-DFB9-7C8E-D85C-1005D05C09DB}" name="Katarzyna Podrucka" initials="KP" userId="S::kpodrucka@sapere.site::0cd635ea-b016-4864-860b-f554944ee5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05E"/>
    <a:srgbClr val="A3C12F"/>
    <a:srgbClr val="24B6B8"/>
    <a:srgbClr val="007A4B"/>
    <a:srgbClr val="00342F"/>
    <a:srgbClr val="10A76C"/>
    <a:srgbClr val="00AB8E"/>
    <a:srgbClr val="00685E"/>
    <a:srgbClr val="00915A"/>
    <a:srgbClr val="30A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1497" autoAdjust="0"/>
  </p:normalViewPr>
  <p:slideViewPr>
    <p:cSldViewPr snapToGrid="0">
      <p:cViewPr varScale="1">
        <p:scale>
          <a:sx n="117" d="100"/>
          <a:sy n="117" d="100"/>
        </p:scale>
        <p:origin x="11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E19CA-FA57-4053-BDDE-BBBB94554EE4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</dgm:pt>
    <dgm:pt modelId="{16345728-660C-43C6-B067-2001321235D5}">
      <dgm:prSet phldrT="[Tekst]" custT="1"/>
      <dgm:spPr/>
      <dgm:t>
        <a:bodyPr/>
        <a:lstStyle/>
        <a:p>
          <a:r>
            <a:rPr lang="pl-PL" sz="1600" b="1" noProof="0" dirty="0">
              <a:latin typeface="BNPP Sans Light" panose="02000503020000020004" pitchFamily="2" charset="0"/>
            </a:rPr>
            <a:t>Przeznaczenie środków wpisane w cele strategiczne regionu</a:t>
          </a:r>
        </a:p>
      </dgm:t>
    </dgm:pt>
    <dgm:pt modelId="{0078EC01-2CE7-4C34-AFB8-0847E89101C4}" type="parTrans" cxnId="{67F606D6-1B63-4EFE-8FE1-064B0FA778A0}">
      <dgm:prSet/>
      <dgm:spPr/>
      <dgm:t>
        <a:bodyPr/>
        <a:lstStyle/>
        <a:p>
          <a:endParaRPr lang="pl-PL"/>
        </a:p>
      </dgm:t>
    </dgm:pt>
    <dgm:pt modelId="{EAD97A64-6D6B-4D26-A16F-8FB5B27A070B}" type="sibTrans" cxnId="{67F606D6-1B63-4EFE-8FE1-064B0FA778A0}">
      <dgm:prSet/>
      <dgm:spPr/>
      <dgm:t>
        <a:bodyPr/>
        <a:lstStyle/>
        <a:p>
          <a:endParaRPr lang="pl-PL"/>
        </a:p>
      </dgm:t>
    </dgm:pt>
    <dgm:pt modelId="{9B6326AA-FF00-4C7B-B255-1D687B9EA9B8}">
      <dgm:prSet phldrT="[Tekst]" custT="1"/>
      <dgm:spPr>
        <a:solidFill>
          <a:srgbClr val="00AB8E"/>
        </a:solidFill>
      </dgm:spPr>
      <dgm:t>
        <a:bodyPr/>
        <a:lstStyle/>
        <a:p>
          <a:r>
            <a:rPr lang="pl-PL" sz="1600" b="1" dirty="0">
              <a:latin typeface="BNPP Sans Light" panose="02000503020000020004" pitchFamily="2" charset="0"/>
            </a:rPr>
            <a:t>Cele środowiskowe: </a:t>
          </a:r>
        </a:p>
        <a:p>
          <a:r>
            <a:rPr lang="pl-PL" sz="1200" dirty="0">
              <a:latin typeface="BNPP Sans Light" panose="02000503020000020004" pitchFamily="2" charset="0"/>
            </a:rPr>
            <a:t>1. Przeciwdziałanie zmianie klimatu i ochrona jakości powietrza </a:t>
          </a:r>
        </a:p>
        <a:p>
          <a:r>
            <a:rPr lang="pl-PL" sz="1200" dirty="0">
              <a:latin typeface="BNPP Sans Light" panose="02000503020000020004" pitchFamily="2" charset="0"/>
            </a:rPr>
            <a:t>2. Ochrona zasobów naturalnych i zachowania bioróżnorodności</a:t>
          </a:r>
        </a:p>
      </dgm:t>
    </dgm:pt>
    <dgm:pt modelId="{21C1D394-6B24-488F-9219-D96F1AD4E711}" type="parTrans" cxnId="{0FF13ED1-93AE-4B8C-82D3-0128CD62BD71}">
      <dgm:prSet/>
      <dgm:spPr/>
      <dgm:t>
        <a:bodyPr/>
        <a:lstStyle/>
        <a:p>
          <a:endParaRPr lang="pl-PL"/>
        </a:p>
      </dgm:t>
    </dgm:pt>
    <dgm:pt modelId="{68C16837-AE43-4071-A83E-71B781A8E72F}" type="sibTrans" cxnId="{0FF13ED1-93AE-4B8C-82D3-0128CD62BD71}">
      <dgm:prSet/>
      <dgm:spPr/>
      <dgm:t>
        <a:bodyPr/>
        <a:lstStyle/>
        <a:p>
          <a:endParaRPr lang="pl-PL"/>
        </a:p>
      </dgm:t>
    </dgm:pt>
    <dgm:pt modelId="{9003E3D5-6DCE-45ED-9E16-6E8242CC2EDC}">
      <dgm:prSet phldrT="[Tekst]" custT="1"/>
      <dgm:spPr/>
      <dgm:t>
        <a:bodyPr/>
        <a:lstStyle/>
        <a:p>
          <a:r>
            <a:rPr lang="pl-PL" sz="1600" b="1" dirty="0">
              <a:latin typeface="BNPP Sans Light" panose="02000503020000020004" pitchFamily="2" charset="0"/>
            </a:rPr>
            <a:t>Cele społeczne: </a:t>
          </a:r>
        </a:p>
        <a:p>
          <a:r>
            <a:rPr lang="pl-PL" sz="1200" dirty="0">
              <a:latin typeface="BNPP Sans Light" panose="02000503020000020004" pitchFamily="2" charset="0"/>
            </a:rPr>
            <a:t>3. Wsparcie w zaspokojeniu potrzeb wszystkich ludzi </a:t>
          </a:r>
        </a:p>
        <a:p>
          <a:r>
            <a:rPr lang="pl-PL" sz="1200" dirty="0">
              <a:latin typeface="BNPP Sans Light" panose="02000503020000020004" pitchFamily="2" charset="0"/>
            </a:rPr>
            <a:t>4. Zapewnienie spójności społecznej i międzypokoleniowej </a:t>
          </a:r>
        </a:p>
        <a:p>
          <a:r>
            <a:rPr lang="pl-PL" sz="1200" dirty="0">
              <a:latin typeface="BNPP Sans Light" panose="02000503020000020004" pitchFamily="2" charset="0"/>
            </a:rPr>
            <a:t>5. Rozwój w oparciu o odpowiedzialną produkcję i konsumpcję</a:t>
          </a:r>
        </a:p>
      </dgm:t>
    </dgm:pt>
    <dgm:pt modelId="{7A0B6A15-359A-40A6-AD7F-A47BB501E51B}" type="parTrans" cxnId="{63679EEA-7198-4923-A4AB-79195B05C850}">
      <dgm:prSet/>
      <dgm:spPr/>
      <dgm:t>
        <a:bodyPr/>
        <a:lstStyle/>
        <a:p>
          <a:endParaRPr lang="pl-PL"/>
        </a:p>
      </dgm:t>
    </dgm:pt>
    <dgm:pt modelId="{500EE2FE-36E6-42F3-8E4B-7D8AE38BD6DC}" type="sibTrans" cxnId="{63679EEA-7198-4923-A4AB-79195B05C850}">
      <dgm:prSet/>
      <dgm:spPr/>
      <dgm:t>
        <a:bodyPr/>
        <a:lstStyle/>
        <a:p>
          <a:endParaRPr lang="pl-PL"/>
        </a:p>
      </dgm:t>
    </dgm:pt>
    <dgm:pt modelId="{83D94E6F-6C15-4A2A-9575-C01260054135}">
      <dgm:prSet phldrT="[Tekst]" custT="1"/>
      <dgm:spPr/>
      <dgm:t>
        <a:bodyPr/>
        <a:lstStyle/>
        <a:p>
          <a:r>
            <a:rPr lang="pl-PL" sz="1400" b="1" dirty="0">
              <a:latin typeface="BNPP Sans Light" panose="02000503020000020004" pitchFamily="2" charset="0"/>
            </a:rPr>
            <a:t>Przeznaczenie środków: </a:t>
          </a:r>
        </a:p>
        <a:p>
          <a:r>
            <a:rPr lang="pl-PL" sz="1200" dirty="0">
              <a:latin typeface="BNPP Sans Light" panose="02000503020000020004" pitchFamily="2" charset="0"/>
            </a:rPr>
            <a:t>* Termomodernizacja budynków użyteczności publicznej</a:t>
          </a:r>
        </a:p>
        <a:p>
          <a:r>
            <a:rPr lang="pl-PL" sz="1200" dirty="0">
              <a:latin typeface="BNPP Sans Light" panose="02000503020000020004" pitchFamily="2" charset="0"/>
            </a:rPr>
            <a:t>* Budowa zielonych budynków</a:t>
          </a:r>
        </a:p>
        <a:p>
          <a:r>
            <a:rPr lang="pl-PL" sz="1200" dirty="0">
              <a:latin typeface="BNPP Sans Light" panose="02000503020000020004" pitchFamily="2" charset="0"/>
            </a:rPr>
            <a:t>* Rozbudowa sieci kolejowej</a:t>
          </a:r>
        </a:p>
        <a:p>
          <a:r>
            <a:rPr lang="pl-PL" sz="1200" dirty="0">
              <a:latin typeface="BNPP Sans Light" panose="02000503020000020004" pitchFamily="2" charset="0"/>
            </a:rPr>
            <a:t>* Instalacje OZE (m.in. fotowoltaika, energia geotermalna, magazynowanie wodoru) </a:t>
          </a:r>
        </a:p>
        <a:p>
          <a:r>
            <a:rPr lang="pl-PL" sz="1200" dirty="0">
              <a:latin typeface="BNPP Sans Light" panose="02000503020000020004" pitchFamily="2" charset="0"/>
            </a:rPr>
            <a:t>* Nasadzenia, zalesienia, ochrona lasów i terenów podmokłych</a:t>
          </a:r>
        </a:p>
      </dgm:t>
    </dgm:pt>
    <dgm:pt modelId="{CC26E329-8DC5-40BF-AA56-B2DB0FB4DC90}" type="parTrans" cxnId="{395820B0-F2EC-48B8-80D7-CA69DDD59700}">
      <dgm:prSet/>
      <dgm:spPr/>
      <dgm:t>
        <a:bodyPr/>
        <a:lstStyle/>
        <a:p>
          <a:endParaRPr lang="pl-PL"/>
        </a:p>
      </dgm:t>
    </dgm:pt>
    <dgm:pt modelId="{EF5D92F5-FC44-41BC-B0D6-B829CEACA387}" type="sibTrans" cxnId="{395820B0-F2EC-48B8-80D7-CA69DDD59700}">
      <dgm:prSet/>
      <dgm:spPr/>
      <dgm:t>
        <a:bodyPr/>
        <a:lstStyle/>
        <a:p>
          <a:endParaRPr lang="pl-PL"/>
        </a:p>
      </dgm:t>
    </dgm:pt>
    <dgm:pt modelId="{1BDCDE56-EEED-4BB8-BBE0-31F69C0D1C71}">
      <dgm:prSet phldrT="[Tekst]" custT="1"/>
      <dgm:spPr>
        <a:solidFill>
          <a:srgbClr val="56B4C0"/>
        </a:solidFill>
      </dgm:spPr>
      <dgm:t>
        <a:bodyPr/>
        <a:lstStyle/>
        <a:p>
          <a:r>
            <a:rPr lang="pl-PL" sz="1400" b="1" dirty="0">
              <a:latin typeface="BNPP Sans Light" panose="02000503020000020004" pitchFamily="2" charset="0"/>
            </a:rPr>
            <a:t>Przeznaczenie środków:</a:t>
          </a:r>
        </a:p>
        <a:p>
          <a:r>
            <a:rPr lang="pl-PL" sz="1200" dirty="0">
              <a:latin typeface="BNPP Sans Light" panose="02000503020000020004" pitchFamily="2" charset="0"/>
            </a:rPr>
            <a:t>* Rozbudowa i poprawa infrastruktury edukacyjnej</a:t>
          </a:r>
        </a:p>
        <a:p>
          <a:r>
            <a:rPr lang="pl-PL" sz="1200" dirty="0">
              <a:latin typeface="BNPP Sans Light" panose="02000503020000020004" pitchFamily="2" charset="0"/>
            </a:rPr>
            <a:t>* Rozbudowa i poprawa infrastruktury zdrowotnej</a:t>
          </a:r>
        </a:p>
        <a:p>
          <a:r>
            <a:rPr lang="pl-PL" sz="1200" dirty="0">
              <a:latin typeface="BNPP Sans Light" panose="02000503020000020004" pitchFamily="2" charset="0"/>
            </a:rPr>
            <a:t>* Rozwój infrastruktury kryzysowej (zdrowotne, naturalne)</a:t>
          </a:r>
        </a:p>
        <a:p>
          <a:r>
            <a:rPr lang="pl-PL" sz="1200" dirty="0">
              <a:latin typeface="BNPP Sans Light" panose="02000503020000020004" pitchFamily="2" charset="0"/>
            </a:rPr>
            <a:t>* Rozwój infrastruktury sportowej i rekreacyjnej</a:t>
          </a:r>
        </a:p>
        <a:p>
          <a:r>
            <a:rPr lang="pl-PL" sz="1200" dirty="0">
              <a:latin typeface="BNPP Sans Light" panose="02000503020000020004" pitchFamily="2" charset="0"/>
            </a:rPr>
            <a:t>* Rozwój zasobów mieszkań socjalnych i komunalnych (budowa, przekształcenie, termomodernizacja)</a:t>
          </a:r>
        </a:p>
        <a:p>
          <a:r>
            <a:rPr lang="pl-PL" sz="1200" dirty="0">
              <a:latin typeface="BNPP Sans Light" panose="02000503020000020004" pitchFamily="2" charset="0"/>
            </a:rPr>
            <a:t>* Dostosowanie infrastruktury (m.in. transport, edukacja) dla osób ze specjalnymi potrzebami</a:t>
          </a:r>
        </a:p>
        <a:p>
          <a:r>
            <a:rPr lang="pl-PL" sz="1200" dirty="0">
              <a:latin typeface="BNPP Sans Light" panose="02000503020000020004" pitchFamily="2" charset="0"/>
            </a:rPr>
            <a:t>* Rozbudowa sieci ciepłowniczej</a:t>
          </a:r>
        </a:p>
        <a:p>
          <a:r>
            <a:rPr lang="pl-PL" sz="1200" dirty="0">
              <a:latin typeface="BNPP Sans Light" panose="02000503020000020004" pitchFamily="2" charset="0"/>
            </a:rPr>
            <a:t>* Programy wsparcia zatrudnienia i przedsiębiorczości </a:t>
          </a:r>
        </a:p>
      </dgm:t>
    </dgm:pt>
    <dgm:pt modelId="{4086DD43-78B0-4F54-A802-22921145F9C0}" type="parTrans" cxnId="{53827B19-148A-401B-BDD2-503FFC17B163}">
      <dgm:prSet/>
      <dgm:spPr/>
      <dgm:t>
        <a:bodyPr/>
        <a:lstStyle/>
        <a:p>
          <a:endParaRPr lang="pl-PL"/>
        </a:p>
      </dgm:t>
    </dgm:pt>
    <dgm:pt modelId="{51591AAF-1E43-42F5-8C8F-356426922672}" type="sibTrans" cxnId="{53827B19-148A-401B-BDD2-503FFC17B163}">
      <dgm:prSet/>
      <dgm:spPr/>
      <dgm:t>
        <a:bodyPr/>
        <a:lstStyle/>
        <a:p>
          <a:endParaRPr lang="pl-PL"/>
        </a:p>
      </dgm:t>
    </dgm:pt>
    <dgm:pt modelId="{885621A8-347C-4941-A622-959FC9AEFA19}" type="pres">
      <dgm:prSet presAssocID="{5E0E19CA-FA57-4053-BDDE-BBBB94554E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D75791-9E6F-4B20-ADB1-7A5F86769D94}" type="pres">
      <dgm:prSet presAssocID="{16345728-660C-43C6-B067-2001321235D5}" presName="vertOne" presStyleCnt="0"/>
      <dgm:spPr/>
    </dgm:pt>
    <dgm:pt modelId="{48B02E5C-265B-4374-BD7B-88707318D2CF}" type="pres">
      <dgm:prSet presAssocID="{16345728-660C-43C6-B067-2001321235D5}" presName="txOne" presStyleLbl="node0" presStyleIdx="0" presStyleCnt="1" custScaleY="18273">
        <dgm:presLayoutVars>
          <dgm:chPref val="3"/>
        </dgm:presLayoutVars>
      </dgm:prSet>
      <dgm:spPr/>
    </dgm:pt>
    <dgm:pt modelId="{A569B199-434B-47CF-A205-0B4D0E1F4FEC}" type="pres">
      <dgm:prSet presAssocID="{16345728-660C-43C6-B067-2001321235D5}" presName="parTransOne" presStyleCnt="0"/>
      <dgm:spPr/>
    </dgm:pt>
    <dgm:pt modelId="{294D7302-4051-4310-8EFB-3F3607F974AD}" type="pres">
      <dgm:prSet presAssocID="{16345728-660C-43C6-B067-2001321235D5}" presName="horzOne" presStyleCnt="0"/>
      <dgm:spPr/>
    </dgm:pt>
    <dgm:pt modelId="{5C0FCFDE-7F9F-4B0A-B06B-958E0562130E}" type="pres">
      <dgm:prSet presAssocID="{9B6326AA-FF00-4C7B-B255-1D687B9EA9B8}" presName="vertTwo" presStyleCnt="0"/>
      <dgm:spPr/>
    </dgm:pt>
    <dgm:pt modelId="{C819CE40-C660-4D31-BAA6-2D9FC7880C5B}" type="pres">
      <dgm:prSet presAssocID="{9B6326AA-FF00-4C7B-B255-1D687B9EA9B8}" presName="txTwo" presStyleLbl="node2" presStyleIdx="0" presStyleCnt="2" custScaleY="63515" custLinFactNeighborX="-281" custLinFactNeighborY="-5240">
        <dgm:presLayoutVars>
          <dgm:chPref val="3"/>
        </dgm:presLayoutVars>
      </dgm:prSet>
      <dgm:spPr/>
    </dgm:pt>
    <dgm:pt modelId="{4C032BC1-7CAC-4FA2-9ED5-133C232781F7}" type="pres">
      <dgm:prSet presAssocID="{9B6326AA-FF00-4C7B-B255-1D687B9EA9B8}" presName="parTransTwo" presStyleCnt="0"/>
      <dgm:spPr/>
    </dgm:pt>
    <dgm:pt modelId="{AE301389-4D3B-493A-811A-89CDF9FF48DD}" type="pres">
      <dgm:prSet presAssocID="{9B6326AA-FF00-4C7B-B255-1D687B9EA9B8}" presName="horzTwo" presStyleCnt="0"/>
      <dgm:spPr/>
    </dgm:pt>
    <dgm:pt modelId="{6AC1BF7E-34DA-408A-9776-20D46BBE9B80}" type="pres">
      <dgm:prSet presAssocID="{83D94E6F-6C15-4A2A-9575-C01260054135}" presName="vertThree" presStyleCnt="0"/>
      <dgm:spPr/>
    </dgm:pt>
    <dgm:pt modelId="{1C9CE8AF-1358-4DF3-A43C-7642C5B0ACC4}" type="pres">
      <dgm:prSet presAssocID="{83D94E6F-6C15-4A2A-9575-C01260054135}" presName="txThree" presStyleLbl="node3" presStyleIdx="0" presStyleCnt="2" custScaleY="105004">
        <dgm:presLayoutVars>
          <dgm:chPref val="3"/>
        </dgm:presLayoutVars>
      </dgm:prSet>
      <dgm:spPr/>
    </dgm:pt>
    <dgm:pt modelId="{F4E23B4B-8DC4-4153-BB82-64EC5B98B599}" type="pres">
      <dgm:prSet presAssocID="{83D94E6F-6C15-4A2A-9575-C01260054135}" presName="horzThree" presStyleCnt="0"/>
      <dgm:spPr/>
    </dgm:pt>
    <dgm:pt modelId="{1C0911C7-CC18-4B83-969B-7CBE8BFA213F}" type="pres">
      <dgm:prSet presAssocID="{68C16837-AE43-4071-A83E-71B781A8E72F}" presName="sibSpaceTwo" presStyleCnt="0"/>
      <dgm:spPr/>
    </dgm:pt>
    <dgm:pt modelId="{A927443F-2F37-4764-8311-659EB540F26A}" type="pres">
      <dgm:prSet presAssocID="{9003E3D5-6DCE-45ED-9E16-6E8242CC2EDC}" presName="vertTwo" presStyleCnt="0"/>
      <dgm:spPr/>
    </dgm:pt>
    <dgm:pt modelId="{1F1D6322-D310-4AA1-9E04-A580363FF6A2}" type="pres">
      <dgm:prSet presAssocID="{9003E3D5-6DCE-45ED-9E16-6E8242CC2EDC}" presName="txTwo" presStyleLbl="node2" presStyleIdx="1" presStyleCnt="2" custScaleY="63609">
        <dgm:presLayoutVars>
          <dgm:chPref val="3"/>
        </dgm:presLayoutVars>
      </dgm:prSet>
      <dgm:spPr/>
    </dgm:pt>
    <dgm:pt modelId="{14824189-121A-425E-B9BC-A571370E21E3}" type="pres">
      <dgm:prSet presAssocID="{9003E3D5-6DCE-45ED-9E16-6E8242CC2EDC}" presName="parTransTwo" presStyleCnt="0"/>
      <dgm:spPr/>
    </dgm:pt>
    <dgm:pt modelId="{E09373AB-89F0-4A1D-AD50-035F15365526}" type="pres">
      <dgm:prSet presAssocID="{9003E3D5-6DCE-45ED-9E16-6E8242CC2EDC}" presName="horzTwo" presStyleCnt="0"/>
      <dgm:spPr/>
    </dgm:pt>
    <dgm:pt modelId="{3DCFB4A4-E201-4CCA-8CF4-1F9E8BEE7FFB}" type="pres">
      <dgm:prSet presAssocID="{1BDCDE56-EEED-4BB8-BBE0-31F69C0D1C71}" presName="vertThree" presStyleCnt="0"/>
      <dgm:spPr/>
    </dgm:pt>
    <dgm:pt modelId="{0B2A0F94-F955-4A9B-AAAC-17666726D2D2}" type="pres">
      <dgm:prSet presAssocID="{1BDCDE56-EEED-4BB8-BBE0-31F69C0D1C71}" presName="txThree" presStyleLbl="node3" presStyleIdx="1" presStyleCnt="2" custScaleY="107164">
        <dgm:presLayoutVars>
          <dgm:chPref val="3"/>
        </dgm:presLayoutVars>
      </dgm:prSet>
      <dgm:spPr/>
    </dgm:pt>
    <dgm:pt modelId="{DB25FB29-FF3D-4ABF-9C52-9A1246364F1F}" type="pres">
      <dgm:prSet presAssocID="{1BDCDE56-EEED-4BB8-BBE0-31F69C0D1C71}" presName="horzThree" presStyleCnt="0"/>
      <dgm:spPr/>
    </dgm:pt>
  </dgm:ptLst>
  <dgm:cxnLst>
    <dgm:cxn modelId="{53827B19-148A-401B-BDD2-503FFC17B163}" srcId="{9003E3D5-6DCE-45ED-9E16-6E8242CC2EDC}" destId="{1BDCDE56-EEED-4BB8-BBE0-31F69C0D1C71}" srcOrd="0" destOrd="0" parTransId="{4086DD43-78B0-4F54-A802-22921145F9C0}" sibTransId="{51591AAF-1E43-42F5-8C8F-356426922672}"/>
    <dgm:cxn modelId="{C720A443-F9E1-48A8-AE52-A5E083799D07}" type="presOf" srcId="{16345728-660C-43C6-B067-2001321235D5}" destId="{48B02E5C-265B-4374-BD7B-88707318D2CF}" srcOrd="0" destOrd="0" presId="urn:microsoft.com/office/officeart/2005/8/layout/hierarchy4"/>
    <dgm:cxn modelId="{A81E625B-FABF-4657-943C-42FA5C080F03}" type="presOf" srcId="{9003E3D5-6DCE-45ED-9E16-6E8242CC2EDC}" destId="{1F1D6322-D310-4AA1-9E04-A580363FF6A2}" srcOrd="0" destOrd="0" presId="urn:microsoft.com/office/officeart/2005/8/layout/hierarchy4"/>
    <dgm:cxn modelId="{D3F6935E-D5E6-4792-87DD-EFE693073317}" type="presOf" srcId="{1BDCDE56-EEED-4BB8-BBE0-31F69C0D1C71}" destId="{0B2A0F94-F955-4A9B-AAAC-17666726D2D2}" srcOrd="0" destOrd="0" presId="urn:microsoft.com/office/officeart/2005/8/layout/hierarchy4"/>
    <dgm:cxn modelId="{B7EB6881-1FA5-480B-B7CF-7FB8D5CBACC2}" type="presOf" srcId="{9B6326AA-FF00-4C7B-B255-1D687B9EA9B8}" destId="{C819CE40-C660-4D31-BAA6-2D9FC7880C5B}" srcOrd="0" destOrd="0" presId="urn:microsoft.com/office/officeart/2005/8/layout/hierarchy4"/>
    <dgm:cxn modelId="{DB38089B-D2C9-493C-AF68-587DC493F486}" type="presOf" srcId="{5E0E19CA-FA57-4053-BDDE-BBBB94554EE4}" destId="{885621A8-347C-4941-A622-959FC9AEFA19}" srcOrd="0" destOrd="0" presId="urn:microsoft.com/office/officeart/2005/8/layout/hierarchy4"/>
    <dgm:cxn modelId="{395820B0-F2EC-48B8-80D7-CA69DDD59700}" srcId="{9B6326AA-FF00-4C7B-B255-1D687B9EA9B8}" destId="{83D94E6F-6C15-4A2A-9575-C01260054135}" srcOrd="0" destOrd="0" parTransId="{CC26E329-8DC5-40BF-AA56-B2DB0FB4DC90}" sibTransId="{EF5D92F5-FC44-41BC-B0D6-B829CEACA387}"/>
    <dgm:cxn modelId="{249C66D0-DCCD-4B2E-AF69-B11824BC6C97}" type="presOf" srcId="{83D94E6F-6C15-4A2A-9575-C01260054135}" destId="{1C9CE8AF-1358-4DF3-A43C-7642C5B0ACC4}" srcOrd="0" destOrd="0" presId="urn:microsoft.com/office/officeart/2005/8/layout/hierarchy4"/>
    <dgm:cxn modelId="{0FF13ED1-93AE-4B8C-82D3-0128CD62BD71}" srcId="{16345728-660C-43C6-B067-2001321235D5}" destId="{9B6326AA-FF00-4C7B-B255-1D687B9EA9B8}" srcOrd="0" destOrd="0" parTransId="{21C1D394-6B24-488F-9219-D96F1AD4E711}" sibTransId="{68C16837-AE43-4071-A83E-71B781A8E72F}"/>
    <dgm:cxn modelId="{67F606D6-1B63-4EFE-8FE1-064B0FA778A0}" srcId="{5E0E19CA-FA57-4053-BDDE-BBBB94554EE4}" destId="{16345728-660C-43C6-B067-2001321235D5}" srcOrd="0" destOrd="0" parTransId="{0078EC01-2CE7-4C34-AFB8-0847E89101C4}" sibTransId="{EAD97A64-6D6B-4D26-A16F-8FB5B27A070B}"/>
    <dgm:cxn modelId="{63679EEA-7198-4923-A4AB-79195B05C850}" srcId="{16345728-660C-43C6-B067-2001321235D5}" destId="{9003E3D5-6DCE-45ED-9E16-6E8242CC2EDC}" srcOrd="1" destOrd="0" parTransId="{7A0B6A15-359A-40A6-AD7F-A47BB501E51B}" sibTransId="{500EE2FE-36E6-42F3-8E4B-7D8AE38BD6DC}"/>
    <dgm:cxn modelId="{A53FF0C1-40E8-4F9F-82D1-34830ED98146}" type="presParOf" srcId="{885621A8-347C-4941-A622-959FC9AEFA19}" destId="{FDD75791-9E6F-4B20-ADB1-7A5F86769D94}" srcOrd="0" destOrd="0" presId="urn:microsoft.com/office/officeart/2005/8/layout/hierarchy4"/>
    <dgm:cxn modelId="{1582734D-C230-4BC4-9296-1B302BDF3BCD}" type="presParOf" srcId="{FDD75791-9E6F-4B20-ADB1-7A5F86769D94}" destId="{48B02E5C-265B-4374-BD7B-88707318D2CF}" srcOrd="0" destOrd="0" presId="urn:microsoft.com/office/officeart/2005/8/layout/hierarchy4"/>
    <dgm:cxn modelId="{4B614D96-0198-4671-A87D-A031B0120581}" type="presParOf" srcId="{FDD75791-9E6F-4B20-ADB1-7A5F86769D94}" destId="{A569B199-434B-47CF-A205-0B4D0E1F4FEC}" srcOrd="1" destOrd="0" presId="urn:microsoft.com/office/officeart/2005/8/layout/hierarchy4"/>
    <dgm:cxn modelId="{4F7D0E8B-DF48-4EA7-A3DD-249C27EB69D7}" type="presParOf" srcId="{FDD75791-9E6F-4B20-ADB1-7A5F86769D94}" destId="{294D7302-4051-4310-8EFB-3F3607F974AD}" srcOrd="2" destOrd="0" presId="urn:microsoft.com/office/officeart/2005/8/layout/hierarchy4"/>
    <dgm:cxn modelId="{7879FEA7-5CBE-4877-92FC-D8426DC48D46}" type="presParOf" srcId="{294D7302-4051-4310-8EFB-3F3607F974AD}" destId="{5C0FCFDE-7F9F-4B0A-B06B-958E0562130E}" srcOrd="0" destOrd="0" presId="urn:microsoft.com/office/officeart/2005/8/layout/hierarchy4"/>
    <dgm:cxn modelId="{6C073E3E-D7DC-4481-A985-58ABE8B31576}" type="presParOf" srcId="{5C0FCFDE-7F9F-4B0A-B06B-958E0562130E}" destId="{C819CE40-C660-4D31-BAA6-2D9FC7880C5B}" srcOrd="0" destOrd="0" presId="urn:microsoft.com/office/officeart/2005/8/layout/hierarchy4"/>
    <dgm:cxn modelId="{10E2D678-449F-4451-8129-84AC33E5A04E}" type="presParOf" srcId="{5C0FCFDE-7F9F-4B0A-B06B-958E0562130E}" destId="{4C032BC1-7CAC-4FA2-9ED5-133C232781F7}" srcOrd="1" destOrd="0" presId="urn:microsoft.com/office/officeart/2005/8/layout/hierarchy4"/>
    <dgm:cxn modelId="{FC9A54DF-C88C-4029-AAEA-9E188EE9E3F9}" type="presParOf" srcId="{5C0FCFDE-7F9F-4B0A-B06B-958E0562130E}" destId="{AE301389-4D3B-493A-811A-89CDF9FF48DD}" srcOrd="2" destOrd="0" presId="urn:microsoft.com/office/officeart/2005/8/layout/hierarchy4"/>
    <dgm:cxn modelId="{A4F92BB3-E3EC-4919-8DED-8A8B8A1037E2}" type="presParOf" srcId="{AE301389-4D3B-493A-811A-89CDF9FF48DD}" destId="{6AC1BF7E-34DA-408A-9776-20D46BBE9B80}" srcOrd="0" destOrd="0" presId="urn:microsoft.com/office/officeart/2005/8/layout/hierarchy4"/>
    <dgm:cxn modelId="{92BA392D-2044-4E42-B5C2-92F6439BAA76}" type="presParOf" srcId="{6AC1BF7E-34DA-408A-9776-20D46BBE9B80}" destId="{1C9CE8AF-1358-4DF3-A43C-7642C5B0ACC4}" srcOrd="0" destOrd="0" presId="urn:microsoft.com/office/officeart/2005/8/layout/hierarchy4"/>
    <dgm:cxn modelId="{6B5BF225-496E-4D49-80C5-097E37FB02EE}" type="presParOf" srcId="{6AC1BF7E-34DA-408A-9776-20D46BBE9B80}" destId="{F4E23B4B-8DC4-4153-BB82-64EC5B98B599}" srcOrd="1" destOrd="0" presId="urn:microsoft.com/office/officeart/2005/8/layout/hierarchy4"/>
    <dgm:cxn modelId="{3AC73758-CFE1-48F8-BB21-B17CC8419001}" type="presParOf" srcId="{294D7302-4051-4310-8EFB-3F3607F974AD}" destId="{1C0911C7-CC18-4B83-969B-7CBE8BFA213F}" srcOrd="1" destOrd="0" presId="urn:microsoft.com/office/officeart/2005/8/layout/hierarchy4"/>
    <dgm:cxn modelId="{FD865CDB-2D4B-4C0D-8379-2DE3A00A57BF}" type="presParOf" srcId="{294D7302-4051-4310-8EFB-3F3607F974AD}" destId="{A927443F-2F37-4764-8311-659EB540F26A}" srcOrd="2" destOrd="0" presId="urn:microsoft.com/office/officeart/2005/8/layout/hierarchy4"/>
    <dgm:cxn modelId="{6ECB90DB-FCE3-4F0A-B86E-1E9B60907B3F}" type="presParOf" srcId="{A927443F-2F37-4764-8311-659EB540F26A}" destId="{1F1D6322-D310-4AA1-9E04-A580363FF6A2}" srcOrd="0" destOrd="0" presId="urn:microsoft.com/office/officeart/2005/8/layout/hierarchy4"/>
    <dgm:cxn modelId="{0E0E1DC1-15DF-47ED-A5F2-07735061E569}" type="presParOf" srcId="{A927443F-2F37-4764-8311-659EB540F26A}" destId="{14824189-121A-425E-B9BC-A571370E21E3}" srcOrd="1" destOrd="0" presId="urn:microsoft.com/office/officeart/2005/8/layout/hierarchy4"/>
    <dgm:cxn modelId="{95002DFA-E6F1-4DFE-A91B-5D3982F52417}" type="presParOf" srcId="{A927443F-2F37-4764-8311-659EB540F26A}" destId="{E09373AB-89F0-4A1D-AD50-035F15365526}" srcOrd="2" destOrd="0" presId="urn:microsoft.com/office/officeart/2005/8/layout/hierarchy4"/>
    <dgm:cxn modelId="{EEF0D120-0326-4E31-9B18-C25A0E0DC69C}" type="presParOf" srcId="{E09373AB-89F0-4A1D-AD50-035F15365526}" destId="{3DCFB4A4-E201-4CCA-8CF4-1F9E8BEE7FFB}" srcOrd="0" destOrd="0" presId="urn:microsoft.com/office/officeart/2005/8/layout/hierarchy4"/>
    <dgm:cxn modelId="{72F16F80-C676-4C10-8FAB-D94C98787A59}" type="presParOf" srcId="{3DCFB4A4-E201-4CCA-8CF4-1F9E8BEE7FFB}" destId="{0B2A0F94-F955-4A9B-AAAC-17666726D2D2}" srcOrd="0" destOrd="0" presId="urn:microsoft.com/office/officeart/2005/8/layout/hierarchy4"/>
    <dgm:cxn modelId="{7E5CBC05-81A3-4128-993F-47B9435E4E9C}" type="presParOf" srcId="{3DCFB4A4-E201-4CCA-8CF4-1F9E8BEE7FFB}" destId="{DB25FB29-FF3D-4ABF-9C52-9A1246364F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2E5C-265B-4374-BD7B-88707318D2CF}">
      <dsp:nvSpPr>
        <dsp:cNvPr id="0" name=""/>
        <dsp:cNvSpPr/>
      </dsp:nvSpPr>
      <dsp:spPr>
        <a:xfrm>
          <a:off x="2983" y="2486"/>
          <a:ext cx="8075466" cy="477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noProof="0" dirty="0">
              <a:latin typeface="BNPP Sans Light" panose="02000503020000020004" pitchFamily="2" charset="0"/>
            </a:rPr>
            <a:t>Przeznaczenie środków wpisane w cele strategiczne regionu</a:t>
          </a:r>
        </a:p>
      </dsp:txBody>
      <dsp:txXfrm>
        <a:off x="16978" y="16481"/>
        <a:ext cx="8047476" cy="449828"/>
      </dsp:txXfrm>
    </dsp:sp>
    <dsp:sp modelId="{C819CE40-C660-4D31-BAA6-2D9FC7880C5B}">
      <dsp:nvSpPr>
        <dsp:cNvPr id="0" name=""/>
        <dsp:cNvSpPr/>
      </dsp:nvSpPr>
      <dsp:spPr>
        <a:xfrm>
          <a:off x="0" y="688447"/>
          <a:ext cx="3867419" cy="1660847"/>
        </a:xfrm>
        <a:prstGeom prst="roundRect">
          <a:avLst>
            <a:gd name="adj" fmla="val 10000"/>
          </a:avLst>
        </a:prstGeom>
        <a:solidFill>
          <a:srgbClr val="00A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BNPP Sans Light" panose="02000503020000020004" pitchFamily="2" charset="0"/>
            </a:rPr>
            <a:t>Cele środowiskowe: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1. Przeciwdziałanie zmianie klimatu i ochrona jakości powietrza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2. Ochrona zasobów naturalnych i zachowania bioróżnorodności</a:t>
          </a:r>
        </a:p>
      </dsp:txBody>
      <dsp:txXfrm>
        <a:off x="48645" y="737092"/>
        <a:ext cx="3770129" cy="1563557"/>
      </dsp:txXfrm>
    </dsp:sp>
    <dsp:sp modelId="{1C9CE8AF-1358-4DF3-A43C-7642C5B0ACC4}">
      <dsp:nvSpPr>
        <dsp:cNvPr id="0" name=""/>
        <dsp:cNvSpPr/>
      </dsp:nvSpPr>
      <dsp:spPr>
        <a:xfrm>
          <a:off x="18408" y="2580455"/>
          <a:ext cx="3852334" cy="2745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BNPP Sans Light" panose="02000503020000020004" pitchFamily="2" charset="0"/>
            </a:rPr>
            <a:t>Przeznaczenie środków: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Termomodernizacja budynków użyteczności publicznej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Budowa zielonych budynków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Rozbudowa sieci kolejowej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Instalacje OZE (m.in. fotowoltaika, energia geotermalna, magazynowanie wodoru)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Nasadzenia, zalesienia, ochrona lasów i terenów podmokłych</a:t>
          </a:r>
        </a:p>
      </dsp:txBody>
      <dsp:txXfrm>
        <a:off x="98828" y="2660875"/>
        <a:ext cx="3691494" cy="2584899"/>
      </dsp:txXfrm>
    </dsp:sp>
    <dsp:sp modelId="{1F1D6322-D310-4AA1-9E04-A580363FF6A2}">
      <dsp:nvSpPr>
        <dsp:cNvPr id="0" name=""/>
        <dsp:cNvSpPr/>
      </dsp:nvSpPr>
      <dsp:spPr>
        <a:xfrm>
          <a:off x="4203148" y="699956"/>
          <a:ext cx="3867419" cy="16633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BNPP Sans Light" panose="02000503020000020004" pitchFamily="2" charset="0"/>
            </a:rPr>
            <a:t>Cele społeczne: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3. Wsparcie w zaspokojeniu potrzeb wszystkich ludzi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4. Zapewnienie spójności społecznej i międzypokoleniowej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5. Rozwój w oparciu o odpowiedzialną produkcję i konsumpcję</a:t>
          </a:r>
        </a:p>
      </dsp:txBody>
      <dsp:txXfrm>
        <a:off x="4251865" y="748673"/>
        <a:ext cx="3769985" cy="1565871"/>
      </dsp:txXfrm>
    </dsp:sp>
    <dsp:sp modelId="{0B2A0F94-F955-4A9B-AAAC-17666726D2D2}">
      <dsp:nvSpPr>
        <dsp:cNvPr id="0" name=""/>
        <dsp:cNvSpPr/>
      </dsp:nvSpPr>
      <dsp:spPr>
        <a:xfrm>
          <a:off x="4210690" y="2582913"/>
          <a:ext cx="3852334" cy="2802221"/>
        </a:xfrm>
        <a:prstGeom prst="roundRect">
          <a:avLst>
            <a:gd name="adj" fmla="val 10000"/>
          </a:avLst>
        </a:prstGeom>
        <a:solidFill>
          <a:srgbClr val="56B4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BNPP Sans Light" panose="02000503020000020004" pitchFamily="2" charset="0"/>
            </a:rPr>
            <a:t>Przeznaczenie środków: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Rozbudowa i poprawa infrastruktury edukacyjnej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Rozbudowa i poprawa infrastruktury zdrowotnej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Rozwój infrastruktury kryzysowej (zdrowotne, naturalne)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Rozwój infrastruktury sportowej i rekreacyjnej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Rozwój zasobów mieszkań socjalnych i komunalnych (budowa, przekształcenie, termomodernizacja)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Dostosowanie infrastruktury (m.in. transport, edukacja) dla osób ze specjalnymi potrzebami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Rozbudowa sieci ciepłowniczej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BNPP Sans Light" panose="02000503020000020004" pitchFamily="2" charset="0"/>
            </a:rPr>
            <a:t>* Programy wsparcia zatrudnienia i przedsiębiorczości </a:t>
          </a:r>
        </a:p>
      </dsp:txBody>
      <dsp:txXfrm>
        <a:off x="4292764" y="2664987"/>
        <a:ext cx="3688186" cy="2638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68FE-1164-417E-A1FC-2893D9BE2054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D6C3-F437-4955-834C-10AE2C6AB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5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325E-387E-46F8-9FE5-1C7DA48835E4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4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i="0" baseline="0" dirty="0"/>
              <a:t>Poza BNP Paribas: </a:t>
            </a:r>
            <a:r>
              <a:rPr lang="pl-PL" b="1" i="0" baseline="0" dirty="0" err="1"/>
              <a:t>Goeteburg</a:t>
            </a:r>
            <a:r>
              <a:rPr lang="pl-PL" b="1" i="0" baseline="0" dirty="0"/>
              <a:t> 8 </a:t>
            </a:r>
            <a:r>
              <a:rPr lang="pl-PL" b="1" i="0" baseline="0" dirty="0" err="1"/>
              <a:t>bn</a:t>
            </a:r>
            <a:r>
              <a:rPr lang="pl-PL" b="1" i="0" baseline="0" dirty="0"/>
              <a:t> SEK SLL 2022:</a:t>
            </a:r>
          </a:p>
          <a:p>
            <a:pPr marL="228600" marR="0" lvl="0" indent="-228600" algn="l" defTabSz="74298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Use of energy in buildings based on an annual efficiency improvement plan</a:t>
            </a:r>
          </a:p>
          <a:p>
            <a:pPr marL="228600" marR="0" lvl="0" indent="-228600" algn="l" defTabSz="74298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Fossil-free production of district heating by 2025</a:t>
            </a:r>
          </a:p>
          <a:p>
            <a:pPr marL="228600" marR="0" lvl="0" indent="-228600" algn="l" defTabSz="74298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Fossil-free vehicle fleet by 2023</a:t>
            </a:r>
          </a:p>
          <a:p>
            <a:pPr marL="228600" marR="0" lvl="0" indent="-228600" algn="l" defTabSz="74298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6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Elimination of areas in the city classified as ‘particularly vulnerable’ by the Swedish police by 2025</a:t>
            </a:r>
          </a:p>
          <a:p>
            <a:endParaRPr lang="fr-FR" b="1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</p:spTree>
    <p:extLst>
      <p:ext uri="{BB962C8B-B14F-4D97-AF65-F5344CB8AC3E}">
        <p14:creationId xmlns:p14="http://schemas.microsoft.com/office/powerpoint/2010/main" val="403377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F5842-04F3-4695-8C7E-60D49603CB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</p:spTree>
    <p:extLst>
      <p:ext uri="{BB962C8B-B14F-4D97-AF65-F5344CB8AC3E}">
        <p14:creationId xmlns:p14="http://schemas.microsoft.com/office/powerpoint/2010/main" val="111602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b="0" i="0" dirty="0">
              <a:solidFill>
                <a:srgbClr val="0091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31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F5842-04F3-4695-8C7E-60D49603CB5D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31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5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</p:spTree>
    <p:extLst>
      <p:ext uri="{BB962C8B-B14F-4D97-AF65-F5344CB8AC3E}">
        <p14:creationId xmlns:p14="http://schemas.microsoft.com/office/powerpoint/2010/main" val="282523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Zrównoważone:</a:t>
            </a:r>
          </a:p>
          <a:p>
            <a:r>
              <a:rPr lang="pl-PL" dirty="0"/>
              <a:t>Ile</a:t>
            </a:r>
            <a:r>
              <a:rPr lang="pl-PL" baseline="0" dirty="0"/>
              <a:t> de france</a:t>
            </a:r>
          </a:p>
          <a:p>
            <a:r>
              <a:rPr lang="pl-PL" baseline="0" dirty="0"/>
              <a:t>Peru</a:t>
            </a:r>
          </a:p>
          <a:p>
            <a:r>
              <a:rPr lang="pl-PL" baseline="0" dirty="0"/>
              <a:t>Łotwa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6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</p:spTree>
    <p:extLst>
      <p:ext uri="{BB962C8B-B14F-4D97-AF65-F5344CB8AC3E}">
        <p14:creationId xmlns:p14="http://schemas.microsoft.com/office/powerpoint/2010/main" val="323949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CSR W BNP PARIBAS</a:t>
            </a:r>
          </a:p>
        </p:txBody>
      </p:sp>
    </p:spTree>
    <p:extLst>
      <p:ext uri="{BB962C8B-B14F-4D97-AF65-F5344CB8AC3E}">
        <p14:creationId xmlns:p14="http://schemas.microsoft.com/office/powerpoint/2010/main" val="18894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50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5588532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8417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158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11847"/>
            <a:ext cx="12960000" cy="648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40704" y="5324366"/>
            <a:ext cx="12960000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429577" y="5022701"/>
            <a:ext cx="4656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07368" y="255589"/>
            <a:ext cx="7104789" cy="1159906"/>
          </a:xfrm>
          <a:solidFill>
            <a:srgbClr val="A3B228"/>
          </a:solidFill>
          <a:ln>
            <a:noFill/>
          </a:ln>
        </p:spPr>
        <p:txBody>
          <a:bodyPr lIns="108000" tIns="108000" rIns="108000" bIns="10800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07368" y="1388095"/>
            <a:ext cx="7104000" cy="384721"/>
          </a:xfrm>
          <a:solidFill>
            <a:srgbClr val="A3B228"/>
          </a:solidFill>
        </p:spPr>
        <p:txBody>
          <a:bodyPr lIns="108000" tIns="108000" rIns="108000" bIns="108000"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41409" y="5112168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41409" y="5335688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</a:t>
            </a:r>
            <a:r>
              <a:rPr lang="pl-PL" noProof="0" dirty="0"/>
              <a:t>9</a:t>
            </a:r>
            <a:endParaRPr lang="en-GB" noProof="0" dirty="0"/>
          </a:p>
        </p:txBody>
      </p:sp>
      <p:pic>
        <p:nvPicPr>
          <p:cNvPr id="15" name="Image 12" descr="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995988"/>
            <a:ext cx="2846832" cy="21640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799137"/>
            <a:ext cx="29718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 userDrawn="1"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ChristineB\Seenk-D\BNPP\2015-02\PPT_43-07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59" y="6252179"/>
            <a:ext cx="2064000" cy="42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26746" y="146109"/>
            <a:ext cx="10515520" cy="4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193" y="6377305"/>
            <a:ext cx="2343615" cy="1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5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733" r:id="rId3"/>
    <p:sldLayoutId id="2147483734" r:id="rId4"/>
    <p:sldLayoutId id="2147483735" r:id="rId5"/>
  </p:sldLayoutIdLst>
  <p:transition>
    <p:fade/>
  </p:transition>
  <p:hf hdr="0" ftr="0" dt="0"/>
  <p:txStyles>
    <p:titleStyle>
      <a:lvl1pPr marL="0" indent="0" algn="l" defTabSz="1211636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lang="pl-PL" sz="2400" b="1" kern="1200" cap="all" spc="300" baseline="0" dirty="0">
          <a:solidFill>
            <a:schemeClr val="tx2"/>
          </a:solidFill>
          <a:latin typeface="BNPP Sans Condensed" panose="02000000000000000000" pitchFamily="2" charset="0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636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096" indent="-237703" algn="l" defTabSz="1211636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7" indent="-233494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576" indent="-222970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636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1997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37809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43628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49446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81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636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454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27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089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4903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722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53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6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iledefrance.fr/sites/default/files/2021-03/green_social_and_sustainable_bond_framework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8.png"/><Relationship Id="rId4" Type="http://schemas.openxmlformats.org/officeDocument/2006/relationships/diagramData" Target="../diagrams/data1.xml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hyperlink" Target="https://media.bnpparibas.pl/pr/741802/bank-bnp-paribas-wspiera-rozwoj-velvet-care-kredyt-jest-powiazany-ze-zrownowazonym-rozwojem-spolki" TargetMode="External"/><Relationship Id="rId3" Type="http://schemas.openxmlformats.org/officeDocument/2006/relationships/hyperlink" Target="https://www.lsta.org/content/sustainability-linked-loan-principles-sllp/" TargetMode="External"/><Relationship Id="rId21" Type="http://schemas.openxmlformats.org/officeDocument/2006/relationships/image" Target="../media/image9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media.bnpparibas.pl/pr/740752/unikalny-kredyt-sll-dla-wp-holding-przykladem-powiazania-finansowania-ze-wskaznikami-esg" TargetMode="External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48.png"/><Relationship Id="rId10" Type="http://schemas.openxmlformats.org/officeDocument/2006/relationships/image" Target="../media/image88.png"/><Relationship Id="rId19" Type="http://schemas.openxmlformats.org/officeDocument/2006/relationships/image" Target="../media/image50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hyperlink" Target="https://media.bnpparibas.pl/pr/681663/grupa-raben-przy-wsparciu-banku-bnp-paribas-otrzymala-pierwszy-kredyt-powiazany-ze-zrownowazonym-rozwoje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lgorzata.zielinska@bnpparibas.pl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t/url?sa=i&amp;rct=j&amp;q=&amp;esrc=s&amp;source=images&amp;cd=&amp;cad=rja&amp;uact=8&amp;ved=0ahUKEwi1gLTH_YTQAhWEXRoKHbOlAvoQjRwIBw&amp;url=https://group.bnpparibas/decouvrez-le-groupe/gouvernance-conformite/conseil-administration&amp;psig=AFQjCNFEs-5ZPjwbUi7NnrhU4jmls9QnlA&amp;ust=1478001147742983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tags" Target="../tags/tag3.xml"/><Relationship Id="rId21" Type="http://schemas.openxmlformats.org/officeDocument/2006/relationships/image" Target="../media/image19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tags" Target="../tags/tag4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>
          <a:xfrm>
            <a:off x="1641409" y="5091563"/>
            <a:ext cx="3432000" cy="244125"/>
          </a:xfrm>
        </p:spPr>
        <p:txBody>
          <a:bodyPr>
            <a:noAutofit/>
          </a:bodyPr>
          <a:lstStyle/>
          <a:p>
            <a:r>
              <a:rPr lang="pl-PL" sz="1500" cap="none" dirty="0">
                <a:latin typeface="BNPP Sans Light" panose="02000503020000020004" pitchFamily="2" charset="0"/>
              </a:rPr>
              <a:t>Maria Krawczyńska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latin typeface="BNPP Sans Light" panose="02000503020000020004" pitchFamily="2" charset="0"/>
              </a:rPr>
              <a:t>Warszawa, 8 marca 2022</a:t>
            </a:r>
            <a:endParaRPr lang="en-GB" dirty="0">
              <a:latin typeface="BNPP Sans Light" panose="02000503020000020004" pitchFamily="2" charset="0"/>
            </a:endParaRPr>
          </a:p>
        </p:txBody>
      </p:sp>
      <p:sp>
        <p:nvSpPr>
          <p:cNvPr id="7" name="Tytuł 5"/>
          <p:cNvSpPr>
            <a:spLocks noGrp="1"/>
          </p:cNvSpPr>
          <p:nvPr>
            <p:ph type="ctrTitle"/>
          </p:nvPr>
        </p:nvSpPr>
        <p:spPr>
          <a:xfrm>
            <a:off x="407368" y="255589"/>
            <a:ext cx="10801200" cy="869155"/>
          </a:xfrm>
          <a:solidFill>
            <a:schemeClr val="accent1"/>
          </a:solidFill>
        </p:spPr>
        <p:txBody>
          <a:bodyPr/>
          <a:lstStyle/>
          <a:p>
            <a:r>
              <a:rPr lang="pl-PL" sz="2400" dirty="0">
                <a:solidFill>
                  <a:schemeClr val="bg1"/>
                </a:solidFill>
              </a:rPr>
              <a:t>Finansowanie transformacji energetycznej -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Współpraca sektora finansowego i samorządowego 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43149" y="4997614"/>
            <a:ext cx="11385854" cy="676147"/>
            <a:chOff x="576349" y="4420807"/>
            <a:chExt cx="11388490" cy="676304"/>
          </a:xfrm>
        </p:grpSpPr>
        <p:grpSp>
          <p:nvGrpSpPr>
            <p:cNvPr id="10" name="Grupa 9"/>
            <p:cNvGrpSpPr/>
            <p:nvPr/>
          </p:nvGrpSpPr>
          <p:grpSpPr>
            <a:xfrm>
              <a:off x="1222972" y="4420807"/>
              <a:ext cx="10741867" cy="676304"/>
              <a:chOff x="323850" y="5350692"/>
              <a:chExt cx="11649553" cy="741360"/>
            </a:xfrm>
          </p:grpSpPr>
          <p:pic>
            <p:nvPicPr>
              <p:cNvPr id="12" name="Picture 2" descr="Cele zrównoważonego rozwoju - Ministerstwo Rozwoju i Technologii - Portal  Gov.pl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25" t="3247" r="9700" b="62806"/>
              <a:stretch/>
            </p:blipFill>
            <p:spPr bwMode="auto">
              <a:xfrm>
                <a:off x="323850" y="5350692"/>
                <a:ext cx="4160685" cy="741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ele zrównoważonego rozwoju - Ministerstwo Rozwoju i Technologii - Portal  Gov.pl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25" t="67010" r="23657"/>
              <a:stretch/>
            </p:blipFill>
            <p:spPr bwMode="auto">
              <a:xfrm>
                <a:off x="8535222" y="5358646"/>
                <a:ext cx="3438181" cy="720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le zrównoważonego rozwoju - Ministerstwo Rozwoju i Technologii - Portal  Gov.pl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25" t="34728" r="9700" b="31696"/>
              <a:stretch/>
            </p:blipFill>
            <p:spPr bwMode="auto">
              <a:xfrm>
                <a:off x="4431722" y="5351576"/>
                <a:ext cx="4160685" cy="733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ele zrównoważonego rozwoju - Ministerstwo Rozwoju i Technologii - Portal  Gov.p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33" t="67010" r="9700"/>
            <a:stretch/>
          </p:blipFill>
          <p:spPr bwMode="auto">
            <a:xfrm>
              <a:off x="576349" y="4433282"/>
              <a:ext cx="666685" cy="65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ymbol zastępczy tekstu 7"/>
          <p:cNvSpPr txBox="1">
            <a:spLocks/>
          </p:cNvSpPr>
          <p:nvPr/>
        </p:nvSpPr>
        <p:spPr>
          <a:xfrm>
            <a:off x="544759" y="4077072"/>
            <a:ext cx="4528649" cy="532639"/>
          </a:xfrm>
          <a:prstGeom prst="rect">
            <a:avLst/>
          </a:prstGeom>
          <a:solidFill>
            <a:srgbClr val="00A76C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Małgorzata Zielińska  </a:t>
            </a:r>
          </a:p>
          <a:p>
            <a:r>
              <a:rPr lang="pl-PL" dirty="0">
                <a:solidFill>
                  <a:schemeClr val="bg1"/>
                </a:solidFill>
              </a:rPr>
              <a:t>dyrektor Biura </a:t>
            </a:r>
            <a:r>
              <a:rPr lang="pl-PL">
                <a:solidFill>
                  <a:schemeClr val="bg1"/>
                </a:solidFill>
              </a:rPr>
              <a:t>sektora PUBLICZNEGO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tekstu 8"/>
          <p:cNvSpPr txBox="1">
            <a:spLocks/>
          </p:cNvSpPr>
          <p:nvPr/>
        </p:nvSpPr>
        <p:spPr>
          <a:xfrm>
            <a:off x="544760" y="4617231"/>
            <a:ext cx="4224000" cy="216000"/>
          </a:xfrm>
          <a:prstGeom prst="rect">
            <a:avLst/>
          </a:prstGeom>
          <a:solidFill>
            <a:srgbClr val="00A76C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Warszawa, 24/05/2023</a:t>
            </a:r>
          </a:p>
        </p:txBody>
      </p:sp>
    </p:spTree>
    <p:extLst>
      <p:ext uri="{BB962C8B-B14F-4D97-AF65-F5344CB8AC3E}">
        <p14:creationId xmlns:p14="http://schemas.microsoft.com/office/powerpoint/2010/main" val="186602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RODZAJE ZRÓWNOWAŻONYCH OBLIGACJI</a:t>
            </a:r>
            <a:endParaRPr lang="en-GB" dirty="0"/>
          </a:p>
        </p:txBody>
      </p:sp>
      <p:sp>
        <p:nvSpPr>
          <p:cNvPr id="3" name="TextBox 132"/>
          <p:cNvSpPr txBox="1"/>
          <p:nvPr/>
        </p:nvSpPr>
        <p:spPr>
          <a:xfrm>
            <a:off x="666100" y="621338"/>
            <a:ext cx="7810124" cy="269266"/>
          </a:xfrm>
          <a:prstGeom prst="rect">
            <a:avLst/>
          </a:prstGeom>
          <a:solidFill>
            <a:schemeClr val="tx2"/>
          </a:solidFill>
        </p:spPr>
        <p:txBody>
          <a:bodyPr vert="horz" wrap="square" rtlCol="0" anchor="ctr">
            <a:noAutofit/>
          </a:bodyPr>
          <a:lstStyle/>
          <a:p>
            <a:pPr algn="ctr" defTabSz="8914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100" b="1" kern="0" dirty="0">
                <a:solidFill>
                  <a:srgbClr val="FFFFFF"/>
                </a:solidFill>
                <a:latin typeface="BNPP Sans Light" panose="02000503020000020004" pitchFamily="2" charset="0"/>
                <a:ea typeface="楷体" panose="02010609060101010101" pitchFamily="49" charset="-122"/>
                <a:cs typeface="Arial" charset="0"/>
              </a:rPr>
              <a:t>Obligacje przeznaczone na zrównoważone cele</a:t>
            </a:r>
            <a:endParaRPr lang="en-GB" sz="1100" b="1" kern="0" dirty="0">
              <a:solidFill>
                <a:srgbClr val="FFFFFF"/>
              </a:solidFill>
              <a:latin typeface="BNPP Sans Light" panose="02000503020000020004" pitchFamily="2" charset="0"/>
              <a:ea typeface="楷体" panose="02010609060101010101" pitchFamily="49" charset="-122"/>
              <a:cs typeface="Arial" charset="0"/>
            </a:endParaRPr>
          </a:p>
        </p:txBody>
      </p:sp>
      <p:cxnSp>
        <p:nvCxnSpPr>
          <p:cNvPr id="4" name="Straight Connector 137"/>
          <p:cNvCxnSpPr/>
          <p:nvPr/>
        </p:nvCxnSpPr>
        <p:spPr bwMode="auto">
          <a:xfrm>
            <a:off x="8657138" y="928693"/>
            <a:ext cx="0" cy="4741794"/>
          </a:xfrm>
          <a:prstGeom prst="line">
            <a:avLst/>
          </a:prstGeom>
          <a:solidFill>
            <a:srgbClr val="78848A"/>
          </a:solidFill>
          <a:ln w="9525" cap="flat" cmpd="sng" algn="ctr">
            <a:solidFill>
              <a:srgbClr val="78848A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5" name="TextBox 138"/>
          <p:cNvSpPr txBox="1"/>
          <p:nvPr/>
        </p:nvSpPr>
        <p:spPr>
          <a:xfrm>
            <a:off x="8793312" y="621338"/>
            <a:ext cx="2968237" cy="269266"/>
          </a:xfrm>
          <a:prstGeom prst="rect">
            <a:avLst/>
          </a:prstGeom>
          <a:solidFill>
            <a:srgbClr val="002060"/>
          </a:solidFill>
        </p:spPr>
        <p:txBody>
          <a:bodyPr vert="horz" wrap="square" rtlCol="0" anchor="ctr">
            <a:noAutofit/>
          </a:bodyPr>
          <a:lstStyle/>
          <a:p>
            <a:pPr algn="ctr" defTabSz="89142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100" b="1" kern="0" dirty="0">
                <a:solidFill>
                  <a:srgbClr val="FFFFFF"/>
                </a:solidFill>
                <a:latin typeface="BNPP Sans Light" panose="02000503020000020004" pitchFamily="2" charset="0"/>
                <a:ea typeface="楷体" panose="02010609060101010101" pitchFamily="49" charset="-122"/>
                <a:cs typeface="Arial" charset="0"/>
              </a:rPr>
              <a:t>Obligacje związane z celami ESG (</a:t>
            </a:r>
            <a:r>
              <a:rPr lang="en-GB" sz="1100" b="1" kern="0" dirty="0">
                <a:solidFill>
                  <a:srgbClr val="FFFFFF"/>
                </a:solidFill>
                <a:latin typeface="BNPP Sans Light" panose="02000503020000020004" pitchFamily="2" charset="0"/>
                <a:ea typeface="楷体" panose="02010609060101010101" pitchFamily="49" charset="-122"/>
                <a:cs typeface="Arial" charset="0"/>
              </a:rPr>
              <a:t>KPI-Linked</a:t>
            </a:r>
            <a:r>
              <a:rPr lang="pl-PL" sz="1100" b="1" kern="0" dirty="0">
                <a:solidFill>
                  <a:srgbClr val="FFFFFF"/>
                </a:solidFill>
                <a:latin typeface="BNPP Sans Light" panose="02000503020000020004" pitchFamily="2" charset="0"/>
                <a:ea typeface="楷体" panose="02010609060101010101" pitchFamily="49" charset="-122"/>
                <a:cs typeface="Arial" charset="0"/>
              </a:rPr>
              <a:t>)</a:t>
            </a:r>
            <a:endParaRPr lang="en-GB" sz="1100" b="1" kern="0" dirty="0">
              <a:solidFill>
                <a:srgbClr val="FFFFFF"/>
              </a:solidFill>
              <a:latin typeface="BNPP Sans Light" panose="02000503020000020004" pitchFamily="2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6" name="Rounded Rectangle 95"/>
          <p:cNvSpPr/>
          <p:nvPr/>
        </p:nvSpPr>
        <p:spPr>
          <a:xfrm>
            <a:off x="666098" y="1387827"/>
            <a:ext cx="7810125" cy="1137637"/>
          </a:xfrm>
          <a:prstGeom prst="roundRect">
            <a:avLst/>
          </a:prstGeom>
          <a:solidFill>
            <a:srgbClr val="D5E4A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62973" lvl="1" indent="-162973" algn="just" defTabSz="885723" fontAlgn="base">
              <a:spcBef>
                <a:spcPts val="97"/>
              </a:spcBef>
              <a:spcAft>
                <a:spcPts val="97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IMCA (</a:t>
            </a:r>
            <a:r>
              <a:rPr lang="en-US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International Capital Markets Association</a:t>
            </a: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) wydało dobrowolne standardy dla poniższych rodzajów obligacji, opierając wytyczne na czterech filarach:</a:t>
            </a:r>
            <a:r>
              <a:rPr lang="en-US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</a:t>
            </a:r>
            <a:endParaRPr lang="pl-PL" sz="10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525444" lvl="2" indent="-205022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Przeznaczenie środków</a:t>
            </a:r>
          </a:p>
          <a:p>
            <a:pPr marL="525444" lvl="2" indent="-205022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Proces oceny i wyboru projektów </a:t>
            </a:r>
          </a:p>
          <a:p>
            <a:pPr marL="525444" lvl="2" indent="-205022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Zarządzanie środkami</a:t>
            </a:r>
          </a:p>
          <a:p>
            <a:pPr marL="525444" lvl="2" indent="-205022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pl-PL" sz="10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Raportowanie</a:t>
            </a:r>
            <a:endParaRPr lang="en-US" sz="10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</p:txBody>
      </p:sp>
      <p:sp>
        <p:nvSpPr>
          <p:cNvPr id="7" name="Rounded Rectangle 155"/>
          <p:cNvSpPr/>
          <p:nvPr/>
        </p:nvSpPr>
        <p:spPr>
          <a:xfrm>
            <a:off x="666101" y="931491"/>
            <a:ext cx="7810123" cy="382849"/>
          </a:xfrm>
          <a:prstGeom prst="roundRect">
            <a:avLst/>
          </a:prstGeom>
          <a:solidFill>
            <a:srgbClr val="99FD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89521" tIns="34217" rIns="89521" bIns="34217" rtlCol="0" anchor="ctr">
            <a:spAutoFit/>
          </a:bodyPr>
          <a:lstStyle/>
          <a:p>
            <a:pPr marL="171416" lvl="1" indent="-171416" algn="just" defTabSz="885723" fontAlgn="base">
              <a:spcBef>
                <a:spcPts val="97"/>
              </a:spcBef>
              <a:spcAft>
                <a:spcPts val="97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r>
              <a:rPr lang="pl-PL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Poniższe zrównoważone obligacje (</a:t>
            </a:r>
            <a:r>
              <a:rPr lang="en-US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Green/Social/Sustainability/Transition Bonds</a:t>
            </a:r>
            <a:r>
              <a:rPr lang="pl-PL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) nie różnią się prawnie od innych instrumentów dłużnych tych samych emitentów, jednak pozyskane środki muszą być przeznaczone na projekty korzystne środowiskowo lub społecznie</a:t>
            </a:r>
            <a:endParaRPr lang="en-US" sz="9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</p:txBody>
      </p:sp>
      <p:graphicFrame>
        <p:nvGraphicFramePr>
          <p:cNvPr id="10" name="Table 93"/>
          <p:cNvGraphicFramePr>
            <a:graphicFrameLocks noGrp="1"/>
          </p:cNvGraphicFramePr>
          <p:nvPr/>
        </p:nvGraphicFramePr>
        <p:xfrm>
          <a:off x="666100" y="2555136"/>
          <a:ext cx="11095448" cy="3284946"/>
        </p:xfrm>
        <a:graphic>
          <a:graphicData uri="http://schemas.openxmlformats.org/drawingml/2006/table">
            <a:tbl>
              <a:tblPr firstRow="1" bandRow="1"/>
              <a:tblGrid>
                <a:gridCol w="267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717"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Green Bond</a:t>
                      </a: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Social Bond</a:t>
                      </a: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Sustainabl</a:t>
                      </a: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e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Bond</a:t>
                      </a: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    Sustainability-Linked Bond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48"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800" b="1" dirty="0">
                        <a:latin typeface="+mn-lt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800" b="1" dirty="0">
                        <a:latin typeface="+mn-lt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800" b="1" dirty="0">
                        <a:latin typeface="+mn-lt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800" b="1" dirty="0">
                        <a:latin typeface="+mn-lt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82"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000" b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Zielone</a:t>
                      </a:r>
                      <a:endParaRPr lang="en-GB" sz="1000" b="0" dirty="0">
                        <a:solidFill>
                          <a:srgbClr val="FFFFFF"/>
                        </a:solidFill>
                        <a:latin typeface="BNPP Sans" panose="02000000000000000000" pitchFamily="2" charset="0"/>
                      </a:endParaRPr>
                    </a:p>
                  </a:txBody>
                  <a:tcPr marL="84574" marR="84574" marT="41375" marB="4137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000" b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Społeczne</a:t>
                      </a:r>
                      <a:endParaRPr lang="en-GB" sz="1000" b="0" dirty="0">
                        <a:solidFill>
                          <a:srgbClr val="FFFFFF"/>
                        </a:solidFill>
                        <a:latin typeface="BNPP Sans" panose="02000000000000000000" pitchFamily="2" charset="0"/>
                      </a:endParaRPr>
                    </a:p>
                  </a:txBody>
                  <a:tcPr marL="84574" marR="84574" marT="41375" marB="41375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000" b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Zrównoważone:</a:t>
                      </a:r>
                      <a:r>
                        <a:rPr lang="pl-PL" sz="1000" b="0" baseline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 </a:t>
                      </a:r>
                      <a:r>
                        <a:rPr lang="pl-PL" sz="1000" b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Zielone </a:t>
                      </a:r>
                      <a:r>
                        <a:rPr lang="pl-PL" sz="1000" b="0" baseline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i Społeczne</a:t>
                      </a:r>
                      <a:endParaRPr lang="en-GB" sz="1000" b="0" dirty="0">
                        <a:solidFill>
                          <a:srgbClr val="FFFFFF"/>
                        </a:solidFill>
                        <a:latin typeface="BNPP Sans" panose="02000000000000000000" pitchFamily="2" charset="0"/>
                      </a:endParaRPr>
                    </a:p>
                  </a:txBody>
                  <a:tcPr marL="84574" marR="84574" marT="41375" marB="41375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baseline="0" dirty="0">
                          <a:solidFill>
                            <a:srgbClr val="FFFFFF"/>
                          </a:solidFill>
                          <a:latin typeface="BNPP Sans" panose="02000000000000000000" pitchFamily="2" charset="0"/>
                        </a:rPr>
                        <a:t>Połączone ze wskaźnikami ESG emitenta</a:t>
                      </a:r>
                      <a:endParaRPr lang="en-GB" sz="1000" b="0" dirty="0">
                        <a:solidFill>
                          <a:srgbClr val="FFFFFF"/>
                        </a:solidFill>
                        <a:latin typeface="BNPP Sans" panose="02000000000000000000" pitchFamily="2" charset="0"/>
                      </a:endParaRPr>
                    </a:p>
                  </a:txBody>
                  <a:tcPr marL="84574" marR="84574" marT="41375" marB="41375" anchor="ctr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06"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 odnawialna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Efektywność energetyczna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Zapobieganie i kontrola zanieczyszczeń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Zrównoważone zarządzanie ekosystemami 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Ochrona bioróżnorodności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Nisko- i zero emisyjny transport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Zrównoważone gospodarowanie</a:t>
                      </a: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 wodą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Adaptacja do zmian klimatycznych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Zielone budynki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Gospodarka Obiegu Zamkniętego</a:t>
                      </a:r>
                    </a:p>
                  </a:txBody>
                  <a:tcPr marL="84574" marR="84574" marT="41375" marB="41375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Przystępna cenowo infrastruktura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Dostęp</a:t>
                      </a: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 do podstawowych usług</a:t>
                      </a:r>
                      <a:endParaRPr lang="pl-PL" sz="800" dirty="0">
                        <a:solidFill>
                          <a:prstClr val="black"/>
                        </a:solidFill>
                        <a:latin typeface="BNPP Sans Light" panose="02000503020000020004" pitchFamily="2" charset="0"/>
                        <a:cs typeface="Arial" panose="020B0604020202020204" pitchFamily="34" charset="0"/>
                      </a:endParaRP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Przystępne</a:t>
                      </a: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 cenowo mieszkalnictwo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Wsparcie zatrudnienia i przedsiębiorczości (MŚP, mikrofinansowanie)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Bezpieczeństwo żywnościowe i zrównoważone systemy żywnościowe</a:t>
                      </a:r>
                    </a:p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Rozwój</a:t>
                      </a:r>
                      <a:r>
                        <a:rPr lang="pl-PL" sz="8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cs typeface="Arial" panose="020B0604020202020204" pitchFamily="34" charset="0"/>
                        </a:rPr>
                        <a:t> społecznoekonomiczny i wsparcie (grup zagrożonych wykluczeniem)</a:t>
                      </a:r>
                      <a:endParaRPr lang="pl-PL" sz="800" dirty="0">
                        <a:solidFill>
                          <a:prstClr val="black"/>
                        </a:solidFill>
                        <a:latin typeface="BNPP Sans Light" panose="02000503020000020004" pitchFamily="2" charset="0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r>
                        <a:rPr lang="pl-PL" sz="800" kern="120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ea typeface="+mn-ea"/>
                          <a:cs typeface="Arial" panose="020B0604020202020204" pitchFamily="34" charset="0"/>
                        </a:rPr>
                        <a:t>Połączenie</a:t>
                      </a:r>
                      <a:r>
                        <a:rPr lang="pl-PL" sz="800" kern="1200" baseline="0" dirty="0">
                          <a:solidFill>
                            <a:prstClr val="black"/>
                          </a:solidFill>
                          <a:latin typeface="BNPP Sans Light" panose="02000503020000020004" pitchFamily="2" charset="0"/>
                          <a:ea typeface="+mn-ea"/>
                          <a:cs typeface="Arial" panose="020B0604020202020204" pitchFamily="34" charset="0"/>
                        </a:rPr>
                        <a:t> celów z kategorii środowiskowych               i społecznych w jednym instrumencie</a:t>
                      </a:r>
                      <a:endParaRPr lang="pl-PL" sz="800" kern="1200" dirty="0">
                        <a:solidFill>
                          <a:prstClr val="black"/>
                        </a:solidFill>
                        <a:latin typeface="BNPP Sans Light" panose="02000503020000020004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Clr>
                          <a:srgbClr val="00915A"/>
                        </a:buClr>
                        <a:buFont typeface="Wingdings" panose="05000000000000000000" pitchFamily="2" charset="2"/>
                        <a:buNone/>
                      </a:pPr>
                      <a:endParaRPr lang="en-GB" sz="800" kern="1200" dirty="0">
                        <a:solidFill>
                          <a:prstClr val="black"/>
                        </a:solidFill>
                        <a:latin typeface="BNPP Sans Light" panose="02000503020000020004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082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163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246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325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5407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248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199569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6651" algn="l" defTabSz="9141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171450" marR="0" lvl="2" indent="-171450" algn="l" defTabSz="1024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800" kern="12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Obligacje</a:t>
                      </a:r>
                      <a:r>
                        <a:rPr lang="pl-PL" sz="800" kern="12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 ze zróżnicowanymi warunkami finansowymi (zmiennym kuponem) uzależnionymi od ogólnych wyników ESG emitenta</a:t>
                      </a:r>
                      <a:endParaRPr lang="pl-PL" sz="800" kern="12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lvl="2" indent="0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en-GB" sz="800" baseline="0" dirty="0">
                        <a:solidFill>
                          <a:prstClr val="black"/>
                        </a:solidFill>
                        <a:latin typeface="BNPP Sans Light" panose="02000503020000020004" pitchFamily="2" charset="0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93">
                <a:tc>
                  <a:txBody>
                    <a:bodyPr/>
                    <a:lstStyle/>
                    <a:p>
                      <a:pPr marL="84138" lvl="2" indent="-84138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lang="en-GB" sz="800" dirty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+mn-lt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915A"/>
                        </a:buClr>
                        <a:buFont typeface="Wingdings" panose="05000000000000000000" pitchFamily="2" charset="2"/>
                        <a:buNone/>
                      </a:pPr>
                      <a:endParaRPr lang="en-GB" sz="800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algn="l" defTabSz="1024892">
                        <a:buClr>
                          <a:srgbClr val="00915A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en-GB" sz="800" baseline="0" dirty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574" marR="84574" marT="41375" marB="41375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1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64719"/>
                  </a:ext>
                </a:extLst>
              </a:tr>
            </a:tbl>
          </a:graphicData>
        </a:graphic>
      </p:graphicFrame>
      <p:grpSp>
        <p:nvGrpSpPr>
          <p:cNvPr id="11" name="Group 110"/>
          <p:cNvGrpSpPr/>
          <p:nvPr/>
        </p:nvGrpSpPr>
        <p:grpSpPr>
          <a:xfrm>
            <a:off x="1108513" y="2776354"/>
            <a:ext cx="7062871" cy="154735"/>
            <a:chOff x="2031132" y="2547672"/>
            <a:chExt cx="4687864" cy="148345"/>
          </a:xfrm>
        </p:grpSpPr>
        <p:sp>
          <p:nvSpPr>
            <p:cNvPr id="12" name="Isosceles Triangle 111"/>
            <p:cNvSpPr/>
            <p:nvPr/>
          </p:nvSpPr>
          <p:spPr>
            <a:xfrm rot="10800000">
              <a:off x="2031132" y="2547672"/>
              <a:ext cx="1014113" cy="1440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7503" tIns="43725" rIns="87503" bIns="43725" spcCol="0" rtlCol="0" anchor="ctr"/>
            <a:lstStyle/>
            <a:p>
              <a:pPr algn="ctr" defTabSz="87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96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3" name="Isosceles Triangle 112"/>
            <p:cNvSpPr/>
            <p:nvPr/>
          </p:nvSpPr>
          <p:spPr>
            <a:xfrm rot="10800000">
              <a:off x="3917657" y="2551552"/>
              <a:ext cx="1014113" cy="1440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7503" tIns="43725" rIns="87503" bIns="43725" spcCol="0" rtlCol="0" anchor="ctr"/>
            <a:lstStyle/>
            <a:p>
              <a:pPr algn="ctr" defTabSz="87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96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4" name="Isosceles Triangle 113"/>
            <p:cNvSpPr/>
            <p:nvPr/>
          </p:nvSpPr>
          <p:spPr>
            <a:xfrm rot="10800000">
              <a:off x="5704883" y="2552017"/>
              <a:ext cx="1014113" cy="1440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7503" tIns="43725" rIns="87503" bIns="43725" spcCol="0" rtlCol="0" anchor="ctr"/>
            <a:lstStyle/>
            <a:p>
              <a:pPr algn="ctr" defTabSz="87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96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/>
          <a:srcRect t="5818" r="61524" b="10727"/>
          <a:stretch/>
        </p:blipFill>
        <p:spPr>
          <a:xfrm>
            <a:off x="1435322" y="2544026"/>
            <a:ext cx="208204" cy="212028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62" y="2560080"/>
            <a:ext cx="203333" cy="16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87" y="2552032"/>
            <a:ext cx="190478" cy="1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39"/>
          <p:cNvSpPr/>
          <p:nvPr/>
        </p:nvSpPr>
        <p:spPr>
          <a:xfrm>
            <a:off x="8793310" y="998661"/>
            <a:ext cx="2968238" cy="1316222"/>
          </a:xfrm>
          <a:prstGeom prst="roundRect">
            <a:avLst/>
          </a:prstGeom>
          <a:solidFill>
            <a:srgbClr val="CFE8F9"/>
          </a:solidFill>
        </p:spPr>
        <p:txBody>
          <a:bodyPr wrap="square" lIns="89521" tIns="34217" rIns="89521" bIns="34217" rtlCol="0" anchor="ctr">
            <a:spAutoFit/>
          </a:bodyPr>
          <a:lstStyle/>
          <a:p>
            <a:pPr marL="162973" lvl="1" indent="-162973" algn="just" defTabSz="885723" fontAlgn="base">
              <a:spcBef>
                <a:spcPts val="97"/>
              </a:spcBef>
              <a:spcAft>
                <a:spcPts val="97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r>
              <a:rPr lang="pl-PL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IMCA (</a:t>
            </a:r>
            <a:r>
              <a:rPr lang="en-US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International Capital Markets Association</a:t>
            </a:r>
            <a:r>
              <a:rPr lang="pl-PL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) wydało w czerwcu 2020 dobrowolne wytyczne dla </a:t>
            </a:r>
            <a:r>
              <a:rPr lang="en-GB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Sustainability-Linked Bonds</a:t>
            </a:r>
            <a:r>
              <a:rPr lang="pl-PL" sz="900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, oparte na 5 filarach:</a:t>
            </a:r>
            <a:endParaRPr lang="en-GB" sz="9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266647" lvl="2" indent="-87296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GB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</a:t>
            </a:r>
            <a:r>
              <a:rPr lang="pl-PL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Wybór wskaźników (KPI)</a:t>
            </a:r>
            <a:endParaRPr lang="en-GB" sz="900" b="1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266647" lvl="2" indent="-87296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GB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</a:t>
            </a:r>
            <a:r>
              <a:rPr lang="pl-PL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Kalibracja celów (SPT)</a:t>
            </a:r>
            <a:endParaRPr lang="en-GB" sz="900" b="1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266647" lvl="2" indent="-87296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GB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</a:t>
            </a:r>
            <a:r>
              <a:rPr lang="pl-PL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Mechanizmy finansowe instrumentu</a:t>
            </a:r>
            <a:endParaRPr lang="en-GB" sz="9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266647" lvl="2" indent="-87296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GB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R</a:t>
            </a:r>
            <a:r>
              <a:rPr lang="pl-PL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aportowanie</a:t>
            </a:r>
            <a:endParaRPr lang="en-GB" sz="900" b="1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  <a:p>
            <a:pPr marL="266647" lvl="2" indent="-87296" algn="just" defTabSz="898167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GB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 </a:t>
            </a:r>
            <a:r>
              <a:rPr lang="pl-PL" sz="900" b="1" kern="0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Weryfikację</a:t>
            </a:r>
            <a:endParaRPr lang="en-US" sz="900" kern="0" dirty="0">
              <a:solidFill>
                <a:srgbClr val="000000"/>
              </a:solidFill>
              <a:latin typeface="BNPP Sans Light" panose="02000503020000020004" pitchFamily="2" charset="0"/>
              <a:cs typeface="Arial" charset="0"/>
            </a:endParaRPr>
          </a:p>
        </p:txBody>
      </p:sp>
      <p:sp>
        <p:nvSpPr>
          <p:cNvPr id="20" name="Isosceles Triangle 114"/>
          <p:cNvSpPr/>
          <p:nvPr/>
        </p:nvSpPr>
        <p:spPr>
          <a:xfrm rot="10800000">
            <a:off x="9693944" y="2753960"/>
            <a:ext cx="1109152" cy="120402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7503" tIns="43725" rIns="87503" bIns="43725" spcCol="0" rtlCol="0" anchor="ctr"/>
          <a:lstStyle/>
          <a:p>
            <a:pPr algn="ctr" defTabSz="875908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96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1" name="Picture 165"/>
          <p:cNvPicPr>
            <a:picLocks noChangeAspect="1"/>
          </p:cNvPicPr>
          <p:nvPr/>
        </p:nvPicPr>
        <p:blipFill rotWithShape="1">
          <a:blip r:embed="rId6"/>
          <a:srcRect l="4940" t="2032" r="85096" b="89849"/>
          <a:stretch/>
        </p:blipFill>
        <p:spPr>
          <a:xfrm>
            <a:off x="9176488" y="2533016"/>
            <a:ext cx="239540" cy="269482"/>
          </a:xfrm>
          <a:prstGeom prst="rect">
            <a:avLst/>
          </a:prstGeom>
        </p:spPr>
      </p:pic>
      <p:sp>
        <p:nvSpPr>
          <p:cNvPr id="22" name="TextBox 108"/>
          <p:cNvSpPr txBox="1"/>
          <p:nvPr/>
        </p:nvSpPr>
        <p:spPr>
          <a:xfrm rot="16200000">
            <a:off x="382280" y="3087086"/>
            <a:ext cx="331123" cy="226452"/>
          </a:xfrm>
          <a:prstGeom prst="rect">
            <a:avLst/>
          </a:prstGeom>
          <a:solidFill>
            <a:srgbClr val="00AB8E"/>
          </a:solidFill>
        </p:spPr>
        <p:txBody>
          <a:bodyPr wrap="square" lIns="34451" tIns="43725" rIns="34451" bIns="43725" rtlCol="0">
            <a:spAutoFit/>
          </a:bodyPr>
          <a:lstStyle/>
          <a:p>
            <a:pPr algn="ctr" defTabSz="875908" fontAlgn="base">
              <a:spcBef>
                <a:spcPct val="0"/>
              </a:spcBef>
              <a:spcAft>
                <a:spcPct val="0"/>
              </a:spcAft>
            </a:pPr>
            <a:r>
              <a:rPr lang="en-GB" sz="898" dirty="0" err="1">
                <a:solidFill>
                  <a:srgbClr val="FFFFFF"/>
                </a:solidFill>
                <a:latin typeface="BNPP Sans" panose="02000000000000000000" pitchFamily="2" charset="0"/>
                <a:cs typeface="Arial" charset="0"/>
              </a:rPr>
              <a:t>Typ</a:t>
            </a:r>
            <a:endParaRPr lang="en-GB" sz="898" dirty="0">
              <a:solidFill>
                <a:srgbClr val="FFFFFF"/>
              </a:solidFill>
              <a:latin typeface="BNPP Sans" panose="02000000000000000000" pitchFamily="2" charset="0"/>
              <a:cs typeface="Arial" charset="0"/>
            </a:endParaRPr>
          </a:p>
        </p:txBody>
      </p:sp>
      <p:sp>
        <p:nvSpPr>
          <p:cNvPr id="23" name="TextBox 109"/>
          <p:cNvSpPr txBox="1"/>
          <p:nvPr/>
        </p:nvSpPr>
        <p:spPr>
          <a:xfrm rot="16200000">
            <a:off x="-222483" y="4022973"/>
            <a:ext cx="1540652" cy="226452"/>
          </a:xfrm>
          <a:prstGeom prst="rect">
            <a:avLst/>
          </a:prstGeom>
          <a:solidFill>
            <a:srgbClr val="00685E"/>
          </a:solidFill>
        </p:spPr>
        <p:txBody>
          <a:bodyPr wrap="square" lIns="87503" tIns="43725" rIns="87503" bIns="43725" rtlCol="0">
            <a:spAutoFit/>
          </a:bodyPr>
          <a:lstStyle/>
          <a:p>
            <a:pPr algn="ctr" defTabSz="875908" fontAlgn="base">
              <a:spcBef>
                <a:spcPct val="0"/>
              </a:spcBef>
              <a:spcAft>
                <a:spcPct val="0"/>
              </a:spcAft>
            </a:pPr>
            <a:r>
              <a:rPr lang="pl-PL" sz="898" dirty="0">
                <a:solidFill>
                  <a:srgbClr val="FFFFFF"/>
                </a:solidFill>
                <a:latin typeface="BNPP Sans" panose="02000000000000000000" pitchFamily="2" charset="0"/>
                <a:cs typeface="Arial" charset="0"/>
              </a:rPr>
              <a:t>Przeznaczenie</a:t>
            </a:r>
            <a:endParaRPr lang="en-GB" sz="898" dirty="0">
              <a:solidFill>
                <a:srgbClr val="FFFFFF"/>
              </a:solidFill>
              <a:latin typeface="BNPP Sans" panose="02000000000000000000" pitchFamily="2" charset="0"/>
              <a:cs typeface="Arial" charset="0"/>
            </a:endParaRPr>
          </a:p>
        </p:txBody>
      </p:sp>
      <p:sp>
        <p:nvSpPr>
          <p:cNvPr id="24" name="TextBox 202"/>
          <p:cNvSpPr txBox="1"/>
          <p:nvPr/>
        </p:nvSpPr>
        <p:spPr>
          <a:xfrm rot="16200000">
            <a:off x="52082" y="5231098"/>
            <a:ext cx="991518" cy="226452"/>
          </a:xfrm>
          <a:prstGeom prst="rect">
            <a:avLst/>
          </a:prstGeom>
          <a:solidFill>
            <a:srgbClr val="93D150"/>
          </a:solidFill>
        </p:spPr>
        <p:txBody>
          <a:bodyPr wrap="square" lIns="87503" tIns="43725" rIns="87503" bIns="43725" rtlCol="0">
            <a:spAutoFit/>
          </a:bodyPr>
          <a:lstStyle/>
          <a:p>
            <a:pPr algn="ctr" defTabSz="875908" fontAlgn="base">
              <a:spcBef>
                <a:spcPct val="0"/>
              </a:spcBef>
              <a:spcAft>
                <a:spcPct val="0"/>
              </a:spcAft>
            </a:pPr>
            <a:r>
              <a:rPr lang="pl-PL" sz="898" dirty="0">
                <a:solidFill>
                  <a:srgbClr val="FFFFFF"/>
                </a:solidFill>
                <a:latin typeface="BNPP Sans" panose="02000000000000000000" pitchFamily="2" charset="0"/>
                <a:cs typeface="Arial" charset="0"/>
              </a:rPr>
              <a:t>Emitenci, np..</a:t>
            </a:r>
            <a:endParaRPr lang="en-GB" sz="898" dirty="0">
              <a:solidFill>
                <a:srgbClr val="FFFFFF"/>
              </a:solidFill>
              <a:latin typeface="BNPP Sans" panose="02000000000000000000" pitchFamily="2" charset="0"/>
              <a:cs typeface="Arial" charset="0"/>
            </a:endParaRPr>
          </a:p>
        </p:txBody>
      </p:sp>
      <p:pic>
        <p:nvPicPr>
          <p:cNvPr id="45" name="Picture 4" descr="File:Région Île-de-France (logo).svg - Wikimedia Commo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b="28183"/>
          <a:stretch/>
        </p:blipFill>
        <p:spPr bwMode="auto">
          <a:xfrm>
            <a:off x="6071890" y="5111372"/>
            <a:ext cx="964400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59"/>
          <p:cNvPicPr>
            <a:picLocks noChangeAspect="1"/>
          </p:cNvPicPr>
          <p:nvPr/>
        </p:nvPicPr>
        <p:blipFill rotWithShape="1">
          <a:blip r:embed="rId8"/>
          <a:srcRect t="1" b="-118"/>
          <a:stretch/>
        </p:blipFill>
        <p:spPr>
          <a:xfrm>
            <a:off x="5739901" y="1747596"/>
            <a:ext cx="413411" cy="54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" name="Obraz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7958" y="1747596"/>
            <a:ext cx="389392" cy="55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" name="Picture 1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884" y="1660112"/>
            <a:ext cx="395034" cy="54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7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98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99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10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100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6800" y="5116079"/>
            <a:ext cx="623514" cy="31175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5756" y="4795366"/>
            <a:ext cx="520204" cy="32460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7415" y="4702626"/>
            <a:ext cx="437747" cy="559585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839" y="5355126"/>
            <a:ext cx="665733" cy="420244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7188" y="5141230"/>
            <a:ext cx="1257462" cy="347496"/>
          </a:xfrm>
          <a:prstGeom prst="rect">
            <a:avLst/>
          </a:prstGeom>
        </p:spPr>
      </p:pic>
      <p:sp>
        <p:nvSpPr>
          <p:cNvPr id="51" name="pole tekstowe 50"/>
          <p:cNvSpPr txBox="1"/>
          <p:nvPr/>
        </p:nvSpPr>
        <p:spPr>
          <a:xfrm>
            <a:off x="9309246" y="4954178"/>
            <a:ext cx="1829604" cy="1338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050" dirty="0">
                <a:latin typeface="BNPP Sans Light" panose="02000503020000020004" pitchFamily="2" charset="0"/>
              </a:rPr>
              <a:t>Miasto </a:t>
            </a:r>
            <a:r>
              <a:rPr lang="pl-PL" sz="1050" dirty="0" err="1">
                <a:latin typeface="BNPP Sans Light" panose="02000503020000020004" pitchFamily="2" charset="0"/>
              </a:rPr>
              <a:t>Helsingborg</a:t>
            </a:r>
            <a:r>
              <a:rPr lang="pl-PL" sz="1050" dirty="0">
                <a:latin typeface="BNPP Sans Light" panose="02000503020000020004" pitchFamily="2" charset="0"/>
              </a:rPr>
              <a:t>, Szwecja</a:t>
            </a:r>
            <a:endParaRPr lang="en-GB" sz="1050" dirty="0">
              <a:latin typeface="BNPP Sans Light" panose="02000503020000020004" pitchFamily="2" charset="0"/>
            </a:endParaRPr>
          </a:p>
        </p:txBody>
      </p:sp>
      <p:pic>
        <p:nvPicPr>
          <p:cNvPr id="53" name="Obraz 52"/>
          <p:cNvPicPr>
            <a:picLocks noChangeAspect="1"/>
          </p:cNvPicPr>
          <p:nvPr/>
        </p:nvPicPr>
        <p:blipFill rotWithShape="1">
          <a:blip r:embed="rId15"/>
          <a:srcRect t="23183" b="27780"/>
          <a:stretch/>
        </p:blipFill>
        <p:spPr>
          <a:xfrm>
            <a:off x="1469209" y="5329914"/>
            <a:ext cx="811250" cy="397811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0939" y="5418065"/>
            <a:ext cx="789497" cy="269857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98206" y="5137558"/>
            <a:ext cx="1115547" cy="357323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4187" y="5086877"/>
            <a:ext cx="555455" cy="37015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61402" y="5057785"/>
            <a:ext cx="748355" cy="5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7293" y="163319"/>
            <a:ext cx="11581997" cy="432000"/>
          </a:xfrm>
        </p:spPr>
        <p:txBody>
          <a:bodyPr/>
          <a:lstStyle/>
          <a:p>
            <a:r>
              <a:rPr lang="pl-PL" dirty="0"/>
              <a:t>doświadczenia BNP paribas w zrównoważonych obligacjach sektora publicznego</a:t>
            </a:r>
            <a:endParaRPr lang="pt-PT" dirty="0"/>
          </a:p>
        </p:txBody>
      </p:sp>
      <p:grpSp>
        <p:nvGrpSpPr>
          <p:cNvPr id="27" name="Group 11"/>
          <p:cNvGrpSpPr/>
          <p:nvPr/>
        </p:nvGrpSpPr>
        <p:grpSpPr>
          <a:xfrm>
            <a:off x="11414371" y="6416619"/>
            <a:ext cx="347187" cy="180000"/>
            <a:chOff x="10590958" y="2277666"/>
            <a:chExt cx="347267" cy="180042"/>
          </a:xfrm>
        </p:grpSpPr>
        <p:sp>
          <p:nvSpPr>
            <p:cNvPr id="29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11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30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66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67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11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68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0677" y="1356058"/>
          <a:ext cx="7775064" cy="39619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95843">
                  <a:extLst>
                    <a:ext uri="{9D8B030D-6E8A-4147-A177-3AD203B41FA5}">
                      <a16:colId xmlns:a16="http://schemas.microsoft.com/office/drawing/2014/main" val="4015455798"/>
                    </a:ext>
                  </a:extLst>
                </a:gridCol>
                <a:gridCol w="2001998">
                  <a:extLst>
                    <a:ext uri="{9D8B030D-6E8A-4147-A177-3AD203B41FA5}">
                      <a16:colId xmlns:a16="http://schemas.microsoft.com/office/drawing/2014/main" val="479838542"/>
                    </a:ext>
                  </a:extLst>
                </a:gridCol>
                <a:gridCol w="559653">
                  <a:extLst>
                    <a:ext uri="{9D8B030D-6E8A-4147-A177-3AD203B41FA5}">
                      <a16:colId xmlns:a16="http://schemas.microsoft.com/office/drawing/2014/main" val="3705355090"/>
                    </a:ext>
                  </a:extLst>
                </a:gridCol>
                <a:gridCol w="419740">
                  <a:extLst>
                    <a:ext uri="{9D8B030D-6E8A-4147-A177-3AD203B41FA5}">
                      <a16:colId xmlns:a16="http://schemas.microsoft.com/office/drawing/2014/main" val="3123822455"/>
                    </a:ext>
                  </a:extLst>
                </a:gridCol>
                <a:gridCol w="629609">
                  <a:extLst>
                    <a:ext uri="{9D8B030D-6E8A-4147-A177-3AD203B41FA5}">
                      <a16:colId xmlns:a16="http://schemas.microsoft.com/office/drawing/2014/main" val="2550743943"/>
                    </a:ext>
                  </a:extLst>
                </a:gridCol>
                <a:gridCol w="699566">
                  <a:extLst>
                    <a:ext uri="{9D8B030D-6E8A-4147-A177-3AD203B41FA5}">
                      <a16:colId xmlns:a16="http://schemas.microsoft.com/office/drawing/2014/main" val="3151830020"/>
                    </a:ext>
                  </a:extLst>
                </a:gridCol>
                <a:gridCol w="839480">
                  <a:extLst>
                    <a:ext uri="{9D8B030D-6E8A-4147-A177-3AD203B41FA5}">
                      <a16:colId xmlns:a16="http://schemas.microsoft.com/office/drawing/2014/main" val="2558390022"/>
                    </a:ext>
                  </a:extLst>
                </a:gridCol>
                <a:gridCol w="1329175">
                  <a:extLst>
                    <a:ext uri="{9D8B030D-6E8A-4147-A177-3AD203B41FA5}">
                      <a16:colId xmlns:a16="http://schemas.microsoft.com/office/drawing/2014/main" val="2864367779"/>
                    </a:ext>
                  </a:extLst>
                </a:gridCol>
              </a:tblGrid>
              <a:tr h="4666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Emitent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Rodzaj obligacji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Data wyceny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Waluta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Wartość (mln)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Tenor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Kraj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Dostawca Zewnętrznego Potwierdzenia 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50428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ILE DE FRANCE MOBILITES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25/01/2023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EUR I EUR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500 I 500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 I 20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Francja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V.E (Moody’s ESG Service)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52939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SLOVENIA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Zrównoważone: Zielone + Społeczne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04/01/2023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1250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10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Słowenia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Sustainalytics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788268163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ISRAEL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10/01/2023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USD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2000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Izrael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CICERO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2005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IRELAND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05/01/2023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3500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20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Irlandia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Sustainalytics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707624974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HUNGARY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14/11/2022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Long 4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Węgry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CICERO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62451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AUCKLAND COUNCIL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03/10/2022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CHF I CHF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100 I 100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5 I 10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Nowa Zelandia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 EY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3581318919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FERROVIE DELLO STATO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07/09/2022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1100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Long 4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Włochy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Sustainalytics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46079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REGION ILE DE FRANCE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Zrównoważone: Zielone + Społeczne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08/07/2022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700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10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Francja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V.E (Moody’s ESG Service)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923124797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AIRPORT AUTHORITY HONG KONG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05/01/2022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USD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1000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5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Hong-Kong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Sustainalytics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47580"/>
                  </a:ext>
                </a:extLst>
              </a:tr>
              <a:tr h="29520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REPUBLIC OF LATVIA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Zrównoważone: Zielone + Społeczne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06/12/2021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600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Long 8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  <a:latin typeface="BNPP Sans Light" panose="02000503020000020004" pitchFamily="2" charset="0"/>
                        </a:rPr>
                        <a:t>Łotwa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ISS ESG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4063696905"/>
                  </a:ext>
                </a:extLst>
              </a:tr>
              <a:tr h="344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u="none" strike="noStrike" dirty="0">
                          <a:effectLst/>
                          <a:latin typeface="BNPP Sans Light" panose="02000503020000020004" pitchFamily="2" charset="0"/>
                        </a:rPr>
                        <a:t>SOCIETE DU GRAND PARIS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  <a:latin typeface="BNPP Sans Light" panose="02000503020000020004" pitchFamily="2" charset="0"/>
                        </a:rPr>
                        <a:t>Zielone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16/11/2021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1750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10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Francja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  <a:latin typeface="BNPP Sans Light" panose="02000503020000020004" pitchFamily="2" charset="0"/>
                        </a:rPr>
                        <a:t>Sustainalytics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51014"/>
                  </a:ext>
                </a:extLst>
              </a:tr>
            </a:tbl>
          </a:graphicData>
        </a:graphic>
      </p:graphicFrame>
      <p:grpSp>
        <p:nvGrpSpPr>
          <p:cNvPr id="69" name="Group 174"/>
          <p:cNvGrpSpPr/>
          <p:nvPr/>
        </p:nvGrpSpPr>
        <p:grpSpPr>
          <a:xfrm>
            <a:off x="8467430" y="3429000"/>
            <a:ext cx="3294118" cy="282669"/>
            <a:chOff x="6730424" y="4478823"/>
            <a:chExt cx="3555198" cy="311793"/>
          </a:xfrm>
        </p:grpSpPr>
        <p:sp>
          <p:nvSpPr>
            <p:cNvPr id="128" name="Title 2"/>
            <p:cNvSpPr txBox="1">
              <a:spLocks/>
            </p:cNvSpPr>
            <p:nvPr/>
          </p:nvSpPr>
          <p:spPr>
            <a:xfrm>
              <a:off x="6730424" y="4478823"/>
              <a:ext cx="3362878" cy="311793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802298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00915A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90854" fontAlgn="base">
                <a:lnSpc>
                  <a:spcPct val="90000"/>
                </a:lnSpc>
                <a:spcAft>
                  <a:spcPct val="0"/>
                </a:spcAft>
              </a:pPr>
              <a:r>
                <a:rPr lang="pl-PL" sz="900" dirty="0">
                  <a:solidFill>
                    <a:schemeClr val="tx2"/>
                  </a:solidFill>
                  <a:latin typeface="BNPP Sans Light" panose="02000503020000020004" pitchFamily="2" charset="0"/>
                  <a:ea typeface="+mn-ea"/>
                  <a:cs typeface="+mn-cs"/>
                </a:rPr>
                <a:t>Ranking zrównoważonych obligacji 2022</a:t>
              </a:r>
              <a:endParaRPr lang="en-GB" sz="900" dirty="0">
                <a:solidFill>
                  <a:schemeClr val="tx2"/>
                </a:solidFill>
                <a:latin typeface="BNPP Sans Light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129" name="underline"/>
            <p:cNvSpPr>
              <a:spLocks noChangeShapeType="1"/>
            </p:cNvSpPr>
            <p:nvPr/>
          </p:nvSpPr>
          <p:spPr bwMode="gray">
            <a:xfrm flipV="1">
              <a:off x="6730424" y="4737684"/>
              <a:ext cx="3555198" cy="0"/>
            </a:xfrm>
            <a:prstGeom prst="line">
              <a:avLst/>
            </a:prstGeom>
            <a:noFill/>
            <a:ln w="12700">
              <a:solidFill>
                <a:srgbClr val="78848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374" tIns="18374" rIns="18374" bIns="18374" anchor="ctr"/>
            <a:lstStyle/>
            <a:p>
              <a:pPr defTabSz="813160"/>
              <a:endParaRPr lang="en-GB" dirty="0">
                <a:solidFill>
                  <a:srgbClr val="00915A"/>
                </a:solidFill>
                <a:latin typeface="Arial"/>
              </a:endParaRPr>
            </a:p>
          </p:txBody>
        </p:sp>
      </p:grpSp>
      <p:graphicFrame>
        <p:nvGraphicFramePr>
          <p:cNvPr id="130" name="Table 251"/>
          <p:cNvGraphicFramePr>
            <a:graphicFrameLocks noGrp="1"/>
          </p:cNvGraphicFramePr>
          <p:nvPr/>
        </p:nvGraphicFramePr>
        <p:xfrm>
          <a:off x="8467430" y="3752544"/>
          <a:ext cx="3312266" cy="1580392"/>
        </p:xfrm>
        <a:graphic>
          <a:graphicData uri="http://schemas.openxmlformats.org/drawingml/2006/table">
            <a:tbl>
              <a:tblPr/>
              <a:tblGrid>
                <a:gridCol w="580215">
                  <a:extLst>
                    <a:ext uri="{9D8B030D-6E8A-4147-A177-3AD203B41FA5}">
                      <a16:colId xmlns:a16="http://schemas.microsoft.com/office/drawing/2014/main" val="2241570564"/>
                    </a:ext>
                  </a:extLst>
                </a:gridCol>
                <a:gridCol w="1223853">
                  <a:extLst>
                    <a:ext uri="{9D8B030D-6E8A-4147-A177-3AD203B41FA5}">
                      <a16:colId xmlns:a16="http://schemas.microsoft.com/office/drawing/2014/main" val="3019881717"/>
                    </a:ext>
                  </a:extLst>
                </a:gridCol>
                <a:gridCol w="924649">
                  <a:extLst>
                    <a:ext uri="{9D8B030D-6E8A-4147-A177-3AD203B41FA5}">
                      <a16:colId xmlns:a16="http://schemas.microsoft.com/office/drawing/2014/main" val="3010169375"/>
                    </a:ext>
                  </a:extLst>
                </a:gridCol>
                <a:gridCol w="246570">
                  <a:extLst>
                    <a:ext uri="{9D8B030D-6E8A-4147-A177-3AD203B41FA5}">
                      <a16:colId xmlns:a16="http://schemas.microsoft.com/office/drawing/2014/main" val="717446038"/>
                    </a:ext>
                  </a:extLst>
                </a:gridCol>
                <a:gridCol w="336979">
                  <a:extLst>
                    <a:ext uri="{9D8B030D-6E8A-4147-A177-3AD203B41FA5}">
                      <a16:colId xmlns:a16="http://schemas.microsoft.com/office/drawing/2014/main" val="3810432107"/>
                    </a:ext>
                  </a:extLst>
                </a:gridCol>
              </a:tblGrid>
              <a:tr h="204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Rank</a:t>
                      </a:r>
                    </a:p>
                  </a:txBody>
                  <a:tcPr marL="6349" marR="6349" marT="6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Bookrunner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6349" marR="6349" marT="6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Wartość</a:t>
                      </a:r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 USD eq.(m)</a:t>
                      </a:r>
                    </a:p>
                  </a:txBody>
                  <a:tcPr marL="6349" marR="6349" marT="6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No.</a:t>
                      </a:r>
                    </a:p>
                  </a:txBody>
                  <a:tcPr marL="6349" marR="6349" marT="6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BNPP Sans Light" panose="02000503020000020004" pitchFamily="2" charset="0"/>
                        </a:rPr>
                        <a:t>%</a:t>
                      </a:r>
                    </a:p>
                  </a:txBody>
                  <a:tcPr marL="6349" marR="6349" marT="63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94674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BNP Paribas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17,740.82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76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8.21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31177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Credit Agricole CIB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13,443.66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55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6.22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037592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BofA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Securities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12,595.19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43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5.83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336906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Societe Generale CIB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12,358.98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44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5.72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78167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JPMorgan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11,894.84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45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5.50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09738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Barclays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11,627.69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44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5.38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56217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HSBC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11,365.64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58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5.26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9394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Deutsche Bank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9,220.12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41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4.27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200266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NatWest Markets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8,816.10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35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4.08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50153"/>
                  </a:ext>
                </a:extLst>
              </a:tr>
              <a:tr h="1376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Citi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7,724.60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43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3.57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60338"/>
                  </a:ext>
                </a:extLst>
              </a:tr>
            </a:tbl>
          </a:graphicData>
        </a:graphic>
      </p:graphicFrame>
      <p:sp>
        <p:nvSpPr>
          <p:cNvPr id="131" name="Rectangle 14"/>
          <p:cNvSpPr>
            <a:spLocks noChangeArrowheads="1"/>
          </p:cNvSpPr>
          <p:nvPr/>
        </p:nvSpPr>
        <p:spPr bwMode="auto">
          <a:xfrm>
            <a:off x="8467430" y="1341251"/>
            <a:ext cx="3312265" cy="815327"/>
          </a:xfrm>
          <a:prstGeom prst="rect">
            <a:avLst/>
          </a:prstGeom>
          <a:solidFill>
            <a:schemeClr val="bg1"/>
          </a:solidFill>
          <a:ln w="9525">
            <a:solidFill>
              <a:srgbClr val="00915A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915A"/>
              </a:buClr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915A"/>
              </a:buClr>
              <a:buSzPct val="11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1700" dirty="0"/>
          </a:p>
        </p:txBody>
      </p:sp>
      <p:sp>
        <p:nvSpPr>
          <p:cNvPr id="132" name="textboxA4"/>
          <p:cNvSpPr>
            <a:spLocks noChangeArrowheads="1"/>
          </p:cNvSpPr>
          <p:nvPr/>
        </p:nvSpPr>
        <p:spPr bwMode="auto">
          <a:xfrm>
            <a:off x="9263618" y="1390452"/>
            <a:ext cx="2504280" cy="58339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EE5E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" tIns="0" rIns="7198" bIns="0" anchor="t"/>
          <a:lstStyle/>
          <a:p>
            <a:pPr defTabSz="800813" fontAlgn="base">
              <a:spcAft>
                <a:spcPct val="0"/>
              </a:spcAft>
              <a:defRPr/>
            </a:pPr>
            <a:r>
              <a:rPr lang="en-GB" sz="900" b="1" dirty="0">
                <a:solidFill>
                  <a:srgbClr val="00915A"/>
                </a:solidFill>
                <a:latin typeface="BNPP Sans Light" panose="02000503020000020004" pitchFamily="2" charset="0"/>
                <a:cs typeface="Arial" pitchFamily="34" charset="0"/>
              </a:rPr>
              <a:t>Euromoney Awards 2022</a:t>
            </a:r>
            <a:endParaRPr lang="en-GB" sz="500" b="1" dirty="0">
              <a:solidFill>
                <a:srgbClr val="00915A"/>
              </a:solidFill>
              <a:latin typeface="BNPP Sans Light" panose="02000503020000020004" pitchFamily="2" charset="0"/>
              <a:cs typeface="Arial" pitchFamily="34" charset="0"/>
            </a:endParaRPr>
          </a:p>
          <a:p>
            <a:pPr defTabSz="796190" fontAlgn="base"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BNPP Sans Light" panose="02000503020000020004" pitchFamily="2" charset="0"/>
              </a:rPr>
              <a:t>Najlepszy Bank na Świecie w Zrównoważonym Finansowaniu</a:t>
            </a:r>
          </a:p>
          <a:p>
            <a:pPr defTabSz="796190" fontAlgn="base">
              <a:spcAft>
                <a:spcPct val="0"/>
              </a:spcAft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Najlepszy Bank w Europie Zachodniej w Zrównoważonym Finansowaniu</a:t>
            </a:r>
          </a:p>
          <a:p>
            <a:pPr defTabSz="796190" fontAlgn="base">
              <a:spcAft>
                <a:spcPct val="0"/>
              </a:spcAft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Najlepszy Bank na Świecie w technologii i danych ESG</a:t>
            </a:r>
          </a:p>
        </p:txBody>
      </p:sp>
      <p:pic>
        <p:nvPicPr>
          <p:cNvPr id="13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159" y="1549115"/>
            <a:ext cx="644729" cy="461840"/>
          </a:xfrm>
          <a:prstGeom prst="rect">
            <a:avLst/>
          </a:prstGeom>
        </p:spPr>
      </p:pic>
      <p:sp>
        <p:nvSpPr>
          <p:cNvPr id="134" name="Rectangle 14"/>
          <p:cNvSpPr>
            <a:spLocks noChangeArrowheads="1"/>
          </p:cNvSpPr>
          <p:nvPr/>
        </p:nvSpPr>
        <p:spPr bwMode="auto">
          <a:xfrm>
            <a:off x="8467430" y="2218817"/>
            <a:ext cx="3312265" cy="839955"/>
          </a:xfrm>
          <a:prstGeom prst="rect">
            <a:avLst/>
          </a:prstGeom>
          <a:solidFill>
            <a:schemeClr val="bg1"/>
          </a:solidFill>
          <a:ln w="9525">
            <a:solidFill>
              <a:srgbClr val="00915A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915A"/>
              </a:buClr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915A"/>
              </a:buClr>
              <a:buSzPct val="11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1700" dirty="0"/>
          </a:p>
        </p:txBody>
      </p:sp>
      <p:sp>
        <p:nvSpPr>
          <p:cNvPr id="135" name="textboxA4"/>
          <p:cNvSpPr>
            <a:spLocks noChangeArrowheads="1"/>
          </p:cNvSpPr>
          <p:nvPr/>
        </p:nvSpPr>
        <p:spPr bwMode="auto">
          <a:xfrm>
            <a:off x="9263618" y="2290044"/>
            <a:ext cx="2438844" cy="612467"/>
          </a:xfrm>
          <a:prstGeom prst="rect">
            <a:avLst/>
          </a:prstGeom>
          <a:noFill/>
          <a:ln>
            <a:noFill/>
          </a:ln>
          <a:effectLst/>
        </p:spPr>
        <p:txBody>
          <a:bodyPr lIns="7198" tIns="0" rIns="7198" bIns="0" anchor="t"/>
          <a:lstStyle/>
          <a:p>
            <a:pPr defTabSz="800813" fontAlgn="base">
              <a:spcAft>
                <a:spcPct val="0"/>
              </a:spcAft>
              <a:defRPr/>
            </a:pPr>
            <a:r>
              <a:rPr lang="en-GB" sz="900" b="1" dirty="0">
                <a:solidFill>
                  <a:srgbClr val="00915A"/>
                </a:solidFill>
                <a:latin typeface="BNPP Sans Light" panose="02000503020000020004" pitchFamily="2" charset="0"/>
                <a:cs typeface="Arial" pitchFamily="34" charset="0"/>
              </a:rPr>
              <a:t>Environmental Finance Awards 2022</a:t>
            </a:r>
            <a:endParaRPr lang="en-US" sz="500" dirty="0">
              <a:solidFill>
                <a:srgbClr val="000000"/>
              </a:solidFill>
              <a:latin typeface="BNPP Sans Light" panose="02000503020000020004" pitchFamily="2" charset="0"/>
            </a:endParaRPr>
          </a:p>
          <a:p>
            <a:pPr defTabSz="800813" fontAlgn="base"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BNPP Sans Light" panose="02000503020000020004" pitchFamily="2" charset="0"/>
              </a:rPr>
              <a:t>Najlepszy Koordynator Zrównoważonych Kredytów</a:t>
            </a:r>
          </a:p>
          <a:p>
            <a:pPr defTabSz="800813" fontAlgn="base">
              <a:spcAft>
                <a:spcPct val="0"/>
              </a:spcAft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Koordynator roku - </a:t>
            </a:r>
            <a:r>
              <a:rPr lang="en-US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sustainability-linked bonds</a:t>
            </a: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 (obligacje zrównoważone)</a:t>
            </a:r>
          </a:p>
          <a:p>
            <a:pPr defTabSz="800813" fontAlgn="base">
              <a:spcAft>
                <a:spcPct val="0"/>
              </a:spcAft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Koordynator roku – social bonds (obligacje społeczne)</a:t>
            </a:r>
            <a:endParaRPr lang="en-US" sz="800" dirty="0">
              <a:solidFill>
                <a:srgbClr val="000000"/>
              </a:solidFill>
              <a:latin typeface="BNPP Sans Light" panose="02000503020000020004" pitchFamily="2" charset="0"/>
            </a:endParaRPr>
          </a:p>
        </p:txBody>
      </p:sp>
      <p:pic>
        <p:nvPicPr>
          <p:cNvPr id="13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3160" y="2384566"/>
            <a:ext cx="720459" cy="4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83250" y="163319"/>
            <a:ext cx="10255442" cy="432000"/>
          </a:xfrm>
        </p:spPr>
        <p:txBody>
          <a:bodyPr/>
          <a:lstStyle/>
          <a:p>
            <a:r>
              <a:rPr lang="pl-PL" dirty="0"/>
              <a:t>Zielone i społeczne Kategorie przeznaczenia środków Region Ile de France</a:t>
            </a:r>
            <a:endParaRPr lang="pt-PT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013403" y="693490"/>
            <a:ext cx="2714532" cy="344340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15A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915A"/>
              </a:buClr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915A"/>
              </a:buClr>
              <a:buSzPct val="11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1700" dirty="0"/>
          </a:p>
        </p:txBody>
      </p:sp>
      <p:pic>
        <p:nvPicPr>
          <p:cNvPr id="4" name="Obraz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502" y="2437131"/>
            <a:ext cx="1140334" cy="161667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337439" y="763027"/>
            <a:ext cx="2066460" cy="16586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400" b="1" dirty="0">
                <a:latin typeface="BNPP Sans Light" panose="02000503020000020004" pitchFamily="2" charset="0"/>
              </a:rPr>
              <a:t>Ramy Zrównoważonego Finansowania </a:t>
            </a:r>
          </a:p>
          <a:p>
            <a:pPr algn="ctr"/>
            <a:r>
              <a:rPr lang="pl-PL" sz="1100" dirty="0">
                <a:latin typeface="BNPP Sans Light" panose="02000503020000020004" pitchFamily="2" charset="0"/>
              </a:rPr>
              <a:t>(Zielonego i Społecznego)</a:t>
            </a:r>
          </a:p>
          <a:p>
            <a:pPr algn="ctr"/>
            <a:r>
              <a:rPr lang="pl-PL" sz="1100" dirty="0">
                <a:latin typeface="BNPP Sans Light" panose="02000503020000020004" pitchFamily="2" charset="0"/>
              </a:rPr>
              <a:t>dla Ile-de-France </a:t>
            </a:r>
          </a:p>
          <a:p>
            <a:pPr algn="ctr"/>
            <a:r>
              <a:rPr lang="pl-PL" sz="1100" dirty="0">
                <a:latin typeface="BNPP Sans Light" panose="02000503020000020004" pitchFamily="2" charset="0"/>
              </a:rPr>
              <a:t>marzec 2021</a:t>
            </a:r>
          </a:p>
          <a:p>
            <a:pPr algn="ctr"/>
            <a:endParaRPr lang="pl-PL" sz="1000" dirty="0">
              <a:latin typeface="BNPP Sans Light" panose="02000503020000020004" pitchFamily="2" charset="0"/>
            </a:endParaRPr>
          </a:p>
          <a:p>
            <a:pPr algn="ctr"/>
            <a:r>
              <a:rPr lang="pl-PL" sz="1200" b="1" dirty="0">
                <a:latin typeface="BNPP Sans Light" panose="02000503020000020004" pitchFamily="2" charset="0"/>
              </a:rPr>
              <a:t>jako podstawa do </a:t>
            </a:r>
            <a:r>
              <a:rPr lang="pl-PL" sz="1200" b="1" u="sng" dirty="0">
                <a:latin typeface="BNPP Sans Light" panose="02000503020000020004" pitchFamily="2" charset="0"/>
              </a:rPr>
              <a:t>wielokrotnej</a:t>
            </a:r>
            <a:r>
              <a:rPr lang="pl-PL" sz="1200" b="1" dirty="0">
                <a:latin typeface="BNPP Sans Light" panose="02000503020000020004" pitchFamily="2" charset="0"/>
              </a:rPr>
              <a:t> emisji zielonych, społecznych    i zrównoważonych obligacji</a:t>
            </a:r>
            <a:endParaRPr lang="en-GB" sz="1200" b="1" dirty="0">
              <a:latin typeface="BNPP Sans Light" panose="02000503020000020004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16459" y="693490"/>
          <a:ext cx="8081433" cy="538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9013403" y="4304466"/>
            <a:ext cx="2714532" cy="1717616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15A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30000"/>
              </a:spcBef>
              <a:spcAft>
                <a:spcPct val="10000"/>
              </a:spcAf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spcAft>
                <a:spcPct val="10000"/>
              </a:spcAft>
              <a:buClr>
                <a:srgbClr val="00915A"/>
              </a:buClr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00915A"/>
              </a:buClr>
              <a:buSzPct val="11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15A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1700" dirty="0">
              <a:latin typeface="BNPP Sans Light" panose="02000503020000020004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013403" y="4352920"/>
            <a:ext cx="2714532" cy="8050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200" b="1" dirty="0">
                <a:latin typeface="BNPP Sans Light" panose="02000503020000020004" pitchFamily="2" charset="0"/>
              </a:rPr>
              <a:t>Zgodność Ram Zrównoważonego Finansowania ze standardami </a:t>
            </a:r>
          </a:p>
          <a:p>
            <a:pPr algn="ctr"/>
            <a:r>
              <a:rPr lang="pl-PL" sz="1200" dirty="0">
                <a:latin typeface="BNPP Sans Light" panose="02000503020000020004" pitchFamily="2" charset="0"/>
              </a:rPr>
              <a:t>dla Zielonych i Społecznych obligacji </a:t>
            </a:r>
            <a:r>
              <a:rPr lang="pl-PL" sz="1050" dirty="0">
                <a:latin typeface="BNPP Sans Light" panose="02000503020000020004" pitchFamily="2" charset="0"/>
              </a:rPr>
              <a:t>(ICMA Green Bond Principles, ICMA Social Bond Principles)</a:t>
            </a:r>
          </a:p>
          <a:p>
            <a:pPr algn="ctr"/>
            <a:r>
              <a:rPr lang="pl-PL" sz="1200" dirty="0">
                <a:latin typeface="BNPP Sans Light" panose="02000503020000020004" pitchFamily="2" charset="0"/>
              </a:rPr>
              <a:t>potwierdzona przez:</a:t>
            </a:r>
            <a:endParaRPr lang="en-GB" sz="1200" dirty="0">
              <a:latin typeface="BNPP Sans Light" panose="02000503020000020004" pitchFamily="2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3946" y="5374010"/>
            <a:ext cx="1013101" cy="563098"/>
          </a:xfrm>
          <a:prstGeom prst="rect">
            <a:avLst/>
          </a:prstGeom>
        </p:spPr>
      </p:pic>
      <p:pic>
        <p:nvPicPr>
          <p:cNvPr id="10" name="Picture 4" descr="File:Région Île-de-France (logo).svg - Wikimedia Common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b="28183"/>
          <a:stretch/>
        </p:blipFill>
        <p:spPr bwMode="auto">
          <a:xfrm>
            <a:off x="10487018" y="163357"/>
            <a:ext cx="1478713" cy="4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1"/>
          <p:cNvGrpSpPr/>
          <p:nvPr/>
        </p:nvGrpSpPr>
        <p:grpSpPr>
          <a:xfrm>
            <a:off x="9191627" y="6406109"/>
            <a:ext cx="2569921" cy="180000"/>
            <a:chOff x="8367707" y="2277666"/>
            <a:chExt cx="2570518" cy="180042"/>
          </a:xfrm>
        </p:grpSpPr>
        <p:sp>
          <p:nvSpPr>
            <p:cNvPr id="12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13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12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14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10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7293" y="163319"/>
            <a:ext cx="11653988" cy="432000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pl-PL" dirty="0">
                <a:solidFill>
                  <a:schemeClr val="accent6"/>
                </a:solidFill>
              </a:rPr>
              <a:t>Sustainability-Linked LOAN </a:t>
            </a:r>
            <a:r>
              <a:rPr lang="pl-PL" sz="1800" dirty="0">
                <a:solidFill>
                  <a:schemeClr val="accent6"/>
                </a:solidFill>
              </a:rPr>
              <a:t>– kredyt na Ogólne cele, powiązany z poprawą wskaźników ESG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28115" y="752188"/>
            <a:ext cx="9599623" cy="467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2DCAA"/>
              </a:buClr>
              <a:defRPr/>
            </a:pPr>
            <a:r>
              <a:rPr lang="pl-PL" sz="1100" b="1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Finansowanie na cele ogólne, w którym wysokość marży kredytu związana jest z realizacją wybranych celów ESG* przedsiębiorstwa.</a:t>
            </a:r>
          </a:p>
          <a:p>
            <a:pPr defTabSz="914217">
              <a:buClr>
                <a:srgbClr val="D2DCAA"/>
              </a:buClr>
              <a:defRPr/>
            </a:pPr>
            <a:r>
              <a:rPr lang="pl-PL" sz="1100" b="1" dirty="0">
                <a:solidFill>
                  <a:srgbClr val="000000"/>
                </a:solidFill>
                <a:latin typeface="BNPP Sans Light" panose="02000503020000020004" pitchFamily="2" charset="0"/>
                <a:cs typeface="Arial" charset="0"/>
              </a:rPr>
              <a:t>Udzielane wg. wytycznych </a:t>
            </a:r>
            <a:r>
              <a:rPr lang="pl-PL" sz="1100" b="1" dirty="0">
                <a:solidFill>
                  <a:schemeClr val="tx1"/>
                </a:solidFill>
                <a:latin typeface="BNPP Sans Light" panose="02000503020000020004" pitchFamily="2" charset="0"/>
                <a:cs typeface="Arial" charset="0"/>
                <a:hlinkClick r:id="rId3"/>
              </a:rPr>
              <a:t>LMA</a:t>
            </a:r>
            <a:r>
              <a:rPr lang="en-US" sz="1100" b="1" dirty="0">
                <a:solidFill>
                  <a:schemeClr val="tx1"/>
                </a:solidFill>
                <a:latin typeface="BNPP Sans Light" panose="02000503020000020004" pitchFamily="2" charset="0"/>
                <a:cs typeface="Arial" charset="0"/>
                <a:hlinkClick r:id="rId3"/>
              </a:rPr>
              <a:t> </a:t>
            </a:r>
            <a:r>
              <a:rPr lang="pl-PL" sz="1100" b="1" dirty="0">
                <a:solidFill>
                  <a:schemeClr val="tx1"/>
                </a:solidFill>
                <a:latin typeface="BNPP Sans Light" panose="02000503020000020004" pitchFamily="2" charset="0"/>
                <a:cs typeface="Arial" charset="0"/>
                <a:hlinkClick r:id="rId3"/>
              </a:rPr>
              <a:t>Sustainability Linked Loan </a:t>
            </a:r>
            <a:r>
              <a:rPr lang="en-US" sz="1100" b="1" dirty="0">
                <a:solidFill>
                  <a:schemeClr val="tx1"/>
                </a:solidFill>
                <a:latin typeface="BNPP Sans Light" panose="02000503020000020004" pitchFamily="2" charset="0"/>
                <a:cs typeface="Arial" charset="0"/>
                <a:hlinkClick r:id="rId3"/>
              </a:rPr>
              <a:t>Principles</a:t>
            </a:r>
            <a:r>
              <a:rPr lang="pl-PL" sz="1100" b="1" dirty="0">
                <a:solidFill>
                  <a:schemeClr val="tx1"/>
                </a:solidFill>
                <a:latin typeface="BNPP Sans Light" panose="02000503020000020004" pitchFamily="2" charset="0"/>
                <a:cs typeface="Arial" charset="0"/>
              </a:rPr>
              <a:t>.</a:t>
            </a:r>
            <a:endParaRPr lang="en-US" sz="1100" b="1" dirty="0">
              <a:solidFill>
                <a:schemeClr val="tx1"/>
              </a:solidFill>
              <a:latin typeface="BNPP Sans Light" panose="02000503020000020004" pitchFamily="2" charset="0"/>
              <a:cs typeface="Arial" charset="0"/>
            </a:endParaRPr>
          </a:p>
        </p:txBody>
      </p:sp>
      <p:grpSp>
        <p:nvGrpSpPr>
          <p:cNvPr id="44" name="Group 269"/>
          <p:cNvGrpSpPr/>
          <p:nvPr/>
        </p:nvGrpSpPr>
        <p:grpSpPr>
          <a:xfrm>
            <a:off x="7823793" y="1401843"/>
            <a:ext cx="4513294" cy="1017716"/>
            <a:chOff x="5034076" y="1110285"/>
            <a:chExt cx="3316921" cy="659249"/>
          </a:xfrm>
        </p:grpSpPr>
        <p:grpSp>
          <p:nvGrpSpPr>
            <p:cNvPr id="59" name="Group 252"/>
            <p:cNvGrpSpPr/>
            <p:nvPr/>
          </p:nvGrpSpPr>
          <p:grpSpPr>
            <a:xfrm>
              <a:off x="5034076" y="1110285"/>
              <a:ext cx="2183134" cy="655359"/>
              <a:chOff x="2290393" y="1930823"/>
              <a:chExt cx="2183134" cy="655359"/>
            </a:xfrm>
          </p:grpSpPr>
          <p:sp>
            <p:nvSpPr>
              <p:cNvPr id="68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0393" y="1930823"/>
                <a:ext cx="1038734" cy="41119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1050" dirty="0">
                    <a:latin typeface="BNPP Sans Light" panose="02000503020000020004" pitchFamily="2" charset="0"/>
                    <a:cs typeface="+mn-cs"/>
                  </a:rPr>
                  <a:t>Wskaźniki (KPI*)</a:t>
                </a:r>
                <a:endParaRPr lang="fr-FR" sz="1050" dirty="0"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69" name="Rectangle 90"/>
              <p:cNvSpPr/>
              <p:nvPr/>
            </p:nvSpPr>
            <p:spPr>
              <a:xfrm>
                <a:off x="2307817" y="2191273"/>
                <a:ext cx="2165710" cy="39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l-PL" sz="1000" b="1" dirty="0">
                    <a:latin typeface="BNPP Sans Light" panose="02000503020000020004" pitchFamily="2" charset="0"/>
                  </a:rPr>
                  <a:t>Istotne</a:t>
                </a:r>
                <a:endParaRPr lang="pt-PT" sz="1000" b="1" dirty="0">
                  <a:latin typeface="BNPP Sans Light" panose="02000503020000020004" pitchFamily="2" charset="0"/>
                </a:endParaRPr>
              </a:p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l-PL" sz="1000" b="1" dirty="0">
                    <a:latin typeface="BNPP Sans Light" panose="02000503020000020004" pitchFamily="2" charset="0"/>
                  </a:rPr>
                  <a:t>Weryfikowalne</a:t>
                </a:r>
                <a:endParaRPr lang="pt-PT" sz="1000" b="1" dirty="0">
                  <a:latin typeface="BNPP Sans Light" panose="02000503020000020004" pitchFamily="2" charset="0"/>
                </a:endParaRPr>
              </a:p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l-PL" sz="1000" b="1" dirty="0">
                    <a:latin typeface="BNPP Sans Light" panose="02000503020000020004" pitchFamily="2" charset="0"/>
                  </a:rPr>
                  <a:t>Porównywalne</a:t>
                </a:r>
                <a:endParaRPr lang="pt-PT" sz="1000" b="1" dirty="0">
                  <a:latin typeface="BNPP Sans Light" panose="02000503020000020004" pitchFamily="2" charset="0"/>
                </a:endParaRPr>
              </a:p>
            </p:txBody>
          </p:sp>
        </p:grpSp>
        <p:grpSp>
          <p:nvGrpSpPr>
            <p:cNvPr id="64" name="Group 255"/>
            <p:cNvGrpSpPr/>
            <p:nvPr/>
          </p:nvGrpSpPr>
          <p:grpSpPr>
            <a:xfrm>
              <a:off x="6339552" y="1113874"/>
              <a:ext cx="2011445" cy="655660"/>
              <a:chOff x="7843118" y="1077382"/>
              <a:chExt cx="2011445" cy="655660"/>
            </a:xfrm>
          </p:grpSpPr>
          <p:sp>
            <p:nvSpPr>
              <p:cNvPr id="66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3118" y="1077382"/>
                <a:ext cx="1216010" cy="41119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1050" dirty="0">
                    <a:latin typeface="BNPP Sans Light" panose="02000503020000020004" pitchFamily="2" charset="0"/>
                    <a:cs typeface="+mn-cs"/>
                  </a:rPr>
                  <a:t>Cele (SPT*)</a:t>
                </a:r>
                <a:endParaRPr lang="fr-FR" sz="1050" dirty="0"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67" name="Rectangle 257"/>
              <p:cNvSpPr/>
              <p:nvPr/>
            </p:nvSpPr>
            <p:spPr>
              <a:xfrm>
                <a:off x="7909552" y="1338133"/>
                <a:ext cx="1945011" cy="39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t-PT" sz="1000" b="1" dirty="0">
                    <a:latin typeface="BNPP Sans Light" panose="02000503020000020004" pitchFamily="2" charset="0"/>
                  </a:rPr>
                  <a:t>Am</a:t>
                </a:r>
                <a:r>
                  <a:rPr lang="pl-PL" sz="1000" b="1" dirty="0">
                    <a:latin typeface="BNPP Sans Light" panose="02000503020000020004" pitchFamily="2" charset="0"/>
                  </a:rPr>
                  <a:t>bitne</a:t>
                </a:r>
              </a:p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l-PL" sz="1000" b="1" dirty="0">
                    <a:latin typeface="BNPP Sans Light" panose="02000503020000020004" pitchFamily="2" charset="0"/>
                  </a:rPr>
                  <a:t>Określone w czasie </a:t>
                </a:r>
              </a:p>
              <a:p>
                <a:pPr marL="171416" indent="-171416" defTabSz="685663">
                  <a:lnSpc>
                    <a:spcPct val="95000"/>
                  </a:lnSpc>
                  <a:spcAft>
                    <a:spcPts val="300"/>
                  </a:spcAft>
                  <a:buClr>
                    <a:srgbClr val="00915A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pl-PL" sz="1000" b="1" dirty="0">
                    <a:latin typeface="BNPP Sans Light" panose="02000503020000020004" pitchFamily="2" charset="0"/>
                  </a:rPr>
                  <a:t>Mierzalne </a:t>
                </a:r>
                <a:endParaRPr lang="pt-PT" sz="1000" b="1" dirty="0">
                  <a:latin typeface="BNPP Sans Light" panose="02000503020000020004" pitchFamily="2" charset="0"/>
                </a:endParaRPr>
              </a:p>
            </p:txBody>
          </p:sp>
        </p:grpSp>
      </p:grpSp>
      <p:sp>
        <p:nvSpPr>
          <p:cNvPr id="73" name="pole tekstowe 2"/>
          <p:cNvSpPr txBox="1"/>
          <p:nvPr/>
        </p:nvSpPr>
        <p:spPr>
          <a:xfrm>
            <a:off x="371687" y="3241564"/>
            <a:ext cx="1151861" cy="1084670"/>
          </a:xfrm>
          <a:prstGeom prst="rect">
            <a:avLst/>
          </a:prstGeom>
        </p:spPr>
        <p:txBody>
          <a:bodyPr vert="horz" wrap="square" lIns="35992" tIns="45709" rIns="35992" bIns="45709" rtlCol="0">
            <a:noAutofit/>
          </a:bodyPr>
          <a:lstStyle/>
          <a:p>
            <a:pPr defTabSz="1125219" fontAlgn="base">
              <a:lnSpc>
                <a:spcPct val="95000"/>
              </a:lnSpc>
              <a:spcAft>
                <a:spcPts val="300"/>
              </a:spcAft>
              <a:buClr>
                <a:srgbClr val="00915A"/>
              </a:buClr>
              <a:buSzPct val="100000"/>
              <a:defRPr/>
            </a:pPr>
            <a:endParaRPr lang="pl-PL" sz="1100" kern="0" dirty="0">
              <a:solidFill>
                <a:srgbClr val="FF0000"/>
              </a:solidFill>
            </a:endParaRPr>
          </a:p>
        </p:txBody>
      </p:sp>
      <p:grpSp>
        <p:nvGrpSpPr>
          <p:cNvPr id="75" name="Group 201"/>
          <p:cNvGrpSpPr>
            <a:grpSpLocks noChangeAspect="1"/>
          </p:cNvGrpSpPr>
          <p:nvPr/>
        </p:nvGrpSpPr>
        <p:grpSpPr>
          <a:xfrm>
            <a:off x="1197764" y="3434085"/>
            <a:ext cx="105069" cy="139634"/>
            <a:chOff x="2813962" y="4389607"/>
            <a:chExt cx="382706" cy="566129"/>
          </a:xfrm>
        </p:grpSpPr>
        <p:sp>
          <p:nvSpPr>
            <p:cNvPr id="77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2813962" y="4389607"/>
              <a:ext cx="382706" cy="5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  <p:grpSp>
          <p:nvGrpSpPr>
            <p:cNvPr id="78" name="Group 204"/>
            <p:cNvGrpSpPr/>
            <p:nvPr/>
          </p:nvGrpSpPr>
          <p:grpSpPr>
            <a:xfrm>
              <a:off x="2835775" y="4704175"/>
              <a:ext cx="352067" cy="157973"/>
              <a:chOff x="2821908" y="4704175"/>
              <a:chExt cx="365934" cy="157973"/>
            </a:xfrm>
          </p:grpSpPr>
          <p:sp>
            <p:nvSpPr>
              <p:cNvPr id="85" name="Freeform 211"/>
              <p:cNvSpPr>
                <a:spLocks/>
              </p:cNvSpPr>
              <p:nvPr/>
            </p:nvSpPr>
            <p:spPr bwMode="auto">
              <a:xfrm>
                <a:off x="2822790" y="4704175"/>
                <a:ext cx="365049" cy="67639"/>
              </a:xfrm>
              <a:custGeom>
                <a:avLst/>
                <a:gdLst>
                  <a:gd name="T0" fmla="*/ 8 w 827"/>
                  <a:gd name="T1" fmla="*/ 94 h 146"/>
                  <a:gd name="T2" fmla="*/ 8 w 827"/>
                  <a:gd name="T3" fmla="*/ 94 h 146"/>
                  <a:gd name="T4" fmla="*/ 24 w 827"/>
                  <a:gd name="T5" fmla="*/ 86 h 146"/>
                  <a:gd name="T6" fmla="*/ 46 w 827"/>
                  <a:gd name="T7" fmla="*/ 76 h 146"/>
                  <a:gd name="T8" fmla="*/ 74 w 827"/>
                  <a:gd name="T9" fmla="*/ 62 h 146"/>
                  <a:gd name="T10" fmla="*/ 110 w 827"/>
                  <a:gd name="T11" fmla="*/ 50 h 146"/>
                  <a:gd name="T12" fmla="*/ 154 w 827"/>
                  <a:gd name="T13" fmla="*/ 36 h 146"/>
                  <a:gd name="T14" fmla="*/ 202 w 827"/>
                  <a:gd name="T15" fmla="*/ 22 h 146"/>
                  <a:gd name="T16" fmla="*/ 256 w 827"/>
                  <a:gd name="T17" fmla="*/ 12 h 146"/>
                  <a:gd name="T18" fmla="*/ 314 w 827"/>
                  <a:gd name="T19" fmla="*/ 4 h 146"/>
                  <a:gd name="T20" fmla="*/ 346 w 827"/>
                  <a:gd name="T21" fmla="*/ 0 h 146"/>
                  <a:gd name="T22" fmla="*/ 378 w 827"/>
                  <a:gd name="T23" fmla="*/ 0 h 146"/>
                  <a:gd name="T24" fmla="*/ 410 w 827"/>
                  <a:gd name="T25" fmla="*/ 0 h 146"/>
                  <a:gd name="T26" fmla="*/ 443 w 827"/>
                  <a:gd name="T27" fmla="*/ 0 h 146"/>
                  <a:gd name="T28" fmla="*/ 479 w 827"/>
                  <a:gd name="T29" fmla="*/ 2 h 146"/>
                  <a:gd name="T30" fmla="*/ 515 w 827"/>
                  <a:gd name="T31" fmla="*/ 8 h 146"/>
                  <a:gd name="T32" fmla="*/ 551 w 827"/>
                  <a:gd name="T33" fmla="*/ 14 h 146"/>
                  <a:gd name="T34" fmla="*/ 589 w 827"/>
                  <a:gd name="T35" fmla="*/ 22 h 146"/>
                  <a:gd name="T36" fmla="*/ 625 w 827"/>
                  <a:gd name="T37" fmla="*/ 32 h 146"/>
                  <a:gd name="T38" fmla="*/ 663 w 827"/>
                  <a:gd name="T39" fmla="*/ 44 h 146"/>
                  <a:gd name="T40" fmla="*/ 703 w 827"/>
                  <a:gd name="T41" fmla="*/ 58 h 146"/>
                  <a:gd name="T42" fmla="*/ 741 w 827"/>
                  <a:gd name="T43" fmla="*/ 74 h 146"/>
                  <a:gd name="T44" fmla="*/ 781 w 827"/>
                  <a:gd name="T45" fmla="*/ 94 h 146"/>
                  <a:gd name="T46" fmla="*/ 821 w 827"/>
                  <a:gd name="T47" fmla="*/ 116 h 146"/>
                  <a:gd name="T48" fmla="*/ 827 w 827"/>
                  <a:gd name="T49" fmla="*/ 146 h 146"/>
                  <a:gd name="T50" fmla="*/ 827 w 827"/>
                  <a:gd name="T51" fmla="*/ 146 h 146"/>
                  <a:gd name="T52" fmla="*/ 811 w 827"/>
                  <a:gd name="T53" fmla="*/ 134 h 146"/>
                  <a:gd name="T54" fmla="*/ 789 w 827"/>
                  <a:gd name="T55" fmla="*/ 122 h 146"/>
                  <a:gd name="T56" fmla="*/ 761 w 827"/>
                  <a:gd name="T57" fmla="*/ 106 h 146"/>
                  <a:gd name="T58" fmla="*/ 725 w 827"/>
                  <a:gd name="T59" fmla="*/ 90 h 146"/>
                  <a:gd name="T60" fmla="*/ 683 w 827"/>
                  <a:gd name="T61" fmla="*/ 72 h 146"/>
                  <a:gd name="T62" fmla="*/ 635 w 827"/>
                  <a:gd name="T63" fmla="*/ 56 h 146"/>
                  <a:gd name="T64" fmla="*/ 581 w 827"/>
                  <a:gd name="T65" fmla="*/ 40 h 146"/>
                  <a:gd name="T66" fmla="*/ 521 w 827"/>
                  <a:gd name="T67" fmla="*/ 28 h 146"/>
                  <a:gd name="T68" fmla="*/ 491 w 827"/>
                  <a:gd name="T69" fmla="*/ 24 h 146"/>
                  <a:gd name="T70" fmla="*/ 457 w 827"/>
                  <a:gd name="T71" fmla="*/ 22 h 146"/>
                  <a:gd name="T72" fmla="*/ 423 w 827"/>
                  <a:gd name="T73" fmla="*/ 20 h 146"/>
                  <a:gd name="T74" fmla="*/ 390 w 827"/>
                  <a:gd name="T75" fmla="*/ 18 h 146"/>
                  <a:gd name="T76" fmla="*/ 354 w 827"/>
                  <a:gd name="T77" fmla="*/ 20 h 146"/>
                  <a:gd name="T78" fmla="*/ 318 w 827"/>
                  <a:gd name="T79" fmla="*/ 24 h 146"/>
                  <a:gd name="T80" fmla="*/ 280 w 827"/>
                  <a:gd name="T81" fmla="*/ 28 h 146"/>
                  <a:gd name="T82" fmla="*/ 242 w 827"/>
                  <a:gd name="T83" fmla="*/ 34 h 146"/>
                  <a:gd name="T84" fmla="*/ 204 w 827"/>
                  <a:gd name="T85" fmla="*/ 44 h 146"/>
                  <a:gd name="T86" fmla="*/ 164 w 827"/>
                  <a:gd name="T87" fmla="*/ 56 h 146"/>
                  <a:gd name="T88" fmla="*/ 124 w 827"/>
                  <a:gd name="T89" fmla="*/ 70 h 146"/>
                  <a:gd name="T90" fmla="*/ 82 w 827"/>
                  <a:gd name="T91" fmla="*/ 86 h 146"/>
                  <a:gd name="T92" fmla="*/ 42 w 827"/>
                  <a:gd name="T93" fmla="*/ 106 h 146"/>
                  <a:gd name="T94" fmla="*/ 0 w 827"/>
                  <a:gd name="T95" fmla="*/ 128 h 146"/>
                  <a:gd name="T96" fmla="*/ 8 w 827"/>
                  <a:gd name="T97" fmla="*/ 9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7" h="146">
                    <a:moveTo>
                      <a:pt x="8" y="94"/>
                    </a:moveTo>
                    <a:lnTo>
                      <a:pt x="8" y="94"/>
                    </a:lnTo>
                    <a:lnTo>
                      <a:pt x="24" y="86"/>
                    </a:lnTo>
                    <a:lnTo>
                      <a:pt x="46" y="76"/>
                    </a:lnTo>
                    <a:lnTo>
                      <a:pt x="74" y="62"/>
                    </a:lnTo>
                    <a:lnTo>
                      <a:pt x="110" y="50"/>
                    </a:lnTo>
                    <a:lnTo>
                      <a:pt x="154" y="36"/>
                    </a:lnTo>
                    <a:lnTo>
                      <a:pt x="202" y="22"/>
                    </a:lnTo>
                    <a:lnTo>
                      <a:pt x="256" y="12"/>
                    </a:lnTo>
                    <a:lnTo>
                      <a:pt x="314" y="4"/>
                    </a:lnTo>
                    <a:lnTo>
                      <a:pt x="346" y="0"/>
                    </a:lnTo>
                    <a:lnTo>
                      <a:pt x="378" y="0"/>
                    </a:lnTo>
                    <a:lnTo>
                      <a:pt x="410" y="0"/>
                    </a:lnTo>
                    <a:lnTo>
                      <a:pt x="443" y="0"/>
                    </a:lnTo>
                    <a:lnTo>
                      <a:pt x="479" y="2"/>
                    </a:lnTo>
                    <a:lnTo>
                      <a:pt x="515" y="8"/>
                    </a:lnTo>
                    <a:lnTo>
                      <a:pt x="551" y="14"/>
                    </a:lnTo>
                    <a:lnTo>
                      <a:pt x="589" y="22"/>
                    </a:lnTo>
                    <a:lnTo>
                      <a:pt x="625" y="32"/>
                    </a:lnTo>
                    <a:lnTo>
                      <a:pt x="663" y="44"/>
                    </a:lnTo>
                    <a:lnTo>
                      <a:pt x="703" y="58"/>
                    </a:lnTo>
                    <a:lnTo>
                      <a:pt x="741" y="74"/>
                    </a:lnTo>
                    <a:lnTo>
                      <a:pt x="781" y="94"/>
                    </a:lnTo>
                    <a:lnTo>
                      <a:pt x="821" y="116"/>
                    </a:lnTo>
                    <a:lnTo>
                      <a:pt x="827" y="146"/>
                    </a:lnTo>
                    <a:lnTo>
                      <a:pt x="827" y="146"/>
                    </a:lnTo>
                    <a:lnTo>
                      <a:pt x="811" y="134"/>
                    </a:lnTo>
                    <a:lnTo>
                      <a:pt x="789" y="122"/>
                    </a:lnTo>
                    <a:lnTo>
                      <a:pt x="761" y="106"/>
                    </a:lnTo>
                    <a:lnTo>
                      <a:pt x="725" y="90"/>
                    </a:lnTo>
                    <a:lnTo>
                      <a:pt x="683" y="72"/>
                    </a:lnTo>
                    <a:lnTo>
                      <a:pt x="635" y="56"/>
                    </a:lnTo>
                    <a:lnTo>
                      <a:pt x="581" y="40"/>
                    </a:lnTo>
                    <a:lnTo>
                      <a:pt x="521" y="28"/>
                    </a:lnTo>
                    <a:lnTo>
                      <a:pt x="491" y="24"/>
                    </a:lnTo>
                    <a:lnTo>
                      <a:pt x="457" y="22"/>
                    </a:lnTo>
                    <a:lnTo>
                      <a:pt x="423" y="20"/>
                    </a:lnTo>
                    <a:lnTo>
                      <a:pt x="390" y="18"/>
                    </a:lnTo>
                    <a:lnTo>
                      <a:pt x="354" y="20"/>
                    </a:lnTo>
                    <a:lnTo>
                      <a:pt x="318" y="24"/>
                    </a:lnTo>
                    <a:lnTo>
                      <a:pt x="280" y="28"/>
                    </a:lnTo>
                    <a:lnTo>
                      <a:pt x="242" y="34"/>
                    </a:lnTo>
                    <a:lnTo>
                      <a:pt x="204" y="44"/>
                    </a:lnTo>
                    <a:lnTo>
                      <a:pt x="164" y="56"/>
                    </a:lnTo>
                    <a:lnTo>
                      <a:pt x="124" y="70"/>
                    </a:lnTo>
                    <a:lnTo>
                      <a:pt x="82" y="86"/>
                    </a:lnTo>
                    <a:lnTo>
                      <a:pt x="42" y="106"/>
                    </a:lnTo>
                    <a:lnTo>
                      <a:pt x="0" y="128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>
                  <a:defRPr/>
                </a:pPr>
                <a:endParaRPr lang="en-GB" sz="800" dirty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86" name="Freeform 212"/>
              <p:cNvSpPr>
                <a:spLocks/>
              </p:cNvSpPr>
              <p:nvPr/>
            </p:nvSpPr>
            <p:spPr bwMode="auto">
              <a:xfrm>
                <a:off x="2821908" y="4794045"/>
                <a:ext cx="365934" cy="68103"/>
              </a:xfrm>
              <a:custGeom>
                <a:avLst/>
                <a:gdLst>
                  <a:gd name="T0" fmla="*/ 821 w 829"/>
                  <a:gd name="T1" fmla="*/ 51 h 147"/>
                  <a:gd name="T2" fmla="*/ 821 w 829"/>
                  <a:gd name="T3" fmla="*/ 51 h 147"/>
                  <a:gd name="T4" fmla="*/ 803 w 829"/>
                  <a:gd name="T5" fmla="*/ 61 h 147"/>
                  <a:gd name="T6" fmla="*/ 783 w 829"/>
                  <a:gd name="T7" fmla="*/ 71 h 147"/>
                  <a:gd name="T8" fmla="*/ 753 w 829"/>
                  <a:gd name="T9" fmla="*/ 83 h 147"/>
                  <a:gd name="T10" fmla="*/ 717 w 829"/>
                  <a:gd name="T11" fmla="*/ 97 h 147"/>
                  <a:gd name="T12" fmla="*/ 675 w 829"/>
                  <a:gd name="T13" fmla="*/ 111 h 147"/>
                  <a:gd name="T14" fmla="*/ 627 w 829"/>
                  <a:gd name="T15" fmla="*/ 123 h 147"/>
                  <a:gd name="T16" fmla="*/ 573 w 829"/>
                  <a:gd name="T17" fmla="*/ 135 h 147"/>
                  <a:gd name="T18" fmla="*/ 513 w 829"/>
                  <a:gd name="T19" fmla="*/ 143 h 147"/>
                  <a:gd name="T20" fmla="*/ 483 w 829"/>
                  <a:gd name="T21" fmla="*/ 145 h 147"/>
                  <a:gd name="T22" fmla="*/ 451 w 829"/>
                  <a:gd name="T23" fmla="*/ 145 h 147"/>
                  <a:gd name="T24" fmla="*/ 417 w 829"/>
                  <a:gd name="T25" fmla="*/ 147 h 147"/>
                  <a:gd name="T26" fmla="*/ 384 w 829"/>
                  <a:gd name="T27" fmla="*/ 145 h 147"/>
                  <a:gd name="T28" fmla="*/ 350 w 829"/>
                  <a:gd name="T29" fmla="*/ 143 h 147"/>
                  <a:gd name="T30" fmla="*/ 314 w 829"/>
                  <a:gd name="T31" fmla="*/ 137 h 147"/>
                  <a:gd name="T32" fmla="*/ 276 w 829"/>
                  <a:gd name="T33" fmla="*/ 131 h 147"/>
                  <a:gd name="T34" fmla="*/ 240 w 829"/>
                  <a:gd name="T35" fmla="*/ 123 h 147"/>
                  <a:gd name="T36" fmla="*/ 202 w 829"/>
                  <a:gd name="T37" fmla="*/ 113 h 147"/>
                  <a:gd name="T38" fmla="*/ 164 w 829"/>
                  <a:gd name="T39" fmla="*/ 101 h 147"/>
                  <a:gd name="T40" fmla="*/ 126 w 829"/>
                  <a:gd name="T41" fmla="*/ 87 h 147"/>
                  <a:gd name="T42" fmla="*/ 86 w 829"/>
                  <a:gd name="T43" fmla="*/ 69 h 147"/>
                  <a:gd name="T44" fmla="*/ 48 w 829"/>
                  <a:gd name="T45" fmla="*/ 51 h 147"/>
                  <a:gd name="T46" fmla="*/ 8 w 829"/>
                  <a:gd name="T47" fmla="*/ 30 h 147"/>
                  <a:gd name="T48" fmla="*/ 0 w 829"/>
                  <a:gd name="T49" fmla="*/ 0 h 147"/>
                  <a:gd name="T50" fmla="*/ 0 w 829"/>
                  <a:gd name="T51" fmla="*/ 0 h 147"/>
                  <a:gd name="T52" fmla="*/ 18 w 829"/>
                  <a:gd name="T53" fmla="*/ 12 h 147"/>
                  <a:gd name="T54" fmla="*/ 38 w 829"/>
                  <a:gd name="T55" fmla="*/ 24 h 147"/>
                  <a:gd name="T56" fmla="*/ 68 w 829"/>
                  <a:gd name="T57" fmla="*/ 38 h 147"/>
                  <a:gd name="T58" fmla="*/ 102 w 829"/>
                  <a:gd name="T59" fmla="*/ 55 h 147"/>
                  <a:gd name="T60" fmla="*/ 144 w 829"/>
                  <a:gd name="T61" fmla="*/ 73 h 147"/>
                  <a:gd name="T62" fmla="*/ 194 w 829"/>
                  <a:gd name="T63" fmla="*/ 89 h 147"/>
                  <a:gd name="T64" fmla="*/ 248 w 829"/>
                  <a:gd name="T65" fmla="*/ 105 h 147"/>
                  <a:gd name="T66" fmla="*/ 306 w 829"/>
                  <a:gd name="T67" fmla="*/ 117 h 147"/>
                  <a:gd name="T68" fmla="*/ 338 w 829"/>
                  <a:gd name="T69" fmla="*/ 121 h 147"/>
                  <a:gd name="T70" fmla="*/ 370 w 829"/>
                  <a:gd name="T71" fmla="*/ 125 h 147"/>
                  <a:gd name="T72" fmla="*/ 404 w 829"/>
                  <a:gd name="T73" fmla="*/ 127 h 147"/>
                  <a:gd name="T74" fmla="*/ 437 w 829"/>
                  <a:gd name="T75" fmla="*/ 127 h 147"/>
                  <a:gd name="T76" fmla="*/ 473 w 829"/>
                  <a:gd name="T77" fmla="*/ 125 h 147"/>
                  <a:gd name="T78" fmla="*/ 509 w 829"/>
                  <a:gd name="T79" fmla="*/ 123 h 147"/>
                  <a:gd name="T80" fmla="*/ 547 w 829"/>
                  <a:gd name="T81" fmla="*/ 117 h 147"/>
                  <a:gd name="T82" fmla="*/ 585 w 829"/>
                  <a:gd name="T83" fmla="*/ 111 h 147"/>
                  <a:gd name="T84" fmla="*/ 625 w 829"/>
                  <a:gd name="T85" fmla="*/ 101 h 147"/>
                  <a:gd name="T86" fmla="*/ 665 w 829"/>
                  <a:gd name="T87" fmla="*/ 91 h 147"/>
                  <a:gd name="T88" fmla="*/ 705 w 829"/>
                  <a:gd name="T89" fmla="*/ 77 h 147"/>
                  <a:gd name="T90" fmla="*/ 745 w 829"/>
                  <a:gd name="T91" fmla="*/ 59 h 147"/>
                  <a:gd name="T92" fmla="*/ 787 w 829"/>
                  <a:gd name="T93" fmla="*/ 40 h 147"/>
                  <a:gd name="T94" fmla="*/ 829 w 829"/>
                  <a:gd name="T95" fmla="*/ 18 h 147"/>
                  <a:gd name="T96" fmla="*/ 821 w 829"/>
                  <a:gd name="T97" fmla="*/ 5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9" h="147">
                    <a:moveTo>
                      <a:pt x="821" y="51"/>
                    </a:moveTo>
                    <a:lnTo>
                      <a:pt x="821" y="51"/>
                    </a:lnTo>
                    <a:lnTo>
                      <a:pt x="803" y="61"/>
                    </a:lnTo>
                    <a:lnTo>
                      <a:pt x="783" y="71"/>
                    </a:lnTo>
                    <a:lnTo>
                      <a:pt x="753" y="83"/>
                    </a:lnTo>
                    <a:lnTo>
                      <a:pt x="717" y="97"/>
                    </a:lnTo>
                    <a:lnTo>
                      <a:pt x="675" y="111"/>
                    </a:lnTo>
                    <a:lnTo>
                      <a:pt x="627" y="123"/>
                    </a:lnTo>
                    <a:lnTo>
                      <a:pt x="573" y="135"/>
                    </a:lnTo>
                    <a:lnTo>
                      <a:pt x="513" y="143"/>
                    </a:lnTo>
                    <a:lnTo>
                      <a:pt x="483" y="145"/>
                    </a:lnTo>
                    <a:lnTo>
                      <a:pt x="451" y="145"/>
                    </a:lnTo>
                    <a:lnTo>
                      <a:pt x="417" y="147"/>
                    </a:lnTo>
                    <a:lnTo>
                      <a:pt x="384" y="145"/>
                    </a:lnTo>
                    <a:lnTo>
                      <a:pt x="350" y="143"/>
                    </a:lnTo>
                    <a:lnTo>
                      <a:pt x="314" y="137"/>
                    </a:lnTo>
                    <a:lnTo>
                      <a:pt x="276" y="131"/>
                    </a:lnTo>
                    <a:lnTo>
                      <a:pt x="240" y="123"/>
                    </a:lnTo>
                    <a:lnTo>
                      <a:pt x="202" y="113"/>
                    </a:lnTo>
                    <a:lnTo>
                      <a:pt x="164" y="101"/>
                    </a:lnTo>
                    <a:lnTo>
                      <a:pt x="126" y="87"/>
                    </a:lnTo>
                    <a:lnTo>
                      <a:pt x="86" y="69"/>
                    </a:lnTo>
                    <a:lnTo>
                      <a:pt x="48" y="51"/>
                    </a:lnTo>
                    <a:lnTo>
                      <a:pt x="8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8" y="24"/>
                    </a:lnTo>
                    <a:lnTo>
                      <a:pt x="68" y="38"/>
                    </a:lnTo>
                    <a:lnTo>
                      <a:pt x="102" y="55"/>
                    </a:lnTo>
                    <a:lnTo>
                      <a:pt x="144" y="73"/>
                    </a:lnTo>
                    <a:lnTo>
                      <a:pt x="194" y="89"/>
                    </a:lnTo>
                    <a:lnTo>
                      <a:pt x="248" y="105"/>
                    </a:lnTo>
                    <a:lnTo>
                      <a:pt x="306" y="117"/>
                    </a:lnTo>
                    <a:lnTo>
                      <a:pt x="338" y="121"/>
                    </a:lnTo>
                    <a:lnTo>
                      <a:pt x="370" y="125"/>
                    </a:lnTo>
                    <a:lnTo>
                      <a:pt x="404" y="127"/>
                    </a:lnTo>
                    <a:lnTo>
                      <a:pt x="437" y="127"/>
                    </a:lnTo>
                    <a:lnTo>
                      <a:pt x="473" y="125"/>
                    </a:lnTo>
                    <a:lnTo>
                      <a:pt x="509" y="123"/>
                    </a:lnTo>
                    <a:lnTo>
                      <a:pt x="547" y="117"/>
                    </a:lnTo>
                    <a:lnTo>
                      <a:pt x="585" y="111"/>
                    </a:lnTo>
                    <a:lnTo>
                      <a:pt x="625" y="101"/>
                    </a:lnTo>
                    <a:lnTo>
                      <a:pt x="665" y="91"/>
                    </a:lnTo>
                    <a:lnTo>
                      <a:pt x="705" y="77"/>
                    </a:lnTo>
                    <a:lnTo>
                      <a:pt x="745" y="59"/>
                    </a:lnTo>
                    <a:lnTo>
                      <a:pt x="787" y="40"/>
                    </a:lnTo>
                    <a:lnTo>
                      <a:pt x="829" y="18"/>
                    </a:lnTo>
                    <a:lnTo>
                      <a:pt x="821" y="5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>
                  <a:defRPr/>
                </a:pPr>
                <a:endParaRPr lang="en-GB" sz="800" dirty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</p:grpSp>
        <p:sp>
          <p:nvSpPr>
            <p:cNvPr id="79" name="Freeform 205"/>
            <p:cNvSpPr>
              <a:spLocks/>
            </p:cNvSpPr>
            <p:nvPr/>
          </p:nvSpPr>
          <p:spPr bwMode="auto">
            <a:xfrm>
              <a:off x="2915487" y="4613372"/>
              <a:ext cx="76806" cy="334025"/>
            </a:xfrm>
            <a:custGeom>
              <a:avLst/>
              <a:gdLst>
                <a:gd name="T0" fmla="*/ 174 w 174"/>
                <a:gd name="T1" fmla="*/ 4 h 721"/>
                <a:gd name="T2" fmla="*/ 174 w 174"/>
                <a:gd name="T3" fmla="*/ 4 h 721"/>
                <a:gd name="T4" fmla="*/ 160 w 174"/>
                <a:gd name="T5" fmla="*/ 18 h 721"/>
                <a:gd name="T6" fmla="*/ 144 w 174"/>
                <a:gd name="T7" fmla="*/ 34 h 721"/>
                <a:gd name="T8" fmla="*/ 126 w 174"/>
                <a:gd name="T9" fmla="*/ 58 h 721"/>
                <a:gd name="T10" fmla="*/ 106 w 174"/>
                <a:gd name="T11" fmla="*/ 88 h 721"/>
                <a:gd name="T12" fmla="*/ 84 w 174"/>
                <a:gd name="T13" fmla="*/ 124 h 721"/>
                <a:gd name="T14" fmla="*/ 64 w 174"/>
                <a:gd name="T15" fmla="*/ 164 h 721"/>
                <a:gd name="T16" fmla="*/ 54 w 174"/>
                <a:gd name="T17" fmla="*/ 186 h 721"/>
                <a:gd name="T18" fmla="*/ 46 w 174"/>
                <a:gd name="T19" fmla="*/ 210 h 721"/>
                <a:gd name="T20" fmla="*/ 38 w 174"/>
                <a:gd name="T21" fmla="*/ 236 h 721"/>
                <a:gd name="T22" fmla="*/ 32 w 174"/>
                <a:gd name="T23" fmla="*/ 260 h 721"/>
                <a:gd name="T24" fmla="*/ 28 w 174"/>
                <a:gd name="T25" fmla="*/ 288 h 721"/>
                <a:gd name="T26" fmla="*/ 24 w 174"/>
                <a:gd name="T27" fmla="*/ 316 h 721"/>
                <a:gd name="T28" fmla="*/ 22 w 174"/>
                <a:gd name="T29" fmla="*/ 346 h 721"/>
                <a:gd name="T30" fmla="*/ 22 w 174"/>
                <a:gd name="T31" fmla="*/ 376 h 721"/>
                <a:gd name="T32" fmla="*/ 24 w 174"/>
                <a:gd name="T33" fmla="*/ 406 h 721"/>
                <a:gd name="T34" fmla="*/ 30 w 174"/>
                <a:gd name="T35" fmla="*/ 437 h 721"/>
                <a:gd name="T36" fmla="*/ 36 w 174"/>
                <a:gd name="T37" fmla="*/ 471 h 721"/>
                <a:gd name="T38" fmla="*/ 46 w 174"/>
                <a:gd name="T39" fmla="*/ 503 h 721"/>
                <a:gd name="T40" fmla="*/ 58 w 174"/>
                <a:gd name="T41" fmla="*/ 539 h 721"/>
                <a:gd name="T42" fmla="*/ 74 w 174"/>
                <a:gd name="T43" fmla="*/ 573 h 721"/>
                <a:gd name="T44" fmla="*/ 92 w 174"/>
                <a:gd name="T45" fmla="*/ 609 h 721"/>
                <a:gd name="T46" fmla="*/ 114 w 174"/>
                <a:gd name="T47" fmla="*/ 645 h 721"/>
                <a:gd name="T48" fmla="*/ 140 w 174"/>
                <a:gd name="T49" fmla="*/ 683 h 721"/>
                <a:gd name="T50" fmla="*/ 170 w 174"/>
                <a:gd name="T51" fmla="*/ 721 h 721"/>
                <a:gd name="T52" fmla="*/ 122 w 174"/>
                <a:gd name="T53" fmla="*/ 717 h 721"/>
                <a:gd name="T54" fmla="*/ 122 w 174"/>
                <a:gd name="T55" fmla="*/ 717 h 721"/>
                <a:gd name="T56" fmla="*/ 112 w 174"/>
                <a:gd name="T57" fmla="*/ 701 h 721"/>
                <a:gd name="T58" fmla="*/ 98 w 174"/>
                <a:gd name="T59" fmla="*/ 681 h 721"/>
                <a:gd name="T60" fmla="*/ 82 w 174"/>
                <a:gd name="T61" fmla="*/ 655 h 721"/>
                <a:gd name="T62" fmla="*/ 66 w 174"/>
                <a:gd name="T63" fmla="*/ 621 h 721"/>
                <a:gd name="T64" fmla="*/ 48 w 174"/>
                <a:gd name="T65" fmla="*/ 583 h 721"/>
                <a:gd name="T66" fmla="*/ 30 w 174"/>
                <a:gd name="T67" fmla="*/ 539 h 721"/>
                <a:gd name="T68" fmla="*/ 16 w 174"/>
                <a:gd name="T69" fmla="*/ 491 h 721"/>
                <a:gd name="T70" fmla="*/ 10 w 174"/>
                <a:gd name="T71" fmla="*/ 465 h 721"/>
                <a:gd name="T72" fmla="*/ 6 w 174"/>
                <a:gd name="T73" fmla="*/ 439 h 721"/>
                <a:gd name="T74" fmla="*/ 2 w 174"/>
                <a:gd name="T75" fmla="*/ 412 h 721"/>
                <a:gd name="T76" fmla="*/ 0 w 174"/>
                <a:gd name="T77" fmla="*/ 384 h 721"/>
                <a:gd name="T78" fmla="*/ 0 w 174"/>
                <a:gd name="T79" fmla="*/ 354 h 721"/>
                <a:gd name="T80" fmla="*/ 2 w 174"/>
                <a:gd name="T81" fmla="*/ 324 h 721"/>
                <a:gd name="T82" fmla="*/ 4 w 174"/>
                <a:gd name="T83" fmla="*/ 292 h 721"/>
                <a:gd name="T84" fmla="*/ 10 w 174"/>
                <a:gd name="T85" fmla="*/ 262 h 721"/>
                <a:gd name="T86" fmla="*/ 16 w 174"/>
                <a:gd name="T87" fmla="*/ 230 h 721"/>
                <a:gd name="T88" fmla="*/ 26 w 174"/>
                <a:gd name="T89" fmla="*/ 198 h 721"/>
                <a:gd name="T90" fmla="*/ 38 w 174"/>
                <a:gd name="T91" fmla="*/ 166 h 721"/>
                <a:gd name="T92" fmla="*/ 54 w 174"/>
                <a:gd name="T93" fmla="*/ 132 h 721"/>
                <a:gd name="T94" fmla="*/ 72 w 174"/>
                <a:gd name="T95" fmla="*/ 100 h 721"/>
                <a:gd name="T96" fmla="*/ 92 w 174"/>
                <a:gd name="T97" fmla="*/ 66 h 721"/>
                <a:gd name="T98" fmla="*/ 116 w 174"/>
                <a:gd name="T99" fmla="*/ 32 h 721"/>
                <a:gd name="T100" fmla="*/ 144 w 174"/>
                <a:gd name="T101" fmla="*/ 0 h 721"/>
                <a:gd name="T102" fmla="*/ 174 w 174"/>
                <a:gd name="T103" fmla="*/ 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721">
                  <a:moveTo>
                    <a:pt x="174" y="4"/>
                  </a:moveTo>
                  <a:lnTo>
                    <a:pt x="174" y="4"/>
                  </a:lnTo>
                  <a:lnTo>
                    <a:pt x="160" y="18"/>
                  </a:lnTo>
                  <a:lnTo>
                    <a:pt x="144" y="34"/>
                  </a:lnTo>
                  <a:lnTo>
                    <a:pt x="126" y="58"/>
                  </a:lnTo>
                  <a:lnTo>
                    <a:pt x="106" y="88"/>
                  </a:lnTo>
                  <a:lnTo>
                    <a:pt x="84" y="124"/>
                  </a:lnTo>
                  <a:lnTo>
                    <a:pt x="64" y="164"/>
                  </a:lnTo>
                  <a:lnTo>
                    <a:pt x="54" y="186"/>
                  </a:lnTo>
                  <a:lnTo>
                    <a:pt x="46" y="210"/>
                  </a:lnTo>
                  <a:lnTo>
                    <a:pt x="38" y="236"/>
                  </a:lnTo>
                  <a:lnTo>
                    <a:pt x="32" y="260"/>
                  </a:lnTo>
                  <a:lnTo>
                    <a:pt x="28" y="288"/>
                  </a:lnTo>
                  <a:lnTo>
                    <a:pt x="24" y="316"/>
                  </a:lnTo>
                  <a:lnTo>
                    <a:pt x="22" y="346"/>
                  </a:lnTo>
                  <a:lnTo>
                    <a:pt x="22" y="376"/>
                  </a:lnTo>
                  <a:lnTo>
                    <a:pt x="24" y="406"/>
                  </a:lnTo>
                  <a:lnTo>
                    <a:pt x="30" y="437"/>
                  </a:lnTo>
                  <a:lnTo>
                    <a:pt x="36" y="471"/>
                  </a:lnTo>
                  <a:lnTo>
                    <a:pt x="46" y="503"/>
                  </a:lnTo>
                  <a:lnTo>
                    <a:pt x="58" y="539"/>
                  </a:lnTo>
                  <a:lnTo>
                    <a:pt x="74" y="573"/>
                  </a:lnTo>
                  <a:lnTo>
                    <a:pt x="92" y="609"/>
                  </a:lnTo>
                  <a:lnTo>
                    <a:pt x="114" y="645"/>
                  </a:lnTo>
                  <a:lnTo>
                    <a:pt x="140" y="683"/>
                  </a:lnTo>
                  <a:lnTo>
                    <a:pt x="170" y="721"/>
                  </a:lnTo>
                  <a:lnTo>
                    <a:pt x="122" y="717"/>
                  </a:lnTo>
                  <a:lnTo>
                    <a:pt x="122" y="717"/>
                  </a:lnTo>
                  <a:lnTo>
                    <a:pt x="112" y="701"/>
                  </a:lnTo>
                  <a:lnTo>
                    <a:pt x="98" y="681"/>
                  </a:lnTo>
                  <a:lnTo>
                    <a:pt x="82" y="655"/>
                  </a:lnTo>
                  <a:lnTo>
                    <a:pt x="66" y="621"/>
                  </a:lnTo>
                  <a:lnTo>
                    <a:pt x="48" y="583"/>
                  </a:lnTo>
                  <a:lnTo>
                    <a:pt x="30" y="539"/>
                  </a:lnTo>
                  <a:lnTo>
                    <a:pt x="16" y="491"/>
                  </a:lnTo>
                  <a:lnTo>
                    <a:pt x="10" y="465"/>
                  </a:lnTo>
                  <a:lnTo>
                    <a:pt x="6" y="439"/>
                  </a:lnTo>
                  <a:lnTo>
                    <a:pt x="2" y="412"/>
                  </a:lnTo>
                  <a:lnTo>
                    <a:pt x="0" y="384"/>
                  </a:lnTo>
                  <a:lnTo>
                    <a:pt x="0" y="354"/>
                  </a:lnTo>
                  <a:lnTo>
                    <a:pt x="2" y="324"/>
                  </a:lnTo>
                  <a:lnTo>
                    <a:pt x="4" y="292"/>
                  </a:lnTo>
                  <a:lnTo>
                    <a:pt x="10" y="262"/>
                  </a:lnTo>
                  <a:lnTo>
                    <a:pt x="16" y="230"/>
                  </a:lnTo>
                  <a:lnTo>
                    <a:pt x="26" y="198"/>
                  </a:lnTo>
                  <a:lnTo>
                    <a:pt x="38" y="166"/>
                  </a:lnTo>
                  <a:lnTo>
                    <a:pt x="54" y="132"/>
                  </a:lnTo>
                  <a:lnTo>
                    <a:pt x="72" y="100"/>
                  </a:lnTo>
                  <a:lnTo>
                    <a:pt x="92" y="66"/>
                  </a:lnTo>
                  <a:lnTo>
                    <a:pt x="116" y="32"/>
                  </a:lnTo>
                  <a:lnTo>
                    <a:pt x="14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  <p:sp>
          <p:nvSpPr>
            <p:cNvPr id="80" name="Freeform 206"/>
            <p:cNvSpPr>
              <a:spLocks/>
            </p:cNvSpPr>
            <p:nvPr/>
          </p:nvSpPr>
          <p:spPr bwMode="auto">
            <a:xfrm>
              <a:off x="3027165" y="4612445"/>
              <a:ext cx="78572" cy="334025"/>
            </a:xfrm>
            <a:custGeom>
              <a:avLst/>
              <a:gdLst>
                <a:gd name="T0" fmla="*/ 10 w 178"/>
                <a:gd name="T1" fmla="*/ 4 h 721"/>
                <a:gd name="T2" fmla="*/ 10 w 178"/>
                <a:gd name="T3" fmla="*/ 4 h 721"/>
                <a:gd name="T4" fmla="*/ 24 w 178"/>
                <a:gd name="T5" fmla="*/ 18 h 721"/>
                <a:gd name="T6" fmla="*/ 38 w 178"/>
                <a:gd name="T7" fmla="*/ 36 h 721"/>
                <a:gd name="T8" fmla="*/ 56 w 178"/>
                <a:gd name="T9" fmla="*/ 60 h 721"/>
                <a:gd name="T10" fmla="*/ 76 w 178"/>
                <a:gd name="T11" fmla="*/ 90 h 721"/>
                <a:gd name="T12" fmla="*/ 98 w 178"/>
                <a:gd name="T13" fmla="*/ 126 h 721"/>
                <a:gd name="T14" fmla="*/ 116 w 178"/>
                <a:gd name="T15" fmla="*/ 168 h 721"/>
                <a:gd name="T16" fmla="*/ 126 w 178"/>
                <a:gd name="T17" fmla="*/ 190 h 721"/>
                <a:gd name="T18" fmla="*/ 134 w 178"/>
                <a:gd name="T19" fmla="*/ 214 h 721"/>
                <a:gd name="T20" fmla="*/ 142 w 178"/>
                <a:gd name="T21" fmla="*/ 238 h 721"/>
                <a:gd name="T22" fmla="*/ 146 w 178"/>
                <a:gd name="T23" fmla="*/ 264 h 721"/>
                <a:gd name="T24" fmla="*/ 152 w 178"/>
                <a:gd name="T25" fmla="*/ 292 h 721"/>
                <a:gd name="T26" fmla="*/ 154 w 178"/>
                <a:gd name="T27" fmla="*/ 320 h 721"/>
                <a:gd name="T28" fmla="*/ 156 w 178"/>
                <a:gd name="T29" fmla="*/ 350 h 721"/>
                <a:gd name="T30" fmla="*/ 154 w 178"/>
                <a:gd name="T31" fmla="*/ 380 h 721"/>
                <a:gd name="T32" fmla="*/ 152 w 178"/>
                <a:gd name="T33" fmla="*/ 410 h 721"/>
                <a:gd name="T34" fmla="*/ 146 w 178"/>
                <a:gd name="T35" fmla="*/ 441 h 721"/>
                <a:gd name="T36" fmla="*/ 140 w 178"/>
                <a:gd name="T37" fmla="*/ 473 h 721"/>
                <a:gd name="T38" fmla="*/ 128 w 178"/>
                <a:gd name="T39" fmla="*/ 507 h 721"/>
                <a:gd name="T40" fmla="*/ 116 w 178"/>
                <a:gd name="T41" fmla="*/ 541 h 721"/>
                <a:gd name="T42" fmla="*/ 98 w 178"/>
                <a:gd name="T43" fmla="*/ 577 h 721"/>
                <a:gd name="T44" fmla="*/ 80 w 178"/>
                <a:gd name="T45" fmla="*/ 611 h 721"/>
                <a:gd name="T46" fmla="*/ 56 w 178"/>
                <a:gd name="T47" fmla="*/ 647 h 721"/>
                <a:gd name="T48" fmla="*/ 30 w 178"/>
                <a:gd name="T49" fmla="*/ 685 h 721"/>
                <a:gd name="T50" fmla="*/ 0 w 178"/>
                <a:gd name="T51" fmla="*/ 721 h 721"/>
                <a:gd name="T52" fmla="*/ 46 w 178"/>
                <a:gd name="T53" fmla="*/ 719 h 721"/>
                <a:gd name="T54" fmla="*/ 46 w 178"/>
                <a:gd name="T55" fmla="*/ 719 h 721"/>
                <a:gd name="T56" fmla="*/ 58 w 178"/>
                <a:gd name="T57" fmla="*/ 703 h 721"/>
                <a:gd name="T58" fmla="*/ 72 w 178"/>
                <a:gd name="T59" fmla="*/ 683 h 721"/>
                <a:gd name="T60" fmla="*/ 88 w 178"/>
                <a:gd name="T61" fmla="*/ 657 h 721"/>
                <a:gd name="T62" fmla="*/ 106 w 178"/>
                <a:gd name="T63" fmla="*/ 625 h 721"/>
                <a:gd name="T64" fmla="*/ 126 w 178"/>
                <a:gd name="T65" fmla="*/ 587 h 721"/>
                <a:gd name="T66" fmla="*/ 142 w 178"/>
                <a:gd name="T67" fmla="*/ 543 h 721"/>
                <a:gd name="T68" fmla="*/ 158 w 178"/>
                <a:gd name="T69" fmla="*/ 495 h 721"/>
                <a:gd name="T70" fmla="*/ 164 w 178"/>
                <a:gd name="T71" fmla="*/ 469 h 721"/>
                <a:gd name="T72" fmla="*/ 170 w 178"/>
                <a:gd name="T73" fmla="*/ 443 h 721"/>
                <a:gd name="T74" fmla="*/ 174 w 178"/>
                <a:gd name="T75" fmla="*/ 416 h 721"/>
                <a:gd name="T76" fmla="*/ 178 w 178"/>
                <a:gd name="T77" fmla="*/ 388 h 721"/>
                <a:gd name="T78" fmla="*/ 178 w 178"/>
                <a:gd name="T79" fmla="*/ 358 h 721"/>
                <a:gd name="T80" fmla="*/ 178 w 178"/>
                <a:gd name="T81" fmla="*/ 328 h 721"/>
                <a:gd name="T82" fmla="*/ 176 w 178"/>
                <a:gd name="T83" fmla="*/ 298 h 721"/>
                <a:gd name="T84" fmla="*/ 170 w 178"/>
                <a:gd name="T85" fmla="*/ 266 h 721"/>
                <a:gd name="T86" fmla="*/ 164 w 178"/>
                <a:gd name="T87" fmla="*/ 234 h 721"/>
                <a:gd name="T88" fmla="*/ 154 w 178"/>
                <a:gd name="T89" fmla="*/ 202 h 721"/>
                <a:gd name="T90" fmla="*/ 142 w 178"/>
                <a:gd name="T91" fmla="*/ 168 h 721"/>
                <a:gd name="T92" fmla="*/ 128 w 178"/>
                <a:gd name="T93" fmla="*/ 136 h 721"/>
                <a:gd name="T94" fmla="*/ 110 w 178"/>
                <a:gd name="T95" fmla="*/ 102 h 721"/>
                <a:gd name="T96" fmla="*/ 90 w 178"/>
                <a:gd name="T97" fmla="*/ 68 h 721"/>
                <a:gd name="T98" fmla="*/ 66 w 178"/>
                <a:gd name="T99" fmla="*/ 34 h 721"/>
                <a:gd name="T100" fmla="*/ 40 w 178"/>
                <a:gd name="T101" fmla="*/ 0 h 721"/>
                <a:gd name="T102" fmla="*/ 10 w 178"/>
                <a:gd name="T103" fmla="*/ 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721">
                  <a:moveTo>
                    <a:pt x="10" y="4"/>
                  </a:moveTo>
                  <a:lnTo>
                    <a:pt x="10" y="4"/>
                  </a:lnTo>
                  <a:lnTo>
                    <a:pt x="24" y="18"/>
                  </a:lnTo>
                  <a:lnTo>
                    <a:pt x="38" y="36"/>
                  </a:lnTo>
                  <a:lnTo>
                    <a:pt x="56" y="60"/>
                  </a:lnTo>
                  <a:lnTo>
                    <a:pt x="76" y="90"/>
                  </a:lnTo>
                  <a:lnTo>
                    <a:pt x="98" y="126"/>
                  </a:lnTo>
                  <a:lnTo>
                    <a:pt x="116" y="168"/>
                  </a:lnTo>
                  <a:lnTo>
                    <a:pt x="126" y="190"/>
                  </a:lnTo>
                  <a:lnTo>
                    <a:pt x="134" y="214"/>
                  </a:lnTo>
                  <a:lnTo>
                    <a:pt x="142" y="238"/>
                  </a:lnTo>
                  <a:lnTo>
                    <a:pt x="146" y="264"/>
                  </a:lnTo>
                  <a:lnTo>
                    <a:pt x="152" y="292"/>
                  </a:lnTo>
                  <a:lnTo>
                    <a:pt x="154" y="320"/>
                  </a:lnTo>
                  <a:lnTo>
                    <a:pt x="156" y="350"/>
                  </a:lnTo>
                  <a:lnTo>
                    <a:pt x="154" y="380"/>
                  </a:lnTo>
                  <a:lnTo>
                    <a:pt x="152" y="410"/>
                  </a:lnTo>
                  <a:lnTo>
                    <a:pt x="146" y="441"/>
                  </a:lnTo>
                  <a:lnTo>
                    <a:pt x="140" y="473"/>
                  </a:lnTo>
                  <a:lnTo>
                    <a:pt x="128" y="507"/>
                  </a:lnTo>
                  <a:lnTo>
                    <a:pt x="116" y="541"/>
                  </a:lnTo>
                  <a:lnTo>
                    <a:pt x="98" y="577"/>
                  </a:lnTo>
                  <a:lnTo>
                    <a:pt x="80" y="611"/>
                  </a:lnTo>
                  <a:lnTo>
                    <a:pt x="56" y="647"/>
                  </a:lnTo>
                  <a:lnTo>
                    <a:pt x="30" y="685"/>
                  </a:lnTo>
                  <a:lnTo>
                    <a:pt x="0" y="721"/>
                  </a:lnTo>
                  <a:lnTo>
                    <a:pt x="46" y="719"/>
                  </a:lnTo>
                  <a:lnTo>
                    <a:pt x="46" y="719"/>
                  </a:lnTo>
                  <a:lnTo>
                    <a:pt x="58" y="703"/>
                  </a:lnTo>
                  <a:lnTo>
                    <a:pt x="72" y="683"/>
                  </a:lnTo>
                  <a:lnTo>
                    <a:pt x="88" y="657"/>
                  </a:lnTo>
                  <a:lnTo>
                    <a:pt x="106" y="625"/>
                  </a:lnTo>
                  <a:lnTo>
                    <a:pt x="126" y="587"/>
                  </a:lnTo>
                  <a:lnTo>
                    <a:pt x="142" y="543"/>
                  </a:lnTo>
                  <a:lnTo>
                    <a:pt x="158" y="495"/>
                  </a:lnTo>
                  <a:lnTo>
                    <a:pt x="164" y="469"/>
                  </a:lnTo>
                  <a:lnTo>
                    <a:pt x="170" y="443"/>
                  </a:lnTo>
                  <a:lnTo>
                    <a:pt x="174" y="416"/>
                  </a:lnTo>
                  <a:lnTo>
                    <a:pt x="178" y="388"/>
                  </a:lnTo>
                  <a:lnTo>
                    <a:pt x="178" y="358"/>
                  </a:lnTo>
                  <a:lnTo>
                    <a:pt x="178" y="328"/>
                  </a:lnTo>
                  <a:lnTo>
                    <a:pt x="176" y="298"/>
                  </a:lnTo>
                  <a:lnTo>
                    <a:pt x="170" y="266"/>
                  </a:lnTo>
                  <a:lnTo>
                    <a:pt x="164" y="234"/>
                  </a:lnTo>
                  <a:lnTo>
                    <a:pt x="154" y="202"/>
                  </a:lnTo>
                  <a:lnTo>
                    <a:pt x="142" y="168"/>
                  </a:lnTo>
                  <a:lnTo>
                    <a:pt x="128" y="136"/>
                  </a:lnTo>
                  <a:lnTo>
                    <a:pt x="110" y="102"/>
                  </a:lnTo>
                  <a:lnTo>
                    <a:pt x="90" y="68"/>
                  </a:lnTo>
                  <a:lnTo>
                    <a:pt x="66" y="34"/>
                  </a:lnTo>
                  <a:lnTo>
                    <a:pt x="4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  <p:sp>
          <p:nvSpPr>
            <p:cNvPr id="81" name="Freeform 207"/>
            <p:cNvSpPr>
              <a:spLocks/>
            </p:cNvSpPr>
            <p:nvPr/>
          </p:nvSpPr>
          <p:spPr bwMode="auto">
            <a:xfrm>
              <a:off x="3043939" y="4389607"/>
              <a:ext cx="152729" cy="157052"/>
            </a:xfrm>
            <a:custGeom>
              <a:avLst/>
              <a:gdLst>
                <a:gd name="T0" fmla="*/ 30 w 346"/>
                <a:gd name="T1" fmla="*/ 268 h 339"/>
                <a:gd name="T2" fmla="*/ 30 w 346"/>
                <a:gd name="T3" fmla="*/ 268 h 339"/>
                <a:gd name="T4" fmla="*/ 22 w 346"/>
                <a:gd name="T5" fmla="*/ 258 h 339"/>
                <a:gd name="T6" fmla="*/ 16 w 346"/>
                <a:gd name="T7" fmla="*/ 248 h 339"/>
                <a:gd name="T8" fmla="*/ 10 w 346"/>
                <a:gd name="T9" fmla="*/ 234 h 339"/>
                <a:gd name="T10" fmla="*/ 4 w 346"/>
                <a:gd name="T11" fmla="*/ 216 h 339"/>
                <a:gd name="T12" fmla="*/ 0 w 346"/>
                <a:gd name="T13" fmla="*/ 198 h 339"/>
                <a:gd name="T14" fmla="*/ 0 w 346"/>
                <a:gd name="T15" fmla="*/ 176 h 339"/>
                <a:gd name="T16" fmla="*/ 0 w 346"/>
                <a:gd name="T17" fmla="*/ 166 h 339"/>
                <a:gd name="T18" fmla="*/ 4 w 346"/>
                <a:gd name="T19" fmla="*/ 154 h 339"/>
                <a:gd name="T20" fmla="*/ 8 w 346"/>
                <a:gd name="T21" fmla="*/ 144 h 339"/>
                <a:gd name="T22" fmla="*/ 14 w 346"/>
                <a:gd name="T23" fmla="*/ 132 h 339"/>
                <a:gd name="T24" fmla="*/ 20 w 346"/>
                <a:gd name="T25" fmla="*/ 120 h 339"/>
                <a:gd name="T26" fmla="*/ 30 w 346"/>
                <a:gd name="T27" fmla="*/ 110 h 339"/>
                <a:gd name="T28" fmla="*/ 42 w 346"/>
                <a:gd name="T29" fmla="*/ 98 h 339"/>
                <a:gd name="T30" fmla="*/ 54 w 346"/>
                <a:gd name="T31" fmla="*/ 86 h 339"/>
                <a:gd name="T32" fmla="*/ 70 w 346"/>
                <a:gd name="T33" fmla="*/ 76 h 339"/>
                <a:gd name="T34" fmla="*/ 90 w 346"/>
                <a:gd name="T35" fmla="*/ 66 h 339"/>
                <a:gd name="T36" fmla="*/ 110 w 346"/>
                <a:gd name="T37" fmla="*/ 56 h 339"/>
                <a:gd name="T38" fmla="*/ 134 w 346"/>
                <a:gd name="T39" fmla="*/ 46 h 339"/>
                <a:gd name="T40" fmla="*/ 162 w 346"/>
                <a:gd name="T41" fmla="*/ 36 h 339"/>
                <a:gd name="T42" fmla="*/ 192 w 346"/>
                <a:gd name="T43" fmla="*/ 28 h 339"/>
                <a:gd name="T44" fmla="*/ 224 w 346"/>
                <a:gd name="T45" fmla="*/ 20 h 339"/>
                <a:gd name="T46" fmla="*/ 262 w 346"/>
                <a:gd name="T47" fmla="*/ 12 h 339"/>
                <a:gd name="T48" fmla="*/ 302 w 346"/>
                <a:gd name="T49" fmla="*/ 4 h 339"/>
                <a:gd name="T50" fmla="*/ 346 w 346"/>
                <a:gd name="T51" fmla="*/ 0 h 339"/>
                <a:gd name="T52" fmla="*/ 346 w 346"/>
                <a:gd name="T53" fmla="*/ 0 h 339"/>
                <a:gd name="T54" fmla="*/ 344 w 346"/>
                <a:gd name="T55" fmla="*/ 20 h 339"/>
                <a:gd name="T56" fmla="*/ 336 w 346"/>
                <a:gd name="T57" fmla="*/ 72 h 339"/>
                <a:gd name="T58" fmla="*/ 330 w 346"/>
                <a:gd name="T59" fmla="*/ 104 h 339"/>
                <a:gd name="T60" fmla="*/ 322 w 346"/>
                <a:gd name="T61" fmla="*/ 142 h 339"/>
                <a:gd name="T62" fmla="*/ 312 w 346"/>
                <a:gd name="T63" fmla="*/ 180 h 339"/>
                <a:gd name="T64" fmla="*/ 298 w 346"/>
                <a:gd name="T65" fmla="*/ 216 h 339"/>
                <a:gd name="T66" fmla="*/ 282 w 346"/>
                <a:gd name="T67" fmla="*/ 252 h 339"/>
                <a:gd name="T68" fmla="*/ 272 w 346"/>
                <a:gd name="T69" fmla="*/ 268 h 339"/>
                <a:gd name="T70" fmla="*/ 262 w 346"/>
                <a:gd name="T71" fmla="*/ 284 h 339"/>
                <a:gd name="T72" fmla="*/ 252 w 346"/>
                <a:gd name="T73" fmla="*/ 298 h 339"/>
                <a:gd name="T74" fmla="*/ 240 w 346"/>
                <a:gd name="T75" fmla="*/ 309 h 339"/>
                <a:gd name="T76" fmla="*/ 226 w 346"/>
                <a:gd name="T77" fmla="*/ 319 h 339"/>
                <a:gd name="T78" fmla="*/ 212 w 346"/>
                <a:gd name="T79" fmla="*/ 327 h 339"/>
                <a:gd name="T80" fmla="*/ 196 w 346"/>
                <a:gd name="T81" fmla="*/ 335 h 339"/>
                <a:gd name="T82" fmla="*/ 180 w 346"/>
                <a:gd name="T83" fmla="*/ 339 h 339"/>
                <a:gd name="T84" fmla="*/ 164 w 346"/>
                <a:gd name="T85" fmla="*/ 339 h 339"/>
                <a:gd name="T86" fmla="*/ 144 w 346"/>
                <a:gd name="T87" fmla="*/ 339 h 339"/>
                <a:gd name="T88" fmla="*/ 124 w 346"/>
                <a:gd name="T89" fmla="*/ 335 h 339"/>
                <a:gd name="T90" fmla="*/ 104 w 346"/>
                <a:gd name="T91" fmla="*/ 327 h 339"/>
                <a:gd name="T92" fmla="*/ 82 w 346"/>
                <a:gd name="T93" fmla="*/ 315 h 339"/>
                <a:gd name="T94" fmla="*/ 58 w 346"/>
                <a:gd name="T95" fmla="*/ 302 h 339"/>
                <a:gd name="T96" fmla="*/ 198 w 346"/>
                <a:gd name="T97" fmla="*/ 144 h 339"/>
                <a:gd name="T98" fmla="*/ 30 w 346"/>
                <a:gd name="T99" fmla="*/ 26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" h="339">
                  <a:moveTo>
                    <a:pt x="30" y="268"/>
                  </a:moveTo>
                  <a:lnTo>
                    <a:pt x="30" y="268"/>
                  </a:lnTo>
                  <a:lnTo>
                    <a:pt x="22" y="258"/>
                  </a:lnTo>
                  <a:lnTo>
                    <a:pt x="16" y="248"/>
                  </a:lnTo>
                  <a:lnTo>
                    <a:pt x="10" y="234"/>
                  </a:lnTo>
                  <a:lnTo>
                    <a:pt x="4" y="216"/>
                  </a:lnTo>
                  <a:lnTo>
                    <a:pt x="0" y="198"/>
                  </a:lnTo>
                  <a:lnTo>
                    <a:pt x="0" y="176"/>
                  </a:lnTo>
                  <a:lnTo>
                    <a:pt x="0" y="166"/>
                  </a:lnTo>
                  <a:lnTo>
                    <a:pt x="4" y="154"/>
                  </a:lnTo>
                  <a:lnTo>
                    <a:pt x="8" y="144"/>
                  </a:lnTo>
                  <a:lnTo>
                    <a:pt x="14" y="132"/>
                  </a:lnTo>
                  <a:lnTo>
                    <a:pt x="20" y="120"/>
                  </a:lnTo>
                  <a:lnTo>
                    <a:pt x="30" y="110"/>
                  </a:lnTo>
                  <a:lnTo>
                    <a:pt x="42" y="98"/>
                  </a:lnTo>
                  <a:lnTo>
                    <a:pt x="54" y="86"/>
                  </a:lnTo>
                  <a:lnTo>
                    <a:pt x="70" y="76"/>
                  </a:lnTo>
                  <a:lnTo>
                    <a:pt x="90" y="66"/>
                  </a:lnTo>
                  <a:lnTo>
                    <a:pt x="110" y="56"/>
                  </a:lnTo>
                  <a:lnTo>
                    <a:pt x="134" y="46"/>
                  </a:lnTo>
                  <a:lnTo>
                    <a:pt x="162" y="36"/>
                  </a:lnTo>
                  <a:lnTo>
                    <a:pt x="192" y="28"/>
                  </a:lnTo>
                  <a:lnTo>
                    <a:pt x="224" y="20"/>
                  </a:lnTo>
                  <a:lnTo>
                    <a:pt x="262" y="12"/>
                  </a:lnTo>
                  <a:lnTo>
                    <a:pt x="302" y="4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44" y="20"/>
                  </a:lnTo>
                  <a:lnTo>
                    <a:pt x="336" y="72"/>
                  </a:lnTo>
                  <a:lnTo>
                    <a:pt x="330" y="104"/>
                  </a:lnTo>
                  <a:lnTo>
                    <a:pt x="322" y="142"/>
                  </a:lnTo>
                  <a:lnTo>
                    <a:pt x="312" y="180"/>
                  </a:lnTo>
                  <a:lnTo>
                    <a:pt x="298" y="216"/>
                  </a:lnTo>
                  <a:lnTo>
                    <a:pt x="282" y="252"/>
                  </a:lnTo>
                  <a:lnTo>
                    <a:pt x="272" y="268"/>
                  </a:lnTo>
                  <a:lnTo>
                    <a:pt x="262" y="284"/>
                  </a:lnTo>
                  <a:lnTo>
                    <a:pt x="252" y="298"/>
                  </a:lnTo>
                  <a:lnTo>
                    <a:pt x="240" y="309"/>
                  </a:lnTo>
                  <a:lnTo>
                    <a:pt x="226" y="319"/>
                  </a:lnTo>
                  <a:lnTo>
                    <a:pt x="212" y="327"/>
                  </a:lnTo>
                  <a:lnTo>
                    <a:pt x="196" y="335"/>
                  </a:lnTo>
                  <a:lnTo>
                    <a:pt x="180" y="339"/>
                  </a:lnTo>
                  <a:lnTo>
                    <a:pt x="164" y="339"/>
                  </a:lnTo>
                  <a:lnTo>
                    <a:pt x="144" y="339"/>
                  </a:lnTo>
                  <a:lnTo>
                    <a:pt x="124" y="335"/>
                  </a:lnTo>
                  <a:lnTo>
                    <a:pt x="104" y="327"/>
                  </a:lnTo>
                  <a:lnTo>
                    <a:pt x="82" y="315"/>
                  </a:lnTo>
                  <a:lnTo>
                    <a:pt x="58" y="302"/>
                  </a:lnTo>
                  <a:lnTo>
                    <a:pt x="198" y="144"/>
                  </a:lnTo>
                  <a:lnTo>
                    <a:pt x="30" y="2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  <p:sp>
          <p:nvSpPr>
            <p:cNvPr id="82" name="Freeform 208"/>
            <p:cNvSpPr>
              <a:spLocks/>
            </p:cNvSpPr>
            <p:nvPr/>
          </p:nvSpPr>
          <p:spPr bwMode="auto">
            <a:xfrm>
              <a:off x="2933144" y="4468365"/>
              <a:ext cx="107264" cy="94973"/>
            </a:xfrm>
            <a:custGeom>
              <a:avLst/>
              <a:gdLst>
                <a:gd name="T0" fmla="*/ 209 w 243"/>
                <a:gd name="T1" fmla="*/ 175 h 205"/>
                <a:gd name="T2" fmla="*/ 209 w 243"/>
                <a:gd name="T3" fmla="*/ 175 h 205"/>
                <a:gd name="T4" fmla="*/ 203 w 243"/>
                <a:gd name="T5" fmla="*/ 181 h 205"/>
                <a:gd name="T6" fmla="*/ 189 w 243"/>
                <a:gd name="T7" fmla="*/ 191 h 205"/>
                <a:gd name="T8" fmla="*/ 179 w 243"/>
                <a:gd name="T9" fmla="*/ 197 h 205"/>
                <a:gd name="T10" fmla="*/ 167 w 243"/>
                <a:gd name="T11" fmla="*/ 203 h 205"/>
                <a:gd name="T12" fmla="*/ 154 w 243"/>
                <a:gd name="T13" fmla="*/ 205 h 205"/>
                <a:gd name="T14" fmla="*/ 140 w 243"/>
                <a:gd name="T15" fmla="*/ 205 h 205"/>
                <a:gd name="T16" fmla="*/ 124 w 243"/>
                <a:gd name="T17" fmla="*/ 201 h 205"/>
                <a:gd name="T18" fmla="*/ 108 w 243"/>
                <a:gd name="T19" fmla="*/ 193 h 205"/>
                <a:gd name="T20" fmla="*/ 90 w 243"/>
                <a:gd name="T21" fmla="*/ 179 h 205"/>
                <a:gd name="T22" fmla="*/ 72 w 243"/>
                <a:gd name="T23" fmla="*/ 161 h 205"/>
                <a:gd name="T24" fmla="*/ 54 w 243"/>
                <a:gd name="T25" fmla="*/ 134 h 205"/>
                <a:gd name="T26" fmla="*/ 36 w 243"/>
                <a:gd name="T27" fmla="*/ 100 h 205"/>
                <a:gd name="T28" fmla="*/ 18 w 243"/>
                <a:gd name="T29" fmla="*/ 56 h 205"/>
                <a:gd name="T30" fmla="*/ 0 w 243"/>
                <a:gd name="T31" fmla="*/ 4 h 205"/>
                <a:gd name="T32" fmla="*/ 0 w 243"/>
                <a:gd name="T33" fmla="*/ 4 h 205"/>
                <a:gd name="T34" fmla="*/ 12 w 243"/>
                <a:gd name="T35" fmla="*/ 2 h 205"/>
                <a:gd name="T36" fmla="*/ 48 w 243"/>
                <a:gd name="T37" fmla="*/ 0 h 205"/>
                <a:gd name="T38" fmla="*/ 94 w 243"/>
                <a:gd name="T39" fmla="*/ 2 h 205"/>
                <a:gd name="T40" fmla="*/ 120 w 243"/>
                <a:gd name="T41" fmla="*/ 4 h 205"/>
                <a:gd name="T42" fmla="*/ 146 w 243"/>
                <a:gd name="T43" fmla="*/ 8 h 205"/>
                <a:gd name="T44" fmla="*/ 169 w 243"/>
                <a:gd name="T45" fmla="*/ 14 h 205"/>
                <a:gd name="T46" fmla="*/ 193 w 243"/>
                <a:gd name="T47" fmla="*/ 24 h 205"/>
                <a:gd name="T48" fmla="*/ 211 w 243"/>
                <a:gd name="T49" fmla="*/ 36 h 205"/>
                <a:gd name="T50" fmla="*/ 221 w 243"/>
                <a:gd name="T51" fmla="*/ 42 h 205"/>
                <a:gd name="T52" fmla="*/ 227 w 243"/>
                <a:gd name="T53" fmla="*/ 52 h 205"/>
                <a:gd name="T54" fmla="*/ 233 w 243"/>
                <a:gd name="T55" fmla="*/ 60 h 205"/>
                <a:gd name="T56" fmla="*/ 237 w 243"/>
                <a:gd name="T57" fmla="*/ 70 h 205"/>
                <a:gd name="T58" fmla="*/ 241 w 243"/>
                <a:gd name="T59" fmla="*/ 82 h 205"/>
                <a:gd name="T60" fmla="*/ 243 w 243"/>
                <a:gd name="T61" fmla="*/ 94 h 205"/>
                <a:gd name="T62" fmla="*/ 241 w 243"/>
                <a:gd name="T63" fmla="*/ 106 h 205"/>
                <a:gd name="T64" fmla="*/ 239 w 243"/>
                <a:gd name="T65" fmla="*/ 122 h 205"/>
                <a:gd name="T66" fmla="*/ 235 w 243"/>
                <a:gd name="T67" fmla="*/ 136 h 205"/>
                <a:gd name="T68" fmla="*/ 227 w 243"/>
                <a:gd name="T69" fmla="*/ 153 h 205"/>
                <a:gd name="T70" fmla="*/ 110 w 243"/>
                <a:gd name="T71" fmla="*/ 82 h 205"/>
                <a:gd name="T72" fmla="*/ 209 w 243"/>
                <a:gd name="T73" fmla="*/ 17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05">
                  <a:moveTo>
                    <a:pt x="209" y="175"/>
                  </a:moveTo>
                  <a:lnTo>
                    <a:pt x="209" y="175"/>
                  </a:lnTo>
                  <a:lnTo>
                    <a:pt x="203" y="181"/>
                  </a:lnTo>
                  <a:lnTo>
                    <a:pt x="189" y="191"/>
                  </a:lnTo>
                  <a:lnTo>
                    <a:pt x="179" y="197"/>
                  </a:lnTo>
                  <a:lnTo>
                    <a:pt x="167" y="203"/>
                  </a:lnTo>
                  <a:lnTo>
                    <a:pt x="154" y="205"/>
                  </a:lnTo>
                  <a:lnTo>
                    <a:pt x="140" y="205"/>
                  </a:lnTo>
                  <a:lnTo>
                    <a:pt x="124" y="201"/>
                  </a:lnTo>
                  <a:lnTo>
                    <a:pt x="108" y="193"/>
                  </a:lnTo>
                  <a:lnTo>
                    <a:pt x="90" y="179"/>
                  </a:lnTo>
                  <a:lnTo>
                    <a:pt x="72" y="161"/>
                  </a:lnTo>
                  <a:lnTo>
                    <a:pt x="54" y="134"/>
                  </a:lnTo>
                  <a:lnTo>
                    <a:pt x="36" y="100"/>
                  </a:lnTo>
                  <a:lnTo>
                    <a:pt x="18" y="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2"/>
                  </a:lnTo>
                  <a:lnTo>
                    <a:pt x="48" y="0"/>
                  </a:lnTo>
                  <a:lnTo>
                    <a:pt x="94" y="2"/>
                  </a:lnTo>
                  <a:lnTo>
                    <a:pt x="120" y="4"/>
                  </a:lnTo>
                  <a:lnTo>
                    <a:pt x="146" y="8"/>
                  </a:lnTo>
                  <a:lnTo>
                    <a:pt x="169" y="14"/>
                  </a:lnTo>
                  <a:lnTo>
                    <a:pt x="193" y="24"/>
                  </a:lnTo>
                  <a:lnTo>
                    <a:pt x="211" y="36"/>
                  </a:lnTo>
                  <a:lnTo>
                    <a:pt x="221" y="42"/>
                  </a:lnTo>
                  <a:lnTo>
                    <a:pt x="227" y="52"/>
                  </a:lnTo>
                  <a:lnTo>
                    <a:pt x="233" y="60"/>
                  </a:lnTo>
                  <a:lnTo>
                    <a:pt x="237" y="70"/>
                  </a:lnTo>
                  <a:lnTo>
                    <a:pt x="241" y="82"/>
                  </a:lnTo>
                  <a:lnTo>
                    <a:pt x="243" y="94"/>
                  </a:lnTo>
                  <a:lnTo>
                    <a:pt x="241" y="106"/>
                  </a:lnTo>
                  <a:lnTo>
                    <a:pt x="239" y="122"/>
                  </a:lnTo>
                  <a:lnTo>
                    <a:pt x="235" y="136"/>
                  </a:lnTo>
                  <a:lnTo>
                    <a:pt x="227" y="153"/>
                  </a:lnTo>
                  <a:lnTo>
                    <a:pt x="110" y="82"/>
                  </a:lnTo>
                  <a:lnTo>
                    <a:pt x="209" y="17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  <p:sp>
          <p:nvSpPr>
            <p:cNvPr id="83" name="Oval 209"/>
            <p:cNvSpPr/>
            <p:nvPr/>
          </p:nvSpPr>
          <p:spPr>
            <a:xfrm>
              <a:off x="2836423" y="4606552"/>
              <a:ext cx="346520" cy="346513"/>
            </a:xfrm>
            <a:prstGeom prst="ellipse">
              <a:avLst/>
            </a:prstGeom>
            <a:noFill/>
            <a:ln w="12700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21333">
                <a:defRPr/>
              </a:pPr>
              <a:endParaRPr lang="en-GB" sz="800" kern="0" dirty="0">
                <a:latin typeface="BNPP Sans Light" panose="02000503020000020004" pitchFamily="2" charset="0"/>
              </a:endParaRPr>
            </a:p>
          </p:txBody>
        </p:sp>
        <p:sp>
          <p:nvSpPr>
            <p:cNvPr id="84" name="Freeform 210"/>
            <p:cNvSpPr>
              <a:spLocks/>
            </p:cNvSpPr>
            <p:nvPr/>
          </p:nvSpPr>
          <p:spPr bwMode="auto">
            <a:xfrm>
              <a:off x="3028931" y="4537394"/>
              <a:ext cx="37079" cy="100995"/>
            </a:xfrm>
            <a:custGeom>
              <a:avLst/>
              <a:gdLst>
                <a:gd name="T0" fmla="*/ 84 w 84"/>
                <a:gd name="T1" fmla="*/ 206 h 218"/>
                <a:gd name="T2" fmla="*/ 84 w 84"/>
                <a:gd name="T3" fmla="*/ 206 h 218"/>
                <a:gd name="T4" fmla="*/ 80 w 84"/>
                <a:gd name="T5" fmla="*/ 202 h 218"/>
                <a:gd name="T6" fmla="*/ 70 w 84"/>
                <a:gd name="T7" fmla="*/ 194 h 218"/>
                <a:gd name="T8" fmla="*/ 58 w 84"/>
                <a:gd name="T9" fmla="*/ 180 h 218"/>
                <a:gd name="T10" fmla="*/ 52 w 84"/>
                <a:gd name="T11" fmla="*/ 170 h 218"/>
                <a:gd name="T12" fmla="*/ 46 w 84"/>
                <a:gd name="T13" fmla="*/ 158 h 218"/>
                <a:gd name="T14" fmla="*/ 42 w 84"/>
                <a:gd name="T15" fmla="*/ 144 h 218"/>
                <a:gd name="T16" fmla="*/ 38 w 84"/>
                <a:gd name="T17" fmla="*/ 130 h 218"/>
                <a:gd name="T18" fmla="*/ 34 w 84"/>
                <a:gd name="T19" fmla="*/ 114 h 218"/>
                <a:gd name="T20" fmla="*/ 34 w 84"/>
                <a:gd name="T21" fmla="*/ 94 h 218"/>
                <a:gd name="T22" fmla="*/ 36 w 84"/>
                <a:gd name="T23" fmla="*/ 74 h 218"/>
                <a:gd name="T24" fmla="*/ 40 w 84"/>
                <a:gd name="T25" fmla="*/ 52 h 218"/>
                <a:gd name="T26" fmla="*/ 48 w 84"/>
                <a:gd name="T27" fmla="*/ 26 h 218"/>
                <a:gd name="T28" fmla="*/ 58 w 84"/>
                <a:gd name="T29" fmla="*/ 0 h 218"/>
                <a:gd name="T30" fmla="*/ 58 w 84"/>
                <a:gd name="T31" fmla="*/ 0 h 218"/>
                <a:gd name="T32" fmla="*/ 52 w 84"/>
                <a:gd name="T33" fmla="*/ 4 h 218"/>
                <a:gd name="T34" fmla="*/ 42 w 84"/>
                <a:gd name="T35" fmla="*/ 18 h 218"/>
                <a:gd name="T36" fmla="*/ 28 w 84"/>
                <a:gd name="T37" fmla="*/ 38 h 218"/>
                <a:gd name="T38" fmla="*/ 20 w 84"/>
                <a:gd name="T39" fmla="*/ 52 h 218"/>
                <a:gd name="T40" fmla="*/ 14 w 84"/>
                <a:gd name="T41" fmla="*/ 66 h 218"/>
                <a:gd name="T42" fmla="*/ 8 w 84"/>
                <a:gd name="T43" fmla="*/ 82 h 218"/>
                <a:gd name="T44" fmla="*/ 4 w 84"/>
                <a:gd name="T45" fmla="*/ 98 h 218"/>
                <a:gd name="T46" fmla="*/ 0 w 84"/>
                <a:gd name="T47" fmla="*/ 116 h 218"/>
                <a:gd name="T48" fmla="*/ 2 w 84"/>
                <a:gd name="T49" fmla="*/ 136 h 218"/>
                <a:gd name="T50" fmla="*/ 4 w 84"/>
                <a:gd name="T51" fmla="*/ 154 h 218"/>
                <a:gd name="T52" fmla="*/ 10 w 84"/>
                <a:gd name="T53" fmla="*/ 176 h 218"/>
                <a:gd name="T54" fmla="*/ 20 w 84"/>
                <a:gd name="T55" fmla="*/ 196 h 218"/>
                <a:gd name="T56" fmla="*/ 34 w 84"/>
                <a:gd name="T57" fmla="*/ 218 h 218"/>
                <a:gd name="T58" fmla="*/ 84 w 84"/>
                <a:gd name="T59" fmla="*/ 20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218">
                  <a:moveTo>
                    <a:pt x="84" y="206"/>
                  </a:moveTo>
                  <a:lnTo>
                    <a:pt x="84" y="206"/>
                  </a:lnTo>
                  <a:lnTo>
                    <a:pt x="80" y="202"/>
                  </a:lnTo>
                  <a:lnTo>
                    <a:pt x="70" y="194"/>
                  </a:lnTo>
                  <a:lnTo>
                    <a:pt x="58" y="180"/>
                  </a:lnTo>
                  <a:lnTo>
                    <a:pt x="52" y="170"/>
                  </a:lnTo>
                  <a:lnTo>
                    <a:pt x="46" y="158"/>
                  </a:lnTo>
                  <a:lnTo>
                    <a:pt x="42" y="144"/>
                  </a:lnTo>
                  <a:lnTo>
                    <a:pt x="38" y="130"/>
                  </a:lnTo>
                  <a:lnTo>
                    <a:pt x="34" y="114"/>
                  </a:lnTo>
                  <a:lnTo>
                    <a:pt x="34" y="94"/>
                  </a:lnTo>
                  <a:lnTo>
                    <a:pt x="36" y="74"/>
                  </a:lnTo>
                  <a:lnTo>
                    <a:pt x="40" y="52"/>
                  </a:lnTo>
                  <a:lnTo>
                    <a:pt x="48" y="2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4"/>
                  </a:lnTo>
                  <a:lnTo>
                    <a:pt x="42" y="18"/>
                  </a:lnTo>
                  <a:lnTo>
                    <a:pt x="28" y="38"/>
                  </a:lnTo>
                  <a:lnTo>
                    <a:pt x="20" y="52"/>
                  </a:lnTo>
                  <a:lnTo>
                    <a:pt x="14" y="66"/>
                  </a:lnTo>
                  <a:lnTo>
                    <a:pt x="8" y="82"/>
                  </a:lnTo>
                  <a:lnTo>
                    <a:pt x="4" y="98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4" y="154"/>
                  </a:lnTo>
                  <a:lnTo>
                    <a:pt x="10" y="176"/>
                  </a:lnTo>
                  <a:lnTo>
                    <a:pt x="20" y="196"/>
                  </a:lnTo>
                  <a:lnTo>
                    <a:pt x="34" y="218"/>
                  </a:lnTo>
                  <a:lnTo>
                    <a:pt x="84" y="20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335687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521333">
                <a:defRPr/>
              </a:pPr>
              <a:endParaRPr lang="en-GB" sz="800" dirty="0">
                <a:solidFill>
                  <a:schemeClr val="tx1"/>
                </a:solidFill>
                <a:latin typeface="BNPP Sans Light" panose="02000503020000020004" pitchFamily="2" charset="0"/>
              </a:endParaRPr>
            </a:p>
          </p:txBody>
        </p:sp>
      </p:grpSp>
      <p:sp>
        <p:nvSpPr>
          <p:cNvPr id="76" name="TextBox 202"/>
          <p:cNvSpPr txBox="1"/>
          <p:nvPr/>
        </p:nvSpPr>
        <p:spPr>
          <a:xfrm>
            <a:off x="1415266" y="3414038"/>
            <a:ext cx="1310544" cy="23161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85663">
              <a:lnSpc>
                <a:spcPct val="95000"/>
              </a:lnSpc>
              <a:spcAft>
                <a:spcPts val="300"/>
              </a:spcAft>
              <a:buClr>
                <a:srgbClr val="00915A"/>
              </a:buClr>
              <a:buSzPct val="100000"/>
            </a:pPr>
            <a:r>
              <a:rPr lang="pl-PL" sz="800" b="1" dirty="0">
                <a:latin typeface="BNPP Sans Light" panose="02000503020000020004" pitchFamily="2" charset="0"/>
              </a:rPr>
              <a:t>Redukcja emisji i efektywność energetyczna</a:t>
            </a:r>
            <a:endParaRPr lang="pt-PT" sz="800" b="1" dirty="0">
              <a:latin typeface="BNPP Sans Light" panose="02000503020000020004" pitchFamily="2" charset="0"/>
            </a:endParaRPr>
          </a:p>
        </p:txBody>
      </p:sp>
      <p:grpSp>
        <p:nvGrpSpPr>
          <p:cNvPr id="87" name="Group 213"/>
          <p:cNvGrpSpPr/>
          <p:nvPr/>
        </p:nvGrpSpPr>
        <p:grpSpPr>
          <a:xfrm>
            <a:off x="1132487" y="3776154"/>
            <a:ext cx="1318105" cy="123935"/>
            <a:chOff x="5313048" y="5651305"/>
            <a:chExt cx="1831828" cy="191717"/>
          </a:xfrm>
        </p:grpSpPr>
        <p:sp>
          <p:nvSpPr>
            <p:cNvPr id="88" name="TextBox 214"/>
            <p:cNvSpPr txBox="1"/>
            <p:nvPr/>
          </p:nvSpPr>
          <p:spPr>
            <a:xfrm>
              <a:off x="5699000" y="5651305"/>
              <a:ext cx="1445876" cy="19171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Zarządzanie wodą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  <p:pic>
          <p:nvPicPr>
            <p:cNvPr id="89" name="Picture 21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33683" b="21454"/>
            <a:stretch/>
          </p:blipFill>
          <p:spPr>
            <a:xfrm>
              <a:off x="5313048" y="5679726"/>
              <a:ext cx="305994" cy="142973"/>
            </a:xfrm>
            <a:prstGeom prst="rect">
              <a:avLst/>
            </a:prstGeom>
          </p:spPr>
        </p:pic>
      </p:grpSp>
      <p:grpSp>
        <p:nvGrpSpPr>
          <p:cNvPr id="90" name="Group 216"/>
          <p:cNvGrpSpPr/>
          <p:nvPr/>
        </p:nvGrpSpPr>
        <p:grpSpPr>
          <a:xfrm>
            <a:off x="3235170" y="3372689"/>
            <a:ext cx="1626747" cy="287572"/>
            <a:chOff x="7383623" y="5363836"/>
            <a:chExt cx="2260764" cy="444851"/>
          </a:xfrm>
        </p:grpSpPr>
        <p:pic>
          <p:nvPicPr>
            <p:cNvPr id="91" name="Picture 2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3623" y="5417831"/>
              <a:ext cx="245511" cy="245512"/>
            </a:xfrm>
            <a:prstGeom prst="rect">
              <a:avLst/>
            </a:prstGeom>
          </p:spPr>
        </p:pic>
        <p:sp>
          <p:nvSpPr>
            <p:cNvPr id="92" name="TextBox 218"/>
            <p:cNvSpPr txBox="1"/>
            <p:nvPr/>
          </p:nvSpPr>
          <p:spPr>
            <a:xfrm>
              <a:off x="7784504" y="5363836"/>
              <a:ext cx="1859883" cy="44485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Zarządzanie odpadami </a:t>
              </a:r>
            </a:p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i ekonomia cyrkularna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</p:grpSp>
      <p:grpSp>
        <p:nvGrpSpPr>
          <p:cNvPr id="93" name="Group 219"/>
          <p:cNvGrpSpPr/>
          <p:nvPr/>
        </p:nvGrpSpPr>
        <p:grpSpPr>
          <a:xfrm>
            <a:off x="3216399" y="3686478"/>
            <a:ext cx="1330308" cy="216085"/>
            <a:chOff x="6003414" y="5840511"/>
            <a:chExt cx="1848787" cy="334265"/>
          </a:xfrm>
        </p:grpSpPr>
        <p:pic>
          <p:nvPicPr>
            <p:cNvPr id="94" name="Picture 220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6003414" y="5892432"/>
              <a:ext cx="228567" cy="282344"/>
            </a:xfrm>
            <a:prstGeom prst="rect">
              <a:avLst/>
            </a:prstGeom>
            <a:solidFill>
              <a:srgbClr val="93D150"/>
            </a:solidFill>
            <a:ln>
              <a:solidFill>
                <a:srgbClr val="A3C439"/>
              </a:solidFill>
            </a:ln>
          </p:spPr>
        </p:pic>
        <p:sp>
          <p:nvSpPr>
            <p:cNvPr id="95" name="TextBox 221"/>
            <p:cNvSpPr txBox="1"/>
            <p:nvPr/>
          </p:nvSpPr>
          <p:spPr>
            <a:xfrm>
              <a:off x="6406327" y="5840511"/>
              <a:ext cx="1445874" cy="19171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Ochrona bioróżnorodności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</p:grpSp>
      <p:grpSp>
        <p:nvGrpSpPr>
          <p:cNvPr id="96" name="Group 50"/>
          <p:cNvGrpSpPr/>
          <p:nvPr/>
        </p:nvGrpSpPr>
        <p:grpSpPr>
          <a:xfrm>
            <a:off x="1115633" y="4244784"/>
            <a:ext cx="850318" cy="219326"/>
            <a:chOff x="3412185" y="4371068"/>
            <a:chExt cx="1181723" cy="339279"/>
          </a:xfrm>
        </p:grpSpPr>
        <p:pic>
          <p:nvPicPr>
            <p:cNvPr id="97" name="Picture 227"/>
            <p:cNvPicPr>
              <a:picLocks noChangeAspect="1"/>
            </p:cNvPicPr>
            <p:nvPr/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185" y="4400329"/>
              <a:ext cx="310017" cy="310018"/>
            </a:xfrm>
            <a:prstGeom prst="rect">
              <a:avLst/>
            </a:prstGeom>
          </p:spPr>
        </p:pic>
        <p:sp>
          <p:nvSpPr>
            <p:cNvPr id="98" name="TextBox 228"/>
            <p:cNvSpPr txBox="1"/>
            <p:nvPr/>
          </p:nvSpPr>
          <p:spPr>
            <a:xfrm>
              <a:off x="3763135" y="4371068"/>
              <a:ext cx="830773" cy="19834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Zdrowie              i BHP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</p:grpSp>
      <p:grpSp>
        <p:nvGrpSpPr>
          <p:cNvPr id="99" name="Group 62"/>
          <p:cNvGrpSpPr/>
          <p:nvPr/>
        </p:nvGrpSpPr>
        <p:grpSpPr>
          <a:xfrm>
            <a:off x="2139553" y="4228171"/>
            <a:ext cx="1076846" cy="214575"/>
            <a:chOff x="2592640" y="4425126"/>
            <a:chExt cx="1335375" cy="331929"/>
          </a:xfrm>
        </p:grpSpPr>
        <p:pic>
          <p:nvPicPr>
            <p:cNvPr id="100" name="Picture 236"/>
            <p:cNvPicPr>
              <a:picLocks noChangeAspect="1"/>
            </p:cNvPicPr>
            <p:nvPr/>
          </p:nvPicPr>
          <p:blipFill>
            <a:blip r:embed="rId8">
              <a:biLevel thresh="75000"/>
            </a:blip>
            <a:stretch>
              <a:fillRect/>
            </a:stretch>
          </p:blipFill>
          <p:spPr>
            <a:xfrm>
              <a:off x="2592640" y="4425126"/>
              <a:ext cx="331929" cy="331929"/>
            </a:xfrm>
            <a:prstGeom prst="rect">
              <a:avLst/>
            </a:prstGeom>
          </p:spPr>
        </p:pic>
        <p:sp>
          <p:nvSpPr>
            <p:cNvPr id="101" name="TextBox 237"/>
            <p:cNvSpPr txBox="1"/>
            <p:nvPr/>
          </p:nvSpPr>
          <p:spPr>
            <a:xfrm>
              <a:off x="3040380" y="4436193"/>
              <a:ext cx="887635" cy="2589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Pochodzenie surowców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</p:grpSp>
      <p:cxnSp>
        <p:nvCxnSpPr>
          <p:cNvPr id="102" name="Straight Connector 267"/>
          <p:cNvCxnSpPr/>
          <p:nvPr/>
        </p:nvCxnSpPr>
        <p:spPr>
          <a:xfrm flipV="1">
            <a:off x="674079" y="3993814"/>
            <a:ext cx="4106941" cy="26974"/>
          </a:xfrm>
          <a:prstGeom prst="line">
            <a:avLst/>
          </a:prstGeom>
          <a:ln w="9525">
            <a:solidFill>
              <a:srgbClr val="BF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61"/>
          <p:cNvGrpSpPr/>
          <p:nvPr/>
        </p:nvGrpSpPr>
        <p:grpSpPr>
          <a:xfrm>
            <a:off x="3371844" y="4213761"/>
            <a:ext cx="1221852" cy="250349"/>
            <a:chOff x="1368455" y="4559885"/>
            <a:chExt cx="1698060" cy="387268"/>
          </a:xfrm>
        </p:grpSpPr>
        <p:grpSp>
          <p:nvGrpSpPr>
            <p:cNvPr id="104" name="Group 229"/>
            <p:cNvGrpSpPr>
              <a:grpSpLocks noChangeAspect="1"/>
            </p:cNvGrpSpPr>
            <p:nvPr/>
          </p:nvGrpSpPr>
          <p:grpSpPr bwMode="auto">
            <a:xfrm>
              <a:off x="1368455" y="4602711"/>
              <a:ext cx="270663" cy="236772"/>
              <a:chOff x="8234" y="8239"/>
              <a:chExt cx="770" cy="673"/>
            </a:xfrm>
            <a:solidFill>
              <a:srgbClr val="7F7F7F"/>
            </a:solidFill>
          </p:grpSpPr>
          <p:sp>
            <p:nvSpPr>
              <p:cNvPr id="106" name="Freeform 230"/>
              <p:cNvSpPr>
                <a:spLocks noEditPoints="1"/>
              </p:cNvSpPr>
              <p:nvPr/>
            </p:nvSpPr>
            <p:spPr bwMode="auto">
              <a:xfrm>
                <a:off x="8234" y="8408"/>
                <a:ext cx="125" cy="371"/>
              </a:xfrm>
              <a:custGeom>
                <a:avLst/>
                <a:gdLst>
                  <a:gd name="T0" fmla="*/ 285 w 501"/>
                  <a:gd name="T1" fmla="*/ 5 h 1486"/>
                  <a:gd name="T2" fmla="*/ 337 w 501"/>
                  <a:gd name="T3" fmla="*/ 24 h 1486"/>
                  <a:gd name="T4" fmla="*/ 382 w 501"/>
                  <a:gd name="T5" fmla="*/ 57 h 1486"/>
                  <a:gd name="T6" fmla="*/ 415 w 501"/>
                  <a:gd name="T7" fmla="*/ 101 h 1486"/>
                  <a:gd name="T8" fmla="*/ 433 w 501"/>
                  <a:gd name="T9" fmla="*/ 153 h 1486"/>
                  <a:gd name="T10" fmla="*/ 437 w 501"/>
                  <a:gd name="T11" fmla="*/ 211 h 1486"/>
                  <a:gd name="T12" fmla="*/ 422 w 501"/>
                  <a:gd name="T13" fmla="*/ 267 h 1486"/>
                  <a:gd name="T14" fmla="*/ 394 w 501"/>
                  <a:gd name="T15" fmla="*/ 314 h 1486"/>
                  <a:gd name="T16" fmla="*/ 353 w 501"/>
                  <a:gd name="T17" fmla="*/ 351 h 1486"/>
                  <a:gd name="T18" fmla="*/ 303 w 501"/>
                  <a:gd name="T19" fmla="*/ 375 h 1486"/>
                  <a:gd name="T20" fmla="*/ 246 w 501"/>
                  <a:gd name="T21" fmla="*/ 384 h 1486"/>
                  <a:gd name="T22" fmla="*/ 189 w 501"/>
                  <a:gd name="T23" fmla="*/ 375 h 1486"/>
                  <a:gd name="T24" fmla="*/ 139 w 501"/>
                  <a:gd name="T25" fmla="*/ 351 h 1486"/>
                  <a:gd name="T26" fmla="*/ 99 w 501"/>
                  <a:gd name="T27" fmla="*/ 314 h 1486"/>
                  <a:gd name="T28" fmla="*/ 70 w 501"/>
                  <a:gd name="T29" fmla="*/ 267 h 1486"/>
                  <a:gd name="T30" fmla="*/ 56 w 501"/>
                  <a:gd name="T31" fmla="*/ 211 h 1486"/>
                  <a:gd name="T32" fmla="*/ 58 w 501"/>
                  <a:gd name="T33" fmla="*/ 153 h 1486"/>
                  <a:gd name="T34" fmla="*/ 78 w 501"/>
                  <a:gd name="T35" fmla="*/ 101 h 1486"/>
                  <a:gd name="T36" fmla="*/ 111 w 501"/>
                  <a:gd name="T37" fmla="*/ 57 h 1486"/>
                  <a:gd name="T38" fmla="*/ 154 w 501"/>
                  <a:gd name="T39" fmla="*/ 24 h 1486"/>
                  <a:gd name="T40" fmla="*/ 208 w 501"/>
                  <a:gd name="T41" fmla="*/ 5 h 1486"/>
                  <a:gd name="T42" fmla="*/ 171 w 501"/>
                  <a:gd name="T43" fmla="*/ 500 h 1486"/>
                  <a:gd name="T44" fmla="*/ 367 w 501"/>
                  <a:gd name="T45" fmla="*/ 503 h 1486"/>
                  <a:gd name="T46" fmla="*/ 414 w 501"/>
                  <a:gd name="T47" fmla="*/ 519 h 1486"/>
                  <a:gd name="T48" fmla="*/ 452 w 501"/>
                  <a:gd name="T49" fmla="*/ 549 h 1486"/>
                  <a:gd name="T50" fmla="*/ 481 w 501"/>
                  <a:gd name="T51" fmla="*/ 587 h 1486"/>
                  <a:gd name="T52" fmla="*/ 498 w 501"/>
                  <a:gd name="T53" fmla="*/ 634 h 1486"/>
                  <a:gd name="T54" fmla="*/ 501 w 501"/>
                  <a:gd name="T55" fmla="*/ 913 h 1486"/>
                  <a:gd name="T56" fmla="*/ 499 w 501"/>
                  <a:gd name="T57" fmla="*/ 964 h 1486"/>
                  <a:gd name="T58" fmla="*/ 482 w 501"/>
                  <a:gd name="T59" fmla="*/ 1015 h 1486"/>
                  <a:gd name="T60" fmla="*/ 443 w 501"/>
                  <a:gd name="T61" fmla="*/ 1137 h 1486"/>
                  <a:gd name="T62" fmla="*/ 420 w 501"/>
                  <a:gd name="T63" fmla="*/ 1224 h 1486"/>
                  <a:gd name="T64" fmla="*/ 415 w 501"/>
                  <a:gd name="T65" fmla="*/ 1282 h 1486"/>
                  <a:gd name="T66" fmla="*/ 408 w 501"/>
                  <a:gd name="T67" fmla="*/ 1342 h 1486"/>
                  <a:gd name="T68" fmla="*/ 392 w 501"/>
                  <a:gd name="T69" fmla="*/ 1395 h 1486"/>
                  <a:gd name="T70" fmla="*/ 365 w 501"/>
                  <a:gd name="T71" fmla="*/ 1439 h 1486"/>
                  <a:gd name="T72" fmla="*/ 333 w 501"/>
                  <a:gd name="T73" fmla="*/ 1470 h 1486"/>
                  <a:gd name="T74" fmla="*/ 294 w 501"/>
                  <a:gd name="T75" fmla="*/ 1485 h 1486"/>
                  <a:gd name="T76" fmla="*/ 209 w 501"/>
                  <a:gd name="T77" fmla="*/ 1485 h 1486"/>
                  <a:gd name="T78" fmla="*/ 171 w 501"/>
                  <a:gd name="T79" fmla="*/ 1470 h 1486"/>
                  <a:gd name="T80" fmla="*/ 138 w 501"/>
                  <a:gd name="T81" fmla="*/ 1439 h 1486"/>
                  <a:gd name="T82" fmla="*/ 113 w 501"/>
                  <a:gd name="T83" fmla="*/ 1395 h 1486"/>
                  <a:gd name="T84" fmla="*/ 95 w 501"/>
                  <a:gd name="T85" fmla="*/ 1342 h 1486"/>
                  <a:gd name="T86" fmla="*/ 90 w 501"/>
                  <a:gd name="T87" fmla="*/ 1282 h 1486"/>
                  <a:gd name="T88" fmla="*/ 89 w 501"/>
                  <a:gd name="T89" fmla="*/ 1255 h 1486"/>
                  <a:gd name="T90" fmla="*/ 83 w 501"/>
                  <a:gd name="T91" fmla="*/ 1214 h 1486"/>
                  <a:gd name="T92" fmla="*/ 60 w 501"/>
                  <a:gd name="T93" fmla="*/ 1120 h 1486"/>
                  <a:gd name="T94" fmla="*/ 25 w 501"/>
                  <a:gd name="T95" fmla="*/ 1009 h 1486"/>
                  <a:gd name="T96" fmla="*/ 10 w 501"/>
                  <a:gd name="T97" fmla="*/ 967 h 1486"/>
                  <a:gd name="T98" fmla="*/ 8 w 501"/>
                  <a:gd name="T99" fmla="*/ 960 h 1486"/>
                  <a:gd name="T100" fmla="*/ 2 w 501"/>
                  <a:gd name="T101" fmla="*/ 939 h 1486"/>
                  <a:gd name="T102" fmla="*/ 0 w 501"/>
                  <a:gd name="T103" fmla="*/ 893 h 1486"/>
                  <a:gd name="T104" fmla="*/ 2 w 501"/>
                  <a:gd name="T105" fmla="*/ 886 h 1486"/>
                  <a:gd name="T106" fmla="*/ 6 w 501"/>
                  <a:gd name="T107" fmla="*/ 634 h 1486"/>
                  <a:gd name="T108" fmla="*/ 23 w 501"/>
                  <a:gd name="T109" fmla="*/ 587 h 1486"/>
                  <a:gd name="T110" fmla="*/ 52 w 501"/>
                  <a:gd name="T111" fmla="*/ 549 h 1486"/>
                  <a:gd name="T112" fmla="*/ 91 w 501"/>
                  <a:gd name="T113" fmla="*/ 519 h 1486"/>
                  <a:gd name="T114" fmla="*/ 137 w 501"/>
                  <a:gd name="T115" fmla="*/ 503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1" h="1486">
                    <a:moveTo>
                      <a:pt x="246" y="0"/>
                    </a:moveTo>
                    <a:lnTo>
                      <a:pt x="266" y="1"/>
                    </a:lnTo>
                    <a:lnTo>
                      <a:pt x="285" y="5"/>
                    </a:lnTo>
                    <a:lnTo>
                      <a:pt x="303" y="9"/>
                    </a:lnTo>
                    <a:lnTo>
                      <a:pt x="321" y="15"/>
                    </a:lnTo>
                    <a:lnTo>
                      <a:pt x="337" y="24"/>
                    </a:lnTo>
                    <a:lnTo>
                      <a:pt x="353" y="33"/>
                    </a:lnTo>
                    <a:lnTo>
                      <a:pt x="368" y="44"/>
                    </a:lnTo>
                    <a:lnTo>
                      <a:pt x="382" y="57"/>
                    </a:lnTo>
                    <a:lnTo>
                      <a:pt x="394" y="70"/>
                    </a:lnTo>
                    <a:lnTo>
                      <a:pt x="405" y="85"/>
                    </a:lnTo>
                    <a:lnTo>
                      <a:pt x="415" y="101"/>
                    </a:lnTo>
                    <a:lnTo>
                      <a:pt x="422" y="117"/>
                    </a:lnTo>
                    <a:lnTo>
                      <a:pt x="429" y="136"/>
                    </a:lnTo>
                    <a:lnTo>
                      <a:pt x="433" y="153"/>
                    </a:lnTo>
                    <a:lnTo>
                      <a:pt x="437" y="173"/>
                    </a:lnTo>
                    <a:lnTo>
                      <a:pt x="438" y="191"/>
                    </a:lnTo>
                    <a:lnTo>
                      <a:pt x="437" y="211"/>
                    </a:lnTo>
                    <a:lnTo>
                      <a:pt x="433" y="231"/>
                    </a:lnTo>
                    <a:lnTo>
                      <a:pt x="429" y="248"/>
                    </a:lnTo>
                    <a:lnTo>
                      <a:pt x="422" y="267"/>
                    </a:lnTo>
                    <a:lnTo>
                      <a:pt x="415" y="283"/>
                    </a:lnTo>
                    <a:lnTo>
                      <a:pt x="405" y="299"/>
                    </a:lnTo>
                    <a:lnTo>
                      <a:pt x="394" y="314"/>
                    </a:lnTo>
                    <a:lnTo>
                      <a:pt x="382" y="327"/>
                    </a:lnTo>
                    <a:lnTo>
                      <a:pt x="368" y="340"/>
                    </a:lnTo>
                    <a:lnTo>
                      <a:pt x="353" y="351"/>
                    </a:lnTo>
                    <a:lnTo>
                      <a:pt x="337" y="360"/>
                    </a:lnTo>
                    <a:lnTo>
                      <a:pt x="321" y="369"/>
                    </a:lnTo>
                    <a:lnTo>
                      <a:pt x="303" y="375"/>
                    </a:lnTo>
                    <a:lnTo>
                      <a:pt x="285" y="380"/>
                    </a:lnTo>
                    <a:lnTo>
                      <a:pt x="266" y="383"/>
                    </a:lnTo>
                    <a:lnTo>
                      <a:pt x="246" y="384"/>
                    </a:lnTo>
                    <a:lnTo>
                      <a:pt x="227" y="383"/>
                    </a:lnTo>
                    <a:lnTo>
                      <a:pt x="208" y="380"/>
                    </a:lnTo>
                    <a:lnTo>
                      <a:pt x="189" y="375"/>
                    </a:lnTo>
                    <a:lnTo>
                      <a:pt x="172" y="369"/>
                    </a:lnTo>
                    <a:lnTo>
                      <a:pt x="154" y="360"/>
                    </a:lnTo>
                    <a:lnTo>
                      <a:pt x="139" y="351"/>
                    </a:lnTo>
                    <a:lnTo>
                      <a:pt x="125" y="340"/>
                    </a:lnTo>
                    <a:lnTo>
                      <a:pt x="111" y="327"/>
                    </a:lnTo>
                    <a:lnTo>
                      <a:pt x="99" y="314"/>
                    </a:lnTo>
                    <a:lnTo>
                      <a:pt x="88" y="299"/>
                    </a:lnTo>
                    <a:lnTo>
                      <a:pt x="78" y="283"/>
                    </a:lnTo>
                    <a:lnTo>
                      <a:pt x="70" y="267"/>
                    </a:lnTo>
                    <a:lnTo>
                      <a:pt x="64" y="248"/>
                    </a:lnTo>
                    <a:lnTo>
                      <a:pt x="58" y="231"/>
                    </a:lnTo>
                    <a:lnTo>
                      <a:pt x="56" y="211"/>
                    </a:lnTo>
                    <a:lnTo>
                      <a:pt x="55" y="191"/>
                    </a:lnTo>
                    <a:lnTo>
                      <a:pt x="56" y="173"/>
                    </a:lnTo>
                    <a:lnTo>
                      <a:pt x="58" y="153"/>
                    </a:lnTo>
                    <a:lnTo>
                      <a:pt x="64" y="136"/>
                    </a:lnTo>
                    <a:lnTo>
                      <a:pt x="70" y="117"/>
                    </a:lnTo>
                    <a:lnTo>
                      <a:pt x="78" y="101"/>
                    </a:lnTo>
                    <a:lnTo>
                      <a:pt x="88" y="85"/>
                    </a:lnTo>
                    <a:lnTo>
                      <a:pt x="99" y="70"/>
                    </a:lnTo>
                    <a:lnTo>
                      <a:pt x="111" y="57"/>
                    </a:lnTo>
                    <a:lnTo>
                      <a:pt x="125" y="44"/>
                    </a:lnTo>
                    <a:lnTo>
                      <a:pt x="139" y="33"/>
                    </a:lnTo>
                    <a:lnTo>
                      <a:pt x="154" y="24"/>
                    </a:lnTo>
                    <a:lnTo>
                      <a:pt x="172" y="15"/>
                    </a:lnTo>
                    <a:lnTo>
                      <a:pt x="189" y="9"/>
                    </a:lnTo>
                    <a:lnTo>
                      <a:pt x="208" y="5"/>
                    </a:lnTo>
                    <a:lnTo>
                      <a:pt x="227" y="1"/>
                    </a:lnTo>
                    <a:lnTo>
                      <a:pt x="246" y="0"/>
                    </a:lnTo>
                    <a:close/>
                    <a:moveTo>
                      <a:pt x="171" y="500"/>
                    </a:moveTo>
                    <a:lnTo>
                      <a:pt x="333" y="500"/>
                    </a:lnTo>
                    <a:lnTo>
                      <a:pt x="350" y="501"/>
                    </a:lnTo>
                    <a:lnTo>
                      <a:pt x="367" y="503"/>
                    </a:lnTo>
                    <a:lnTo>
                      <a:pt x="383" y="507"/>
                    </a:lnTo>
                    <a:lnTo>
                      <a:pt x="398" y="513"/>
                    </a:lnTo>
                    <a:lnTo>
                      <a:pt x="414" y="519"/>
                    </a:lnTo>
                    <a:lnTo>
                      <a:pt x="427" y="528"/>
                    </a:lnTo>
                    <a:lnTo>
                      <a:pt x="440" y="538"/>
                    </a:lnTo>
                    <a:lnTo>
                      <a:pt x="452" y="549"/>
                    </a:lnTo>
                    <a:lnTo>
                      <a:pt x="463" y="561"/>
                    </a:lnTo>
                    <a:lnTo>
                      <a:pt x="473" y="574"/>
                    </a:lnTo>
                    <a:lnTo>
                      <a:pt x="481" y="587"/>
                    </a:lnTo>
                    <a:lnTo>
                      <a:pt x="488" y="603"/>
                    </a:lnTo>
                    <a:lnTo>
                      <a:pt x="493" y="618"/>
                    </a:lnTo>
                    <a:lnTo>
                      <a:pt x="498" y="634"/>
                    </a:lnTo>
                    <a:lnTo>
                      <a:pt x="501" y="651"/>
                    </a:lnTo>
                    <a:lnTo>
                      <a:pt x="501" y="668"/>
                    </a:lnTo>
                    <a:lnTo>
                      <a:pt x="501" y="913"/>
                    </a:lnTo>
                    <a:lnTo>
                      <a:pt x="501" y="928"/>
                    </a:lnTo>
                    <a:lnTo>
                      <a:pt x="501" y="947"/>
                    </a:lnTo>
                    <a:lnTo>
                      <a:pt x="499" y="964"/>
                    </a:lnTo>
                    <a:lnTo>
                      <a:pt x="496" y="977"/>
                    </a:lnTo>
                    <a:lnTo>
                      <a:pt x="491" y="990"/>
                    </a:lnTo>
                    <a:lnTo>
                      <a:pt x="482" y="1015"/>
                    </a:lnTo>
                    <a:lnTo>
                      <a:pt x="469" y="1051"/>
                    </a:lnTo>
                    <a:lnTo>
                      <a:pt x="456" y="1092"/>
                    </a:lnTo>
                    <a:lnTo>
                      <a:pt x="443" y="1137"/>
                    </a:lnTo>
                    <a:lnTo>
                      <a:pt x="430" y="1182"/>
                    </a:lnTo>
                    <a:lnTo>
                      <a:pt x="425" y="1203"/>
                    </a:lnTo>
                    <a:lnTo>
                      <a:pt x="420" y="1224"/>
                    </a:lnTo>
                    <a:lnTo>
                      <a:pt x="417" y="1242"/>
                    </a:lnTo>
                    <a:lnTo>
                      <a:pt x="415" y="1259"/>
                    </a:lnTo>
                    <a:lnTo>
                      <a:pt x="415" y="1282"/>
                    </a:lnTo>
                    <a:lnTo>
                      <a:pt x="414" y="1302"/>
                    </a:lnTo>
                    <a:lnTo>
                      <a:pt x="411" y="1322"/>
                    </a:lnTo>
                    <a:lnTo>
                      <a:pt x="408" y="1342"/>
                    </a:lnTo>
                    <a:lnTo>
                      <a:pt x="404" y="1360"/>
                    </a:lnTo>
                    <a:lnTo>
                      <a:pt x="398" y="1379"/>
                    </a:lnTo>
                    <a:lnTo>
                      <a:pt x="392" y="1395"/>
                    </a:lnTo>
                    <a:lnTo>
                      <a:pt x="384" y="1412"/>
                    </a:lnTo>
                    <a:lnTo>
                      <a:pt x="375" y="1426"/>
                    </a:lnTo>
                    <a:lnTo>
                      <a:pt x="365" y="1439"/>
                    </a:lnTo>
                    <a:lnTo>
                      <a:pt x="356" y="1451"/>
                    </a:lnTo>
                    <a:lnTo>
                      <a:pt x="345" y="1461"/>
                    </a:lnTo>
                    <a:lnTo>
                      <a:pt x="333" y="1470"/>
                    </a:lnTo>
                    <a:lnTo>
                      <a:pt x="321" y="1477"/>
                    </a:lnTo>
                    <a:lnTo>
                      <a:pt x="307" y="1482"/>
                    </a:lnTo>
                    <a:lnTo>
                      <a:pt x="294" y="1485"/>
                    </a:lnTo>
                    <a:lnTo>
                      <a:pt x="281" y="1486"/>
                    </a:lnTo>
                    <a:lnTo>
                      <a:pt x="223" y="1486"/>
                    </a:lnTo>
                    <a:lnTo>
                      <a:pt x="209" y="1485"/>
                    </a:lnTo>
                    <a:lnTo>
                      <a:pt x="196" y="1482"/>
                    </a:lnTo>
                    <a:lnTo>
                      <a:pt x="183" y="1477"/>
                    </a:lnTo>
                    <a:lnTo>
                      <a:pt x="171" y="1470"/>
                    </a:lnTo>
                    <a:lnTo>
                      <a:pt x="160" y="1461"/>
                    </a:lnTo>
                    <a:lnTo>
                      <a:pt x="149" y="1451"/>
                    </a:lnTo>
                    <a:lnTo>
                      <a:pt x="138" y="1439"/>
                    </a:lnTo>
                    <a:lnTo>
                      <a:pt x="128" y="1426"/>
                    </a:lnTo>
                    <a:lnTo>
                      <a:pt x="120" y="1412"/>
                    </a:lnTo>
                    <a:lnTo>
                      <a:pt x="113" y="1395"/>
                    </a:lnTo>
                    <a:lnTo>
                      <a:pt x="105" y="1379"/>
                    </a:lnTo>
                    <a:lnTo>
                      <a:pt x="100" y="1360"/>
                    </a:lnTo>
                    <a:lnTo>
                      <a:pt x="95" y="1342"/>
                    </a:lnTo>
                    <a:lnTo>
                      <a:pt x="92" y="1322"/>
                    </a:lnTo>
                    <a:lnTo>
                      <a:pt x="90" y="1302"/>
                    </a:lnTo>
                    <a:lnTo>
                      <a:pt x="90" y="1282"/>
                    </a:lnTo>
                    <a:lnTo>
                      <a:pt x="90" y="1263"/>
                    </a:lnTo>
                    <a:lnTo>
                      <a:pt x="89" y="1259"/>
                    </a:lnTo>
                    <a:lnTo>
                      <a:pt x="89" y="1255"/>
                    </a:lnTo>
                    <a:lnTo>
                      <a:pt x="88" y="1243"/>
                    </a:lnTo>
                    <a:lnTo>
                      <a:pt x="87" y="1229"/>
                    </a:lnTo>
                    <a:lnTo>
                      <a:pt x="83" y="1214"/>
                    </a:lnTo>
                    <a:lnTo>
                      <a:pt x="80" y="1196"/>
                    </a:lnTo>
                    <a:lnTo>
                      <a:pt x="71" y="1160"/>
                    </a:lnTo>
                    <a:lnTo>
                      <a:pt x="60" y="1120"/>
                    </a:lnTo>
                    <a:lnTo>
                      <a:pt x="48" y="1080"/>
                    </a:lnTo>
                    <a:lnTo>
                      <a:pt x="36" y="1043"/>
                    </a:lnTo>
                    <a:lnTo>
                      <a:pt x="25" y="1009"/>
                    </a:lnTo>
                    <a:lnTo>
                      <a:pt x="15" y="982"/>
                    </a:lnTo>
                    <a:lnTo>
                      <a:pt x="12" y="974"/>
                    </a:lnTo>
                    <a:lnTo>
                      <a:pt x="10" y="967"/>
                    </a:lnTo>
                    <a:lnTo>
                      <a:pt x="10" y="967"/>
                    </a:lnTo>
                    <a:lnTo>
                      <a:pt x="10" y="967"/>
                    </a:lnTo>
                    <a:lnTo>
                      <a:pt x="8" y="960"/>
                    </a:lnTo>
                    <a:lnTo>
                      <a:pt x="6" y="957"/>
                    </a:lnTo>
                    <a:lnTo>
                      <a:pt x="3" y="949"/>
                    </a:lnTo>
                    <a:lnTo>
                      <a:pt x="2" y="939"/>
                    </a:lnTo>
                    <a:lnTo>
                      <a:pt x="1" y="927"/>
                    </a:lnTo>
                    <a:lnTo>
                      <a:pt x="0" y="915"/>
                    </a:lnTo>
                    <a:lnTo>
                      <a:pt x="0" y="893"/>
                    </a:lnTo>
                    <a:lnTo>
                      <a:pt x="1" y="886"/>
                    </a:lnTo>
                    <a:lnTo>
                      <a:pt x="2" y="886"/>
                    </a:lnTo>
                    <a:lnTo>
                      <a:pt x="2" y="886"/>
                    </a:lnTo>
                    <a:lnTo>
                      <a:pt x="2" y="668"/>
                    </a:lnTo>
                    <a:lnTo>
                      <a:pt x="3" y="651"/>
                    </a:lnTo>
                    <a:lnTo>
                      <a:pt x="6" y="634"/>
                    </a:lnTo>
                    <a:lnTo>
                      <a:pt x="10" y="618"/>
                    </a:lnTo>
                    <a:lnTo>
                      <a:pt x="15" y="603"/>
                    </a:lnTo>
                    <a:lnTo>
                      <a:pt x="23" y="587"/>
                    </a:lnTo>
                    <a:lnTo>
                      <a:pt x="31" y="574"/>
                    </a:lnTo>
                    <a:lnTo>
                      <a:pt x="41" y="561"/>
                    </a:lnTo>
                    <a:lnTo>
                      <a:pt x="52" y="549"/>
                    </a:lnTo>
                    <a:lnTo>
                      <a:pt x="64" y="538"/>
                    </a:lnTo>
                    <a:lnTo>
                      <a:pt x="77" y="528"/>
                    </a:lnTo>
                    <a:lnTo>
                      <a:pt x="91" y="519"/>
                    </a:lnTo>
                    <a:lnTo>
                      <a:pt x="105" y="513"/>
                    </a:lnTo>
                    <a:lnTo>
                      <a:pt x="120" y="507"/>
                    </a:lnTo>
                    <a:lnTo>
                      <a:pt x="137" y="503"/>
                    </a:lnTo>
                    <a:lnTo>
                      <a:pt x="153" y="501"/>
                    </a:lnTo>
                    <a:lnTo>
                      <a:pt x="171" y="5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07" name="Freeform 231"/>
              <p:cNvSpPr>
                <a:spLocks noEditPoints="1"/>
              </p:cNvSpPr>
              <p:nvPr/>
            </p:nvSpPr>
            <p:spPr bwMode="auto">
              <a:xfrm>
                <a:off x="8879" y="8408"/>
                <a:ext cx="125" cy="371"/>
              </a:xfrm>
              <a:custGeom>
                <a:avLst/>
                <a:gdLst>
                  <a:gd name="T0" fmla="*/ 285 w 501"/>
                  <a:gd name="T1" fmla="*/ 5 h 1486"/>
                  <a:gd name="T2" fmla="*/ 337 w 501"/>
                  <a:gd name="T3" fmla="*/ 24 h 1486"/>
                  <a:gd name="T4" fmla="*/ 381 w 501"/>
                  <a:gd name="T5" fmla="*/ 57 h 1486"/>
                  <a:gd name="T6" fmla="*/ 414 w 501"/>
                  <a:gd name="T7" fmla="*/ 101 h 1486"/>
                  <a:gd name="T8" fmla="*/ 433 w 501"/>
                  <a:gd name="T9" fmla="*/ 153 h 1486"/>
                  <a:gd name="T10" fmla="*/ 437 w 501"/>
                  <a:gd name="T11" fmla="*/ 211 h 1486"/>
                  <a:gd name="T12" fmla="*/ 422 w 501"/>
                  <a:gd name="T13" fmla="*/ 267 h 1486"/>
                  <a:gd name="T14" fmla="*/ 394 w 501"/>
                  <a:gd name="T15" fmla="*/ 314 h 1486"/>
                  <a:gd name="T16" fmla="*/ 352 w 501"/>
                  <a:gd name="T17" fmla="*/ 351 h 1486"/>
                  <a:gd name="T18" fmla="*/ 303 w 501"/>
                  <a:gd name="T19" fmla="*/ 375 h 1486"/>
                  <a:gd name="T20" fmla="*/ 246 w 501"/>
                  <a:gd name="T21" fmla="*/ 384 h 1486"/>
                  <a:gd name="T22" fmla="*/ 190 w 501"/>
                  <a:gd name="T23" fmla="*/ 375 h 1486"/>
                  <a:gd name="T24" fmla="*/ 139 w 501"/>
                  <a:gd name="T25" fmla="*/ 351 h 1486"/>
                  <a:gd name="T26" fmla="*/ 98 w 501"/>
                  <a:gd name="T27" fmla="*/ 314 h 1486"/>
                  <a:gd name="T28" fmla="*/ 69 w 501"/>
                  <a:gd name="T29" fmla="*/ 267 h 1486"/>
                  <a:gd name="T30" fmla="*/ 55 w 501"/>
                  <a:gd name="T31" fmla="*/ 211 h 1486"/>
                  <a:gd name="T32" fmla="*/ 58 w 501"/>
                  <a:gd name="T33" fmla="*/ 153 h 1486"/>
                  <a:gd name="T34" fmla="*/ 78 w 501"/>
                  <a:gd name="T35" fmla="*/ 101 h 1486"/>
                  <a:gd name="T36" fmla="*/ 111 w 501"/>
                  <a:gd name="T37" fmla="*/ 57 h 1486"/>
                  <a:gd name="T38" fmla="*/ 155 w 501"/>
                  <a:gd name="T39" fmla="*/ 24 h 1486"/>
                  <a:gd name="T40" fmla="*/ 207 w 501"/>
                  <a:gd name="T41" fmla="*/ 5 h 1486"/>
                  <a:gd name="T42" fmla="*/ 171 w 501"/>
                  <a:gd name="T43" fmla="*/ 500 h 1486"/>
                  <a:gd name="T44" fmla="*/ 367 w 501"/>
                  <a:gd name="T45" fmla="*/ 503 h 1486"/>
                  <a:gd name="T46" fmla="*/ 413 w 501"/>
                  <a:gd name="T47" fmla="*/ 519 h 1486"/>
                  <a:gd name="T48" fmla="*/ 452 w 501"/>
                  <a:gd name="T49" fmla="*/ 549 h 1486"/>
                  <a:gd name="T50" fmla="*/ 480 w 501"/>
                  <a:gd name="T51" fmla="*/ 588 h 1486"/>
                  <a:gd name="T52" fmla="*/ 498 w 501"/>
                  <a:gd name="T53" fmla="*/ 634 h 1486"/>
                  <a:gd name="T54" fmla="*/ 501 w 501"/>
                  <a:gd name="T55" fmla="*/ 913 h 1486"/>
                  <a:gd name="T56" fmla="*/ 499 w 501"/>
                  <a:gd name="T57" fmla="*/ 964 h 1486"/>
                  <a:gd name="T58" fmla="*/ 482 w 501"/>
                  <a:gd name="T59" fmla="*/ 1015 h 1486"/>
                  <a:gd name="T60" fmla="*/ 442 w 501"/>
                  <a:gd name="T61" fmla="*/ 1137 h 1486"/>
                  <a:gd name="T62" fmla="*/ 420 w 501"/>
                  <a:gd name="T63" fmla="*/ 1224 h 1486"/>
                  <a:gd name="T64" fmla="*/ 414 w 501"/>
                  <a:gd name="T65" fmla="*/ 1282 h 1486"/>
                  <a:gd name="T66" fmla="*/ 408 w 501"/>
                  <a:gd name="T67" fmla="*/ 1342 h 1486"/>
                  <a:gd name="T68" fmla="*/ 392 w 501"/>
                  <a:gd name="T69" fmla="*/ 1395 h 1486"/>
                  <a:gd name="T70" fmla="*/ 366 w 501"/>
                  <a:gd name="T71" fmla="*/ 1439 h 1486"/>
                  <a:gd name="T72" fmla="*/ 333 w 501"/>
                  <a:gd name="T73" fmla="*/ 1470 h 1486"/>
                  <a:gd name="T74" fmla="*/ 295 w 501"/>
                  <a:gd name="T75" fmla="*/ 1485 h 1486"/>
                  <a:gd name="T76" fmla="*/ 209 w 501"/>
                  <a:gd name="T77" fmla="*/ 1485 h 1486"/>
                  <a:gd name="T78" fmla="*/ 171 w 501"/>
                  <a:gd name="T79" fmla="*/ 1470 h 1486"/>
                  <a:gd name="T80" fmla="*/ 138 w 501"/>
                  <a:gd name="T81" fmla="*/ 1439 h 1486"/>
                  <a:gd name="T82" fmla="*/ 112 w 501"/>
                  <a:gd name="T83" fmla="*/ 1395 h 1486"/>
                  <a:gd name="T84" fmla="*/ 95 w 501"/>
                  <a:gd name="T85" fmla="*/ 1342 h 1486"/>
                  <a:gd name="T86" fmla="*/ 89 w 501"/>
                  <a:gd name="T87" fmla="*/ 1282 h 1486"/>
                  <a:gd name="T88" fmla="*/ 89 w 501"/>
                  <a:gd name="T89" fmla="*/ 1255 h 1486"/>
                  <a:gd name="T90" fmla="*/ 83 w 501"/>
                  <a:gd name="T91" fmla="*/ 1214 h 1486"/>
                  <a:gd name="T92" fmla="*/ 60 w 501"/>
                  <a:gd name="T93" fmla="*/ 1120 h 1486"/>
                  <a:gd name="T94" fmla="*/ 24 w 501"/>
                  <a:gd name="T95" fmla="*/ 1009 h 1486"/>
                  <a:gd name="T96" fmla="*/ 9 w 501"/>
                  <a:gd name="T97" fmla="*/ 967 h 1486"/>
                  <a:gd name="T98" fmla="*/ 7 w 501"/>
                  <a:gd name="T99" fmla="*/ 960 h 1486"/>
                  <a:gd name="T100" fmla="*/ 2 w 501"/>
                  <a:gd name="T101" fmla="*/ 939 h 1486"/>
                  <a:gd name="T102" fmla="*/ 0 w 501"/>
                  <a:gd name="T103" fmla="*/ 893 h 1486"/>
                  <a:gd name="T104" fmla="*/ 2 w 501"/>
                  <a:gd name="T105" fmla="*/ 886 h 1486"/>
                  <a:gd name="T106" fmla="*/ 6 w 501"/>
                  <a:gd name="T107" fmla="*/ 634 h 1486"/>
                  <a:gd name="T108" fmla="*/ 22 w 501"/>
                  <a:gd name="T109" fmla="*/ 588 h 1486"/>
                  <a:gd name="T110" fmla="*/ 52 w 501"/>
                  <a:gd name="T111" fmla="*/ 549 h 1486"/>
                  <a:gd name="T112" fmla="*/ 90 w 501"/>
                  <a:gd name="T113" fmla="*/ 519 h 1486"/>
                  <a:gd name="T114" fmla="*/ 137 w 501"/>
                  <a:gd name="T115" fmla="*/ 503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1" h="1486">
                    <a:moveTo>
                      <a:pt x="246" y="0"/>
                    </a:moveTo>
                    <a:lnTo>
                      <a:pt x="265" y="1"/>
                    </a:lnTo>
                    <a:lnTo>
                      <a:pt x="285" y="5"/>
                    </a:lnTo>
                    <a:lnTo>
                      <a:pt x="303" y="9"/>
                    </a:lnTo>
                    <a:lnTo>
                      <a:pt x="321" y="15"/>
                    </a:lnTo>
                    <a:lnTo>
                      <a:pt x="337" y="24"/>
                    </a:lnTo>
                    <a:lnTo>
                      <a:pt x="352" y="33"/>
                    </a:lnTo>
                    <a:lnTo>
                      <a:pt x="368" y="44"/>
                    </a:lnTo>
                    <a:lnTo>
                      <a:pt x="381" y="57"/>
                    </a:lnTo>
                    <a:lnTo>
                      <a:pt x="394" y="70"/>
                    </a:lnTo>
                    <a:lnTo>
                      <a:pt x="405" y="85"/>
                    </a:lnTo>
                    <a:lnTo>
                      <a:pt x="414" y="101"/>
                    </a:lnTo>
                    <a:lnTo>
                      <a:pt x="422" y="117"/>
                    </a:lnTo>
                    <a:lnTo>
                      <a:pt x="429" y="136"/>
                    </a:lnTo>
                    <a:lnTo>
                      <a:pt x="433" y="153"/>
                    </a:lnTo>
                    <a:lnTo>
                      <a:pt x="437" y="173"/>
                    </a:lnTo>
                    <a:lnTo>
                      <a:pt x="438" y="191"/>
                    </a:lnTo>
                    <a:lnTo>
                      <a:pt x="437" y="211"/>
                    </a:lnTo>
                    <a:lnTo>
                      <a:pt x="433" y="231"/>
                    </a:lnTo>
                    <a:lnTo>
                      <a:pt x="429" y="248"/>
                    </a:lnTo>
                    <a:lnTo>
                      <a:pt x="422" y="267"/>
                    </a:lnTo>
                    <a:lnTo>
                      <a:pt x="414" y="283"/>
                    </a:lnTo>
                    <a:lnTo>
                      <a:pt x="405" y="299"/>
                    </a:lnTo>
                    <a:lnTo>
                      <a:pt x="394" y="314"/>
                    </a:lnTo>
                    <a:lnTo>
                      <a:pt x="381" y="327"/>
                    </a:lnTo>
                    <a:lnTo>
                      <a:pt x="368" y="340"/>
                    </a:lnTo>
                    <a:lnTo>
                      <a:pt x="352" y="351"/>
                    </a:lnTo>
                    <a:lnTo>
                      <a:pt x="337" y="360"/>
                    </a:lnTo>
                    <a:lnTo>
                      <a:pt x="321" y="369"/>
                    </a:lnTo>
                    <a:lnTo>
                      <a:pt x="303" y="375"/>
                    </a:lnTo>
                    <a:lnTo>
                      <a:pt x="285" y="380"/>
                    </a:lnTo>
                    <a:lnTo>
                      <a:pt x="265" y="383"/>
                    </a:lnTo>
                    <a:lnTo>
                      <a:pt x="246" y="384"/>
                    </a:lnTo>
                    <a:lnTo>
                      <a:pt x="227" y="383"/>
                    </a:lnTo>
                    <a:lnTo>
                      <a:pt x="207" y="380"/>
                    </a:lnTo>
                    <a:lnTo>
                      <a:pt x="190" y="375"/>
                    </a:lnTo>
                    <a:lnTo>
                      <a:pt x="171" y="369"/>
                    </a:lnTo>
                    <a:lnTo>
                      <a:pt x="155" y="360"/>
                    </a:lnTo>
                    <a:lnTo>
                      <a:pt x="139" y="351"/>
                    </a:lnTo>
                    <a:lnTo>
                      <a:pt x="124" y="340"/>
                    </a:lnTo>
                    <a:lnTo>
                      <a:pt x="111" y="327"/>
                    </a:lnTo>
                    <a:lnTo>
                      <a:pt x="98" y="314"/>
                    </a:lnTo>
                    <a:lnTo>
                      <a:pt x="87" y="299"/>
                    </a:lnTo>
                    <a:lnTo>
                      <a:pt x="78" y="283"/>
                    </a:lnTo>
                    <a:lnTo>
                      <a:pt x="69" y="267"/>
                    </a:lnTo>
                    <a:lnTo>
                      <a:pt x="63" y="248"/>
                    </a:lnTo>
                    <a:lnTo>
                      <a:pt x="58" y="231"/>
                    </a:lnTo>
                    <a:lnTo>
                      <a:pt x="55" y="211"/>
                    </a:lnTo>
                    <a:lnTo>
                      <a:pt x="54" y="191"/>
                    </a:lnTo>
                    <a:lnTo>
                      <a:pt x="55" y="173"/>
                    </a:lnTo>
                    <a:lnTo>
                      <a:pt x="58" y="153"/>
                    </a:lnTo>
                    <a:lnTo>
                      <a:pt x="63" y="136"/>
                    </a:lnTo>
                    <a:lnTo>
                      <a:pt x="69" y="117"/>
                    </a:lnTo>
                    <a:lnTo>
                      <a:pt x="78" y="101"/>
                    </a:lnTo>
                    <a:lnTo>
                      <a:pt x="87" y="85"/>
                    </a:lnTo>
                    <a:lnTo>
                      <a:pt x="98" y="70"/>
                    </a:lnTo>
                    <a:lnTo>
                      <a:pt x="111" y="57"/>
                    </a:lnTo>
                    <a:lnTo>
                      <a:pt x="124" y="44"/>
                    </a:lnTo>
                    <a:lnTo>
                      <a:pt x="139" y="33"/>
                    </a:lnTo>
                    <a:lnTo>
                      <a:pt x="155" y="24"/>
                    </a:lnTo>
                    <a:lnTo>
                      <a:pt x="171" y="15"/>
                    </a:lnTo>
                    <a:lnTo>
                      <a:pt x="190" y="9"/>
                    </a:lnTo>
                    <a:lnTo>
                      <a:pt x="207" y="5"/>
                    </a:lnTo>
                    <a:lnTo>
                      <a:pt x="227" y="1"/>
                    </a:lnTo>
                    <a:lnTo>
                      <a:pt x="246" y="0"/>
                    </a:lnTo>
                    <a:close/>
                    <a:moveTo>
                      <a:pt x="171" y="500"/>
                    </a:moveTo>
                    <a:lnTo>
                      <a:pt x="333" y="500"/>
                    </a:lnTo>
                    <a:lnTo>
                      <a:pt x="350" y="501"/>
                    </a:lnTo>
                    <a:lnTo>
                      <a:pt x="367" y="503"/>
                    </a:lnTo>
                    <a:lnTo>
                      <a:pt x="383" y="507"/>
                    </a:lnTo>
                    <a:lnTo>
                      <a:pt x="398" y="513"/>
                    </a:lnTo>
                    <a:lnTo>
                      <a:pt x="413" y="519"/>
                    </a:lnTo>
                    <a:lnTo>
                      <a:pt x="427" y="528"/>
                    </a:lnTo>
                    <a:lnTo>
                      <a:pt x="440" y="538"/>
                    </a:lnTo>
                    <a:lnTo>
                      <a:pt x="452" y="549"/>
                    </a:lnTo>
                    <a:lnTo>
                      <a:pt x="463" y="561"/>
                    </a:lnTo>
                    <a:lnTo>
                      <a:pt x="473" y="574"/>
                    </a:lnTo>
                    <a:lnTo>
                      <a:pt x="480" y="588"/>
                    </a:lnTo>
                    <a:lnTo>
                      <a:pt x="488" y="603"/>
                    </a:lnTo>
                    <a:lnTo>
                      <a:pt x="494" y="618"/>
                    </a:lnTo>
                    <a:lnTo>
                      <a:pt x="498" y="634"/>
                    </a:lnTo>
                    <a:lnTo>
                      <a:pt x="500" y="651"/>
                    </a:lnTo>
                    <a:lnTo>
                      <a:pt x="501" y="668"/>
                    </a:lnTo>
                    <a:lnTo>
                      <a:pt x="501" y="913"/>
                    </a:lnTo>
                    <a:lnTo>
                      <a:pt x="501" y="928"/>
                    </a:lnTo>
                    <a:lnTo>
                      <a:pt x="500" y="947"/>
                    </a:lnTo>
                    <a:lnTo>
                      <a:pt x="499" y="964"/>
                    </a:lnTo>
                    <a:lnTo>
                      <a:pt x="496" y="977"/>
                    </a:lnTo>
                    <a:lnTo>
                      <a:pt x="491" y="990"/>
                    </a:lnTo>
                    <a:lnTo>
                      <a:pt x="482" y="1015"/>
                    </a:lnTo>
                    <a:lnTo>
                      <a:pt x="470" y="1051"/>
                    </a:lnTo>
                    <a:lnTo>
                      <a:pt x="456" y="1092"/>
                    </a:lnTo>
                    <a:lnTo>
                      <a:pt x="442" y="1137"/>
                    </a:lnTo>
                    <a:lnTo>
                      <a:pt x="430" y="1182"/>
                    </a:lnTo>
                    <a:lnTo>
                      <a:pt x="425" y="1203"/>
                    </a:lnTo>
                    <a:lnTo>
                      <a:pt x="420" y="1224"/>
                    </a:lnTo>
                    <a:lnTo>
                      <a:pt x="417" y="1242"/>
                    </a:lnTo>
                    <a:lnTo>
                      <a:pt x="414" y="1259"/>
                    </a:lnTo>
                    <a:lnTo>
                      <a:pt x="414" y="1282"/>
                    </a:lnTo>
                    <a:lnTo>
                      <a:pt x="414" y="1302"/>
                    </a:lnTo>
                    <a:lnTo>
                      <a:pt x="412" y="1322"/>
                    </a:lnTo>
                    <a:lnTo>
                      <a:pt x="408" y="1342"/>
                    </a:lnTo>
                    <a:lnTo>
                      <a:pt x="404" y="1360"/>
                    </a:lnTo>
                    <a:lnTo>
                      <a:pt x="398" y="1379"/>
                    </a:lnTo>
                    <a:lnTo>
                      <a:pt x="392" y="1395"/>
                    </a:lnTo>
                    <a:lnTo>
                      <a:pt x="383" y="1412"/>
                    </a:lnTo>
                    <a:lnTo>
                      <a:pt x="375" y="1426"/>
                    </a:lnTo>
                    <a:lnTo>
                      <a:pt x="366" y="1439"/>
                    </a:lnTo>
                    <a:lnTo>
                      <a:pt x="356" y="1451"/>
                    </a:lnTo>
                    <a:lnTo>
                      <a:pt x="344" y="1461"/>
                    </a:lnTo>
                    <a:lnTo>
                      <a:pt x="333" y="1470"/>
                    </a:lnTo>
                    <a:lnTo>
                      <a:pt x="321" y="1477"/>
                    </a:lnTo>
                    <a:lnTo>
                      <a:pt x="308" y="1482"/>
                    </a:lnTo>
                    <a:lnTo>
                      <a:pt x="295" y="1485"/>
                    </a:lnTo>
                    <a:lnTo>
                      <a:pt x="280" y="1486"/>
                    </a:lnTo>
                    <a:lnTo>
                      <a:pt x="222" y="1486"/>
                    </a:lnTo>
                    <a:lnTo>
                      <a:pt x="209" y="1485"/>
                    </a:lnTo>
                    <a:lnTo>
                      <a:pt x="196" y="1482"/>
                    </a:lnTo>
                    <a:lnTo>
                      <a:pt x="183" y="1477"/>
                    </a:lnTo>
                    <a:lnTo>
                      <a:pt x="171" y="1470"/>
                    </a:lnTo>
                    <a:lnTo>
                      <a:pt x="159" y="1461"/>
                    </a:lnTo>
                    <a:lnTo>
                      <a:pt x="148" y="1451"/>
                    </a:lnTo>
                    <a:lnTo>
                      <a:pt x="138" y="1439"/>
                    </a:lnTo>
                    <a:lnTo>
                      <a:pt x="128" y="1426"/>
                    </a:lnTo>
                    <a:lnTo>
                      <a:pt x="120" y="1412"/>
                    </a:lnTo>
                    <a:lnTo>
                      <a:pt x="112" y="1395"/>
                    </a:lnTo>
                    <a:lnTo>
                      <a:pt x="105" y="1379"/>
                    </a:lnTo>
                    <a:lnTo>
                      <a:pt x="100" y="1360"/>
                    </a:lnTo>
                    <a:lnTo>
                      <a:pt x="95" y="1342"/>
                    </a:lnTo>
                    <a:lnTo>
                      <a:pt x="92" y="1322"/>
                    </a:lnTo>
                    <a:lnTo>
                      <a:pt x="90" y="1302"/>
                    </a:lnTo>
                    <a:lnTo>
                      <a:pt x="89" y="1282"/>
                    </a:lnTo>
                    <a:lnTo>
                      <a:pt x="89" y="1263"/>
                    </a:lnTo>
                    <a:lnTo>
                      <a:pt x="89" y="1259"/>
                    </a:lnTo>
                    <a:lnTo>
                      <a:pt x="89" y="1255"/>
                    </a:lnTo>
                    <a:lnTo>
                      <a:pt x="88" y="1243"/>
                    </a:lnTo>
                    <a:lnTo>
                      <a:pt x="87" y="1229"/>
                    </a:lnTo>
                    <a:lnTo>
                      <a:pt x="83" y="1214"/>
                    </a:lnTo>
                    <a:lnTo>
                      <a:pt x="80" y="1196"/>
                    </a:lnTo>
                    <a:lnTo>
                      <a:pt x="71" y="1160"/>
                    </a:lnTo>
                    <a:lnTo>
                      <a:pt x="60" y="1120"/>
                    </a:lnTo>
                    <a:lnTo>
                      <a:pt x="48" y="1080"/>
                    </a:lnTo>
                    <a:lnTo>
                      <a:pt x="36" y="1043"/>
                    </a:lnTo>
                    <a:lnTo>
                      <a:pt x="24" y="1009"/>
                    </a:lnTo>
                    <a:lnTo>
                      <a:pt x="16" y="982"/>
                    </a:lnTo>
                    <a:lnTo>
                      <a:pt x="12" y="974"/>
                    </a:lnTo>
                    <a:lnTo>
                      <a:pt x="9" y="967"/>
                    </a:lnTo>
                    <a:lnTo>
                      <a:pt x="9" y="967"/>
                    </a:lnTo>
                    <a:lnTo>
                      <a:pt x="9" y="967"/>
                    </a:lnTo>
                    <a:lnTo>
                      <a:pt x="7" y="960"/>
                    </a:lnTo>
                    <a:lnTo>
                      <a:pt x="6" y="957"/>
                    </a:lnTo>
                    <a:lnTo>
                      <a:pt x="4" y="949"/>
                    </a:lnTo>
                    <a:lnTo>
                      <a:pt x="2" y="939"/>
                    </a:lnTo>
                    <a:lnTo>
                      <a:pt x="1" y="927"/>
                    </a:lnTo>
                    <a:lnTo>
                      <a:pt x="0" y="915"/>
                    </a:lnTo>
                    <a:lnTo>
                      <a:pt x="0" y="893"/>
                    </a:lnTo>
                    <a:lnTo>
                      <a:pt x="1" y="886"/>
                    </a:lnTo>
                    <a:lnTo>
                      <a:pt x="1" y="886"/>
                    </a:lnTo>
                    <a:lnTo>
                      <a:pt x="2" y="886"/>
                    </a:lnTo>
                    <a:lnTo>
                      <a:pt x="2" y="668"/>
                    </a:lnTo>
                    <a:lnTo>
                      <a:pt x="2" y="651"/>
                    </a:lnTo>
                    <a:lnTo>
                      <a:pt x="6" y="634"/>
                    </a:lnTo>
                    <a:lnTo>
                      <a:pt x="10" y="618"/>
                    </a:lnTo>
                    <a:lnTo>
                      <a:pt x="16" y="603"/>
                    </a:lnTo>
                    <a:lnTo>
                      <a:pt x="22" y="588"/>
                    </a:lnTo>
                    <a:lnTo>
                      <a:pt x="31" y="574"/>
                    </a:lnTo>
                    <a:lnTo>
                      <a:pt x="41" y="561"/>
                    </a:lnTo>
                    <a:lnTo>
                      <a:pt x="52" y="549"/>
                    </a:lnTo>
                    <a:lnTo>
                      <a:pt x="64" y="538"/>
                    </a:lnTo>
                    <a:lnTo>
                      <a:pt x="77" y="528"/>
                    </a:lnTo>
                    <a:lnTo>
                      <a:pt x="90" y="519"/>
                    </a:lnTo>
                    <a:lnTo>
                      <a:pt x="105" y="513"/>
                    </a:lnTo>
                    <a:lnTo>
                      <a:pt x="121" y="507"/>
                    </a:lnTo>
                    <a:lnTo>
                      <a:pt x="137" y="503"/>
                    </a:lnTo>
                    <a:lnTo>
                      <a:pt x="153" y="501"/>
                    </a:lnTo>
                    <a:lnTo>
                      <a:pt x="171" y="5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08" name="Freeform 232"/>
              <p:cNvSpPr>
                <a:spLocks noEditPoints="1"/>
              </p:cNvSpPr>
              <p:nvPr/>
            </p:nvSpPr>
            <p:spPr bwMode="auto">
              <a:xfrm>
                <a:off x="8378" y="8385"/>
                <a:ext cx="168" cy="497"/>
              </a:xfrm>
              <a:custGeom>
                <a:avLst/>
                <a:gdLst>
                  <a:gd name="T0" fmla="*/ 381 w 671"/>
                  <a:gd name="T1" fmla="*/ 5 h 1989"/>
                  <a:gd name="T2" fmla="*/ 440 w 671"/>
                  <a:gd name="T3" fmla="*/ 25 h 1989"/>
                  <a:gd name="T4" fmla="*/ 491 w 671"/>
                  <a:gd name="T5" fmla="*/ 57 h 1989"/>
                  <a:gd name="T6" fmla="*/ 534 w 671"/>
                  <a:gd name="T7" fmla="*/ 102 h 1989"/>
                  <a:gd name="T8" fmla="*/ 566 w 671"/>
                  <a:gd name="T9" fmla="*/ 156 h 1989"/>
                  <a:gd name="T10" fmla="*/ 582 w 671"/>
                  <a:gd name="T11" fmla="*/ 217 h 1989"/>
                  <a:gd name="T12" fmla="*/ 584 w 671"/>
                  <a:gd name="T13" fmla="*/ 282 h 1989"/>
                  <a:gd name="T14" fmla="*/ 570 w 671"/>
                  <a:gd name="T15" fmla="*/ 344 h 1989"/>
                  <a:gd name="T16" fmla="*/ 542 w 671"/>
                  <a:gd name="T17" fmla="*/ 399 h 1989"/>
                  <a:gd name="T18" fmla="*/ 501 w 671"/>
                  <a:gd name="T19" fmla="*/ 446 h 1989"/>
                  <a:gd name="T20" fmla="*/ 451 w 671"/>
                  <a:gd name="T21" fmla="*/ 482 h 1989"/>
                  <a:gd name="T22" fmla="*/ 393 w 671"/>
                  <a:gd name="T23" fmla="*/ 504 h 1989"/>
                  <a:gd name="T24" fmla="*/ 328 w 671"/>
                  <a:gd name="T25" fmla="*/ 512 h 1989"/>
                  <a:gd name="T26" fmla="*/ 265 w 671"/>
                  <a:gd name="T27" fmla="*/ 504 h 1989"/>
                  <a:gd name="T28" fmla="*/ 207 w 671"/>
                  <a:gd name="T29" fmla="*/ 482 h 1989"/>
                  <a:gd name="T30" fmla="*/ 157 w 671"/>
                  <a:gd name="T31" fmla="*/ 446 h 1989"/>
                  <a:gd name="T32" fmla="*/ 116 w 671"/>
                  <a:gd name="T33" fmla="*/ 399 h 1989"/>
                  <a:gd name="T34" fmla="*/ 88 w 671"/>
                  <a:gd name="T35" fmla="*/ 344 h 1989"/>
                  <a:gd name="T36" fmla="*/ 73 w 671"/>
                  <a:gd name="T37" fmla="*/ 282 h 1989"/>
                  <a:gd name="T38" fmla="*/ 76 w 671"/>
                  <a:gd name="T39" fmla="*/ 217 h 1989"/>
                  <a:gd name="T40" fmla="*/ 92 w 671"/>
                  <a:gd name="T41" fmla="*/ 156 h 1989"/>
                  <a:gd name="T42" fmla="*/ 124 w 671"/>
                  <a:gd name="T43" fmla="*/ 102 h 1989"/>
                  <a:gd name="T44" fmla="*/ 165 w 671"/>
                  <a:gd name="T45" fmla="*/ 57 h 1989"/>
                  <a:gd name="T46" fmla="*/ 218 w 671"/>
                  <a:gd name="T47" fmla="*/ 25 h 1989"/>
                  <a:gd name="T48" fmla="*/ 277 w 671"/>
                  <a:gd name="T49" fmla="*/ 5 h 1989"/>
                  <a:gd name="T50" fmla="*/ 228 w 671"/>
                  <a:gd name="T51" fmla="*/ 668 h 1989"/>
                  <a:gd name="T52" fmla="*/ 490 w 671"/>
                  <a:gd name="T53" fmla="*/ 672 h 1989"/>
                  <a:gd name="T54" fmla="*/ 589 w 671"/>
                  <a:gd name="T55" fmla="*/ 719 h 1989"/>
                  <a:gd name="T56" fmla="*/ 653 w 671"/>
                  <a:gd name="T57" fmla="*/ 805 h 1989"/>
                  <a:gd name="T58" fmla="*/ 671 w 671"/>
                  <a:gd name="T59" fmla="*/ 882 h 1989"/>
                  <a:gd name="T60" fmla="*/ 668 w 671"/>
                  <a:gd name="T61" fmla="*/ 1279 h 1989"/>
                  <a:gd name="T62" fmla="*/ 644 w 671"/>
                  <a:gd name="T63" fmla="*/ 1359 h 1989"/>
                  <a:gd name="T64" fmla="*/ 568 w 671"/>
                  <a:gd name="T65" fmla="*/ 1610 h 1989"/>
                  <a:gd name="T66" fmla="*/ 554 w 671"/>
                  <a:gd name="T67" fmla="*/ 1742 h 1989"/>
                  <a:gd name="T68" fmla="*/ 524 w 671"/>
                  <a:gd name="T69" fmla="*/ 1868 h 1989"/>
                  <a:gd name="T70" fmla="*/ 468 w 671"/>
                  <a:gd name="T71" fmla="*/ 1949 h 1989"/>
                  <a:gd name="T72" fmla="*/ 429 w 671"/>
                  <a:gd name="T73" fmla="*/ 1976 h 1989"/>
                  <a:gd name="T74" fmla="*/ 384 w 671"/>
                  <a:gd name="T75" fmla="*/ 1988 h 1989"/>
                  <a:gd name="T76" fmla="*/ 270 w 671"/>
                  <a:gd name="T77" fmla="*/ 1986 h 1989"/>
                  <a:gd name="T78" fmla="*/ 229 w 671"/>
                  <a:gd name="T79" fmla="*/ 1968 h 1989"/>
                  <a:gd name="T80" fmla="*/ 184 w 671"/>
                  <a:gd name="T81" fmla="*/ 1926 h 1989"/>
                  <a:gd name="T82" fmla="*/ 132 w 671"/>
                  <a:gd name="T83" fmla="*/ 1821 h 1989"/>
                  <a:gd name="T84" fmla="*/ 119 w 671"/>
                  <a:gd name="T85" fmla="*/ 1690 h 1989"/>
                  <a:gd name="T86" fmla="*/ 112 w 671"/>
                  <a:gd name="T87" fmla="*/ 1624 h 1989"/>
                  <a:gd name="T88" fmla="*/ 47 w 671"/>
                  <a:gd name="T89" fmla="*/ 1395 h 1989"/>
                  <a:gd name="T90" fmla="*/ 12 w 671"/>
                  <a:gd name="T91" fmla="*/ 1293 h 1989"/>
                  <a:gd name="T92" fmla="*/ 2 w 671"/>
                  <a:gd name="T93" fmla="*/ 1257 h 1989"/>
                  <a:gd name="T94" fmla="*/ 0 w 671"/>
                  <a:gd name="T95" fmla="*/ 1187 h 1989"/>
                  <a:gd name="T96" fmla="*/ 2 w 671"/>
                  <a:gd name="T97" fmla="*/ 882 h 1989"/>
                  <a:gd name="T98" fmla="*/ 12 w 671"/>
                  <a:gd name="T99" fmla="*/ 826 h 1989"/>
                  <a:gd name="T100" fmla="*/ 54 w 671"/>
                  <a:gd name="T101" fmla="*/ 750 h 1989"/>
                  <a:gd name="T102" fmla="*/ 140 w 671"/>
                  <a:gd name="T103" fmla="*/ 685 h 1989"/>
                  <a:gd name="T104" fmla="*/ 216 w 671"/>
                  <a:gd name="T105" fmla="*/ 668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1" h="1989">
                    <a:moveTo>
                      <a:pt x="328" y="0"/>
                    </a:moveTo>
                    <a:lnTo>
                      <a:pt x="341" y="0"/>
                    </a:lnTo>
                    <a:lnTo>
                      <a:pt x="355" y="1"/>
                    </a:lnTo>
                    <a:lnTo>
                      <a:pt x="368" y="2"/>
                    </a:lnTo>
                    <a:lnTo>
                      <a:pt x="381" y="5"/>
                    </a:lnTo>
                    <a:lnTo>
                      <a:pt x="393" y="7"/>
                    </a:lnTo>
                    <a:lnTo>
                      <a:pt x="405" y="10"/>
                    </a:lnTo>
                    <a:lnTo>
                      <a:pt x="417" y="15"/>
                    </a:lnTo>
                    <a:lnTo>
                      <a:pt x="429" y="19"/>
                    </a:lnTo>
                    <a:lnTo>
                      <a:pt x="440" y="25"/>
                    </a:lnTo>
                    <a:lnTo>
                      <a:pt x="451" y="30"/>
                    </a:lnTo>
                    <a:lnTo>
                      <a:pt x="462" y="37"/>
                    </a:lnTo>
                    <a:lnTo>
                      <a:pt x="472" y="43"/>
                    </a:lnTo>
                    <a:lnTo>
                      <a:pt x="482" y="50"/>
                    </a:lnTo>
                    <a:lnTo>
                      <a:pt x="491" y="57"/>
                    </a:lnTo>
                    <a:lnTo>
                      <a:pt x="501" y="66"/>
                    </a:lnTo>
                    <a:lnTo>
                      <a:pt x="510" y="75"/>
                    </a:lnTo>
                    <a:lnTo>
                      <a:pt x="519" y="84"/>
                    </a:lnTo>
                    <a:lnTo>
                      <a:pt x="526" y="92"/>
                    </a:lnTo>
                    <a:lnTo>
                      <a:pt x="534" y="102"/>
                    </a:lnTo>
                    <a:lnTo>
                      <a:pt x="542" y="112"/>
                    </a:lnTo>
                    <a:lnTo>
                      <a:pt x="548" y="123"/>
                    </a:lnTo>
                    <a:lnTo>
                      <a:pt x="555" y="134"/>
                    </a:lnTo>
                    <a:lnTo>
                      <a:pt x="560" y="145"/>
                    </a:lnTo>
                    <a:lnTo>
                      <a:pt x="566" y="156"/>
                    </a:lnTo>
                    <a:lnTo>
                      <a:pt x="570" y="168"/>
                    </a:lnTo>
                    <a:lnTo>
                      <a:pt x="573" y="180"/>
                    </a:lnTo>
                    <a:lnTo>
                      <a:pt x="578" y="192"/>
                    </a:lnTo>
                    <a:lnTo>
                      <a:pt x="580" y="204"/>
                    </a:lnTo>
                    <a:lnTo>
                      <a:pt x="582" y="217"/>
                    </a:lnTo>
                    <a:lnTo>
                      <a:pt x="584" y="229"/>
                    </a:lnTo>
                    <a:lnTo>
                      <a:pt x="585" y="242"/>
                    </a:lnTo>
                    <a:lnTo>
                      <a:pt x="585" y="255"/>
                    </a:lnTo>
                    <a:lnTo>
                      <a:pt x="585" y="268"/>
                    </a:lnTo>
                    <a:lnTo>
                      <a:pt x="584" y="282"/>
                    </a:lnTo>
                    <a:lnTo>
                      <a:pt x="582" y="295"/>
                    </a:lnTo>
                    <a:lnTo>
                      <a:pt x="580" y="307"/>
                    </a:lnTo>
                    <a:lnTo>
                      <a:pt x="578" y="320"/>
                    </a:lnTo>
                    <a:lnTo>
                      <a:pt x="573" y="332"/>
                    </a:lnTo>
                    <a:lnTo>
                      <a:pt x="570" y="344"/>
                    </a:lnTo>
                    <a:lnTo>
                      <a:pt x="566" y="355"/>
                    </a:lnTo>
                    <a:lnTo>
                      <a:pt x="560" y="367"/>
                    </a:lnTo>
                    <a:lnTo>
                      <a:pt x="555" y="378"/>
                    </a:lnTo>
                    <a:lnTo>
                      <a:pt x="548" y="389"/>
                    </a:lnTo>
                    <a:lnTo>
                      <a:pt x="542" y="399"/>
                    </a:lnTo>
                    <a:lnTo>
                      <a:pt x="534" y="410"/>
                    </a:lnTo>
                    <a:lnTo>
                      <a:pt x="526" y="418"/>
                    </a:lnTo>
                    <a:lnTo>
                      <a:pt x="519" y="428"/>
                    </a:lnTo>
                    <a:lnTo>
                      <a:pt x="510" y="437"/>
                    </a:lnTo>
                    <a:lnTo>
                      <a:pt x="501" y="446"/>
                    </a:lnTo>
                    <a:lnTo>
                      <a:pt x="491" y="453"/>
                    </a:lnTo>
                    <a:lnTo>
                      <a:pt x="482" y="461"/>
                    </a:lnTo>
                    <a:lnTo>
                      <a:pt x="472" y="469"/>
                    </a:lnTo>
                    <a:lnTo>
                      <a:pt x="462" y="475"/>
                    </a:lnTo>
                    <a:lnTo>
                      <a:pt x="451" y="482"/>
                    </a:lnTo>
                    <a:lnTo>
                      <a:pt x="440" y="487"/>
                    </a:lnTo>
                    <a:lnTo>
                      <a:pt x="429" y="492"/>
                    </a:lnTo>
                    <a:lnTo>
                      <a:pt x="417" y="497"/>
                    </a:lnTo>
                    <a:lnTo>
                      <a:pt x="405" y="500"/>
                    </a:lnTo>
                    <a:lnTo>
                      <a:pt x="393" y="504"/>
                    </a:lnTo>
                    <a:lnTo>
                      <a:pt x="381" y="507"/>
                    </a:lnTo>
                    <a:lnTo>
                      <a:pt x="368" y="509"/>
                    </a:lnTo>
                    <a:lnTo>
                      <a:pt x="355" y="511"/>
                    </a:lnTo>
                    <a:lnTo>
                      <a:pt x="341" y="512"/>
                    </a:lnTo>
                    <a:lnTo>
                      <a:pt x="328" y="512"/>
                    </a:lnTo>
                    <a:lnTo>
                      <a:pt x="315" y="512"/>
                    </a:lnTo>
                    <a:lnTo>
                      <a:pt x="302" y="511"/>
                    </a:lnTo>
                    <a:lnTo>
                      <a:pt x="290" y="509"/>
                    </a:lnTo>
                    <a:lnTo>
                      <a:pt x="277" y="507"/>
                    </a:lnTo>
                    <a:lnTo>
                      <a:pt x="265" y="504"/>
                    </a:lnTo>
                    <a:lnTo>
                      <a:pt x="253" y="500"/>
                    </a:lnTo>
                    <a:lnTo>
                      <a:pt x="241" y="497"/>
                    </a:lnTo>
                    <a:lnTo>
                      <a:pt x="229" y="492"/>
                    </a:lnTo>
                    <a:lnTo>
                      <a:pt x="218" y="487"/>
                    </a:lnTo>
                    <a:lnTo>
                      <a:pt x="207" y="482"/>
                    </a:lnTo>
                    <a:lnTo>
                      <a:pt x="196" y="475"/>
                    </a:lnTo>
                    <a:lnTo>
                      <a:pt x="185" y="469"/>
                    </a:lnTo>
                    <a:lnTo>
                      <a:pt x="175" y="461"/>
                    </a:lnTo>
                    <a:lnTo>
                      <a:pt x="165" y="453"/>
                    </a:lnTo>
                    <a:lnTo>
                      <a:pt x="157" y="446"/>
                    </a:lnTo>
                    <a:lnTo>
                      <a:pt x="148" y="437"/>
                    </a:lnTo>
                    <a:lnTo>
                      <a:pt x="139" y="428"/>
                    </a:lnTo>
                    <a:lnTo>
                      <a:pt x="131" y="418"/>
                    </a:lnTo>
                    <a:lnTo>
                      <a:pt x="124" y="410"/>
                    </a:lnTo>
                    <a:lnTo>
                      <a:pt x="116" y="399"/>
                    </a:lnTo>
                    <a:lnTo>
                      <a:pt x="110" y="389"/>
                    </a:lnTo>
                    <a:lnTo>
                      <a:pt x="103" y="378"/>
                    </a:lnTo>
                    <a:lnTo>
                      <a:pt x="97" y="367"/>
                    </a:lnTo>
                    <a:lnTo>
                      <a:pt x="92" y="355"/>
                    </a:lnTo>
                    <a:lnTo>
                      <a:pt x="88" y="344"/>
                    </a:lnTo>
                    <a:lnTo>
                      <a:pt x="83" y="332"/>
                    </a:lnTo>
                    <a:lnTo>
                      <a:pt x="80" y="320"/>
                    </a:lnTo>
                    <a:lnTo>
                      <a:pt x="78" y="307"/>
                    </a:lnTo>
                    <a:lnTo>
                      <a:pt x="76" y="295"/>
                    </a:lnTo>
                    <a:lnTo>
                      <a:pt x="73" y="282"/>
                    </a:lnTo>
                    <a:lnTo>
                      <a:pt x="72" y="268"/>
                    </a:lnTo>
                    <a:lnTo>
                      <a:pt x="72" y="255"/>
                    </a:lnTo>
                    <a:lnTo>
                      <a:pt x="72" y="242"/>
                    </a:lnTo>
                    <a:lnTo>
                      <a:pt x="73" y="229"/>
                    </a:lnTo>
                    <a:lnTo>
                      <a:pt x="76" y="217"/>
                    </a:lnTo>
                    <a:lnTo>
                      <a:pt x="78" y="204"/>
                    </a:lnTo>
                    <a:lnTo>
                      <a:pt x="80" y="192"/>
                    </a:lnTo>
                    <a:lnTo>
                      <a:pt x="83" y="180"/>
                    </a:lnTo>
                    <a:lnTo>
                      <a:pt x="88" y="168"/>
                    </a:lnTo>
                    <a:lnTo>
                      <a:pt x="92" y="156"/>
                    </a:lnTo>
                    <a:lnTo>
                      <a:pt x="97" y="145"/>
                    </a:lnTo>
                    <a:lnTo>
                      <a:pt x="103" y="134"/>
                    </a:lnTo>
                    <a:lnTo>
                      <a:pt x="110" y="123"/>
                    </a:lnTo>
                    <a:lnTo>
                      <a:pt x="116" y="112"/>
                    </a:lnTo>
                    <a:lnTo>
                      <a:pt x="124" y="102"/>
                    </a:lnTo>
                    <a:lnTo>
                      <a:pt x="131" y="92"/>
                    </a:lnTo>
                    <a:lnTo>
                      <a:pt x="139" y="84"/>
                    </a:lnTo>
                    <a:lnTo>
                      <a:pt x="148" y="75"/>
                    </a:lnTo>
                    <a:lnTo>
                      <a:pt x="157" y="66"/>
                    </a:lnTo>
                    <a:lnTo>
                      <a:pt x="165" y="57"/>
                    </a:lnTo>
                    <a:lnTo>
                      <a:pt x="175" y="50"/>
                    </a:lnTo>
                    <a:lnTo>
                      <a:pt x="185" y="43"/>
                    </a:lnTo>
                    <a:lnTo>
                      <a:pt x="196" y="37"/>
                    </a:lnTo>
                    <a:lnTo>
                      <a:pt x="207" y="30"/>
                    </a:lnTo>
                    <a:lnTo>
                      <a:pt x="218" y="25"/>
                    </a:lnTo>
                    <a:lnTo>
                      <a:pt x="229" y="19"/>
                    </a:lnTo>
                    <a:lnTo>
                      <a:pt x="241" y="15"/>
                    </a:lnTo>
                    <a:lnTo>
                      <a:pt x="253" y="10"/>
                    </a:lnTo>
                    <a:lnTo>
                      <a:pt x="265" y="7"/>
                    </a:lnTo>
                    <a:lnTo>
                      <a:pt x="277" y="5"/>
                    </a:lnTo>
                    <a:lnTo>
                      <a:pt x="290" y="2"/>
                    </a:lnTo>
                    <a:lnTo>
                      <a:pt x="302" y="1"/>
                    </a:lnTo>
                    <a:lnTo>
                      <a:pt x="315" y="0"/>
                    </a:lnTo>
                    <a:lnTo>
                      <a:pt x="328" y="0"/>
                    </a:lnTo>
                    <a:close/>
                    <a:moveTo>
                      <a:pt x="228" y="668"/>
                    </a:moveTo>
                    <a:lnTo>
                      <a:pt x="445" y="668"/>
                    </a:lnTo>
                    <a:lnTo>
                      <a:pt x="457" y="668"/>
                    </a:lnTo>
                    <a:lnTo>
                      <a:pt x="468" y="669"/>
                    </a:lnTo>
                    <a:lnTo>
                      <a:pt x="479" y="670"/>
                    </a:lnTo>
                    <a:lnTo>
                      <a:pt x="490" y="672"/>
                    </a:lnTo>
                    <a:lnTo>
                      <a:pt x="512" y="677"/>
                    </a:lnTo>
                    <a:lnTo>
                      <a:pt x="533" y="685"/>
                    </a:lnTo>
                    <a:lnTo>
                      <a:pt x="552" y="695"/>
                    </a:lnTo>
                    <a:lnTo>
                      <a:pt x="571" y="706"/>
                    </a:lnTo>
                    <a:lnTo>
                      <a:pt x="589" y="719"/>
                    </a:lnTo>
                    <a:lnTo>
                      <a:pt x="605" y="734"/>
                    </a:lnTo>
                    <a:lnTo>
                      <a:pt x="619" y="750"/>
                    </a:lnTo>
                    <a:lnTo>
                      <a:pt x="632" y="767"/>
                    </a:lnTo>
                    <a:lnTo>
                      <a:pt x="643" y="786"/>
                    </a:lnTo>
                    <a:lnTo>
                      <a:pt x="653" y="805"/>
                    </a:lnTo>
                    <a:lnTo>
                      <a:pt x="661" y="826"/>
                    </a:lnTo>
                    <a:lnTo>
                      <a:pt x="666" y="848"/>
                    </a:lnTo>
                    <a:lnTo>
                      <a:pt x="668" y="859"/>
                    </a:lnTo>
                    <a:lnTo>
                      <a:pt x="670" y="870"/>
                    </a:lnTo>
                    <a:lnTo>
                      <a:pt x="671" y="882"/>
                    </a:lnTo>
                    <a:lnTo>
                      <a:pt x="671" y="893"/>
                    </a:lnTo>
                    <a:lnTo>
                      <a:pt x="671" y="1222"/>
                    </a:lnTo>
                    <a:lnTo>
                      <a:pt x="671" y="1243"/>
                    </a:lnTo>
                    <a:lnTo>
                      <a:pt x="670" y="1267"/>
                    </a:lnTo>
                    <a:lnTo>
                      <a:pt x="668" y="1279"/>
                    </a:lnTo>
                    <a:lnTo>
                      <a:pt x="667" y="1290"/>
                    </a:lnTo>
                    <a:lnTo>
                      <a:pt x="665" y="1300"/>
                    </a:lnTo>
                    <a:lnTo>
                      <a:pt x="663" y="1306"/>
                    </a:lnTo>
                    <a:lnTo>
                      <a:pt x="656" y="1324"/>
                    </a:lnTo>
                    <a:lnTo>
                      <a:pt x="644" y="1359"/>
                    </a:lnTo>
                    <a:lnTo>
                      <a:pt x="629" y="1406"/>
                    </a:lnTo>
                    <a:lnTo>
                      <a:pt x="610" y="1461"/>
                    </a:lnTo>
                    <a:lnTo>
                      <a:pt x="592" y="1521"/>
                    </a:lnTo>
                    <a:lnTo>
                      <a:pt x="575" y="1582"/>
                    </a:lnTo>
                    <a:lnTo>
                      <a:pt x="568" y="1610"/>
                    </a:lnTo>
                    <a:lnTo>
                      <a:pt x="562" y="1636"/>
                    </a:lnTo>
                    <a:lnTo>
                      <a:pt x="557" y="1661"/>
                    </a:lnTo>
                    <a:lnTo>
                      <a:pt x="555" y="1683"/>
                    </a:lnTo>
                    <a:lnTo>
                      <a:pt x="555" y="1714"/>
                    </a:lnTo>
                    <a:lnTo>
                      <a:pt x="554" y="1742"/>
                    </a:lnTo>
                    <a:lnTo>
                      <a:pt x="550" y="1770"/>
                    </a:lnTo>
                    <a:lnTo>
                      <a:pt x="546" y="1796"/>
                    </a:lnTo>
                    <a:lnTo>
                      <a:pt x="540" y="1821"/>
                    </a:lnTo>
                    <a:lnTo>
                      <a:pt x="533" y="1845"/>
                    </a:lnTo>
                    <a:lnTo>
                      <a:pt x="524" y="1868"/>
                    </a:lnTo>
                    <a:lnTo>
                      <a:pt x="513" y="1889"/>
                    </a:lnTo>
                    <a:lnTo>
                      <a:pt x="502" y="1909"/>
                    </a:lnTo>
                    <a:lnTo>
                      <a:pt x="489" y="1926"/>
                    </a:lnTo>
                    <a:lnTo>
                      <a:pt x="475" y="1941"/>
                    </a:lnTo>
                    <a:lnTo>
                      <a:pt x="468" y="1949"/>
                    </a:lnTo>
                    <a:lnTo>
                      <a:pt x="461" y="1956"/>
                    </a:lnTo>
                    <a:lnTo>
                      <a:pt x="453" y="1962"/>
                    </a:lnTo>
                    <a:lnTo>
                      <a:pt x="445" y="1968"/>
                    </a:lnTo>
                    <a:lnTo>
                      <a:pt x="437" y="1972"/>
                    </a:lnTo>
                    <a:lnTo>
                      <a:pt x="429" y="1976"/>
                    </a:lnTo>
                    <a:lnTo>
                      <a:pt x="420" y="1981"/>
                    </a:lnTo>
                    <a:lnTo>
                      <a:pt x="411" y="1983"/>
                    </a:lnTo>
                    <a:lnTo>
                      <a:pt x="403" y="1986"/>
                    </a:lnTo>
                    <a:lnTo>
                      <a:pt x="394" y="1987"/>
                    </a:lnTo>
                    <a:lnTo>
                      <a:pt x="384" y="1988"/>
                    </a:lnTo>
                    <a:lnTo>
                      <a:pt x="375" y="1989"/>
                    </a:lnTo>
                    <a:lnTo>
                      <a:pt x="298" y="1989"/>
                    </a:lnTo>
                    <a:lnTo>
                      <a:pt x="289" y="1988"/>
                    </a:lnTo>
                    <a:lnTo>
                      <a:pt x="279" y="1987"/>
                    </a:lnTo>
                    <a:lnTo>
                      <a:pt x="270" y="1986"/>
                    </a:lnTo>
                    <a:lnTo>
                      <a:pt x="262" y="1983"/>
                    </a:lnTo>
                    <a:lnTo>
                      <a:pt x="253" y="1981"/>
                    </a:lnTo>
                    <a:lnTo>
                      <a:pt x="245" y="1976"/>
                    </a:lnTo>
                    <a:lnTo>
                      <a:pt x="236" y="1972"/>
                    </a:lnTo>
                    <a:lnTo>
                      <a:pt x="229" y="1968"/>
                    </a:lnTo>
                    <a:lnTo>
                      <a:pt x="220" y="1962"/>
                    </a:lnTo>
                    <a:lnTo>
                      <a:pt x="212" y="1956"/>
                    </a:lnTo>
                    <a:lnTo>
                      <a:pt x="205" y="1949"/>
                    </a:lnTo>
                    <a:lnTo>
                      <a:pt x="198" y="1941"/>
                    </a:lnTo>
                    <a:lnTo>
                      <a:pt x="184" y="1926"/>
                    </a:lnTo>
                    <a:lnTo>
                      <a:pt x="172" y="1909"/>
                    </a:lnTo>
                    <a:lnTo>
                      <a:pt x="160" y="1889"/>
                    </a:lnTo>
                    <a:lnTo>
                      <a:pt x="150" y="1868"/>
                    </a:lnTo>
                    <a:lnTo>
                      <a:pt x="140" y="1845"/>
                    </a:lnTo>
                    <a:lnTo>
                      <a:pt x="132" y="1821"/>
                    </a:lnTo>
                    <a:lnTo>
                      <a:pt x="127" y="1796"/>
                    </a:lnTo>
                    <a:lnTo>
                      <a:pt x="123" y="1770"/>
                    </a:lnTo>
                    <a:lnTo>
                      <a:pt x="119" y="1742"/>
                    </a:lnTo>
                    <a:lnTo>
                      <a:pt x="119" y="1714"/>
                    </a:lnTo>
                    <a:lnTo>
                      <a:pt x="119" y="1690"/>
                    </a:lnTo>
                    <a:lnTo>
                      <a:pt x="118" y="1684"/>
                    </a:lnTo>
                    <a:lnTo>
                      <a:pt x="118" y="1679"/>
                    </a:lnTo>
                    <a:lnTo>
                      <a:pt x="117" y="1664"/>
                    </a:lnTo>
                    <a:lnTo>
                      <a:pt x="115" y="1645"/>
                    </a:lnTo>
                    <a:lnTo>
                      <a:pt x="112" y="1624"/>
                    </a:lnTo>
                    <a:lnTo>
                      <a:pt x="106" y="1601"/>
                    </a:lnTo>
                    <a:lnTo>
                      <a:pt x="94" y="1552"/>
                    </a:lnTo>
                    <a:lnTo>
                      <a:pt x="80" y="1498"/>
                    </a:lnTo>
                    <a:lnTo>
                      <a:pt x="64" y="1446"/>
                    </a:lnTo>
                    <a:lnTo>
                      <a:pt x="47" y="1395"/>
                    </a:lnTo>
                    <a:lnTo>
                      <a:pt x="32" y="1350"/>
                    </a:lnTo>
                    <a:lnTo>
                      <a:pt x="20" y="1314"/>
                    </a:lnTo>
                    <a:lnTo>
                      <a:pt x="15" y="1304"/>
                    </a:lnTo>
                    <a:lnTo>
                      <a:pt x="12" y="1293"/>
                    </a:lnTo>
                    <a:lnTo>
                      <a:pt x="12" y="1293"/>
                    </a:lnTo>
                    <a:lnTo>
                      <a:pt x="12" y="1293"/>
                    </a:lnTo>
                    <a:lnTo>
                      <a:pt x="9" y="1285"/>
                    </a:lnTo>
                    <a:lnTo>
                      <a:pt x="7" y="1281"/>
                    </a:lnTo>
                    <a:lnTo>
                      <a:pt x="5" y="1270"/>
                    </a:lnTo>
                    <a:lnTo>
                      <a:pt x="2" y="1257"/>
                    </a:lnTo>
                    <a:lnTo>
                      <a:pt x="1" y="1240"/>
                    </a:lnTo>
                    <a:lnTo>
                      <a:pt x="0" y="1224"/>
                    </a:lnTo>
                    <a:lnTo>
                      <a:pt x="0" y="1208"/>
                    </a:lnTo>
                    <a:lnTo>
                      <a:pt x="0" y="1196"/>
                    </a:lnTo>
                    <a:lnTo>
                      <a:pt x="0" y="1187"/>
                    </a:lnTo>
                    <a:lnTo>
                      <a:pt x="1" y="1185"/>
                    </a:lnTo>
                    <a:lnTo>
                      <a:pt x="1" y="1185"/>
                    </a:lnTo>
                    <a:lnTo>
                      <a:pt x="2" y="1185"/>
                    </a:lnTo>
                    <a:lnTo>
                      <a:pt x="2" y="893"/>
                    </a:lnTo>
                    <a:lnTo>
                      <a:pt x="2" y="882"/>
                    </a:lnTo>
                    <a:lnTo>
                      <a:pt x="3" y="870"/>
                    </a:lnTo>
                    <a:lnTo>
                      <a:pt x="5" y="859"/>
                    </a:lnTo>
                    <a:lnTo>
                      <a:pt x="7" y="848"/>
                    </a:lnTo>
                    <a:lnTo>
                      <a:pt x="9" y="837"/>
                    </a:lnTo>
                    <a:lnTo>
                      <a:pt x="12" y="826"/>
                    </a:lnTo>
                    <a:lnTo>
                      <a:pt x="15" y="816"/>
                    </a:lnTo>
                    <a:lnTo>
                      <a:pt x="20" y="805"/>
                    </a:lnTo>
                    <a:lnTo>
                      <a:pt x="30" y="786"/>
                    </a:lnTo>
                    <a:lnTo>
                      <a:pt x="41" y="767"/>
                    </a:lnTo>
                    <a:lnTo>
                      <a:pt x="54" y="750"/>
                    </a:lnTo>
                    <a:lnTo>
                      <a:pt x="68" y="734"/>
                    </a:lnTo>
                    <a:lnTo>
                      <a:pt x="84" y="719"/>
                    </a:lnTo>
                    <a:lnTo>
                      <a:pt x="102" y="706"/>
                    </a:lnTo>
                    <a:lnTo>
                      <a:pt x="120" y="695"/>
                    </a:lnTo>
                    <a:lnTo>
                      <a:pt x="140" y="685"/>
                    </a:lnTo>
                    <a:lnTo>
                      <a:pt x="161" y="677"/>
                    </a:lnTo>
                    <a:lnTo>
                      <a:pt x="183" y="672"/>
                    </a:lnTo>
                    <a:lnTo>
                      <a:pt x="194" y="670"/>
                    </a:lnTo>
                    <a:lnTo>
                      <a:pt x="205" y="669"/>
                    </a:lnTo>
                    <a:lnTo>
                      <a:pt x="216" y="668"/>
                    </a:lnTo>
                    <a:lnTo>
                      <a:pt x="228" y="6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09" name="Freeform 233"/>
              <p:cNvSpPr>
                <a:spLocks noEditPoints="1"/>
              </p:cNvSpPr>
              <p:nvPr/>
            </p:nvSpPr>
            <p:spPr bwMode="auto">
              <a:xfrm>
                <a:off x="8721" y="8327"/>
                <a:ext cx="167" cy="497"/>
              </a:xfrm>
              <a:custGeom>
                <a:avLst/>
                <a:gdLst>
                  <a:gd name="T0" fmla="*/ 381 w 672"/>
                  <a:gd name="T1" fmla="*/ 5 h 1989"/>
                  <a:gd name="T2" fmla="*/ 440 w 672"/>
                  <a:gd name="T3" fmla="*/ 25 h 1989"/>
                  <a:gd name="T4" fmla="*/ 492 w 672"/>
                  <a:gd name="T5" fmla="*/ 57 h 1989"/>
                  <a:gd name="T6" fmla="*/ 535 w 672"/>
                  <a:gd name="T7" fmla="*/ 102 h 1989"/>
                  <a:gd name="T8" fmla="*/ 566 w 672"/>
                  <a:gd name="T9" fmla="*/ 156 h 1989"/>
                  <a:gd name="T10" fmla="*/ 583 w 672"/>
                  <a:gd name="T11" fmla="*/ 217 h 1989"/>
                  <a:gd name="T12" fmla="*/ 584 w 672"/>
                  <a:gd name="T13" fmla="*/ 282 h 1989"/>
                  <a:gd name="T14" fmla="*/ 570 w 672"/>
                  <a:gd name="T15" fmla="*/ 344 h 1989"/>
                  <a:gd name="T16" fmla="*/ 542 w 672"/>
                  <a:gd name="T17" fmla="*/ 399 h 1989"/>
                  <a:gd name="T18" fmla="*/ 501 w 672"/>
                  <a:gd name="T19" fmla="*/ 446 h 1989"/>
                  <a:gd name="T20" fmla="*/ 451 w 672"/>
                  <a:gd name="T21" fmla="*/ 482 h 1989"/>
                  <a:gd name="T22" fmla="*/ 393 w 672"/>
                  <a:gd name="T23" fmla="*/ 504 h 1989"/>
                  <a:gd name="T24" fmla="*/ 329 w 672"/>
                  <a:gd name="T25" fmla="*/ 512 h 1989"/>
                  <a:gd name="T26" fmla="*/ 265 w 672"/>
                  <a:gd name="T27" fmla="*/ 504 h 1989"/>
                  <a:gd name="T28" fmla="*/ 207 w 672"/>
                  <a:gd name="T29" fmla="*/ 482 h 1989"/>
                  <a:gd name="T30" fmla="*/ 157 w 672"/>
                  <a:gd name="T31" fmla="*/ 446 h 1989"/>
                  <a:gd name="T32" fmla="*/ 116 w 672"/>
                  <a:gd name="T33" fmla="*/ 399 h 1989"/>
                  <a:gd name="T34" fmla="*/ 88 w 672"/>
                  <a:gd name="T35" fmla="*/ 344 h 1989"/>
                  <a:gd name="T36" fmla="*/ 73 w 672"/>
                  <a:gd name="T37" fmla="*/ 282 h 1989"/>
                  <a:gd name="T38" fmla="*/ 76 w 672"/>
                  <a:gd name="T39" fmla="*/ 217 h 1989"/>
                  <a:gd name="T40" fmla="*/ 93 w 672"/>
                  <a:gd name="T41" fmla="*/ 156 h 1989"/>
                  <a:gd name="T42" fmla="*/ 124 w 672"/>
                  <a:gd name="T43" fmla="*/ 102 h 1989"/>
                  <a:gd name="T44" fmla="*/ 166 w 672"/>
                  <a:gd name="T45" fmla="*/ 57 h 1989"/>
                  <a:gd name="T46" fmla="*/ 218 w 672"/>
                  <a:gd name="T47" fmla="*/ 25 h 1989"/>
                  <a:gd name="T48" fmla="*/ 278 w 672"/>
                  <a:gd name="T49" fmla="*/ 5 h 1989"/>
                  <a:gd name="T50" fmla="*/ 228 w 672"/>
                  <a:gd name="T51" fmla="*/ 668 h 1989"/>
                  <a:gd name="T52" fmla="*/ 491 w 672"/>
                  <a:gd name="T53" fmla="*/ 672 h 1989"/>
                  <a:gd name="T54" fmla="*/ 589 w 672"/>
                  <a:gd name="T55" fmla="*/ 719 h 1989"/>
                  <a:gd name="T56" fmla="*/ 653 w 672"/>
                  <a:gd name="T57" fmla="*/ 805 h 1989"/>
                  <a:gd name="T58" fmla="*/ 671 w 672"/>
                  <a:gd name="T59" fmla="*/ 882 h 1989"/>
                  <a:gd name="T60" fmla="*/ 669 w 672"/>
                  <a:gd name="T61" fmla="*/ 1279 h 1989"/>
                  <a:gd name="T62" fmla="*/ 645 w 672"/>
                  <a:gd name="T63" fmla="*/ 1359 h 1989"/>
                  <a:gd name="T64" fmla="*/ 569 w 672"/>
                  <a:gd name="T65" fmla="*/ 1610 h 1989"/>
                  <a:gd name="T66" fmla="*/ 554 w 672"/>
                  <a:gd name="T67" fmla="*/ 1742 h 1989"/>
                  <a:gd name="T68" fmla="*/ 524 w 672"/>
                  <a:gd name="T69" fmla="*/ 1868 h 1989"/>
                  <a:gd name="T70" fmla="*/ 468 w 672"/>
                  <a:gd name="T71" fmla="*/ 1949 h 1989"/>
                  <a:gd name="T72" fmla="*/ 429 w 672"/>
                  <a:gd name="T73" fmla="*/ 1976 h 1989"/>
                  <a:gd name="T74" fmla="*/ 385 w 672"/>
                  <a:gd name="T75" fmla="*/ 1988 h 1989"/>
                  <a:gd name="T76" fmla="*/ 270 w 672"/>
                  <a:gd name="T77" fmla="*/ 1986 h 1989"/>
                  <a:gd name="T78" fmla="*/ 229 w 672"/>
                  <a:gd name="T79" fmla="*/ 1968 h 1989"/>
                  <a:gd name="T80" fmla="*/ 184 w 672"/>
                  <a:gd name="T81" fmla="*/ 1926 h 1989"/>
                  <a:gd name="T82" fmla="*/ 134 w 672"/>
                  <a:gd name="T83" fmla="*/ 1821 h 1989"/>
                  <a:gd name="T84" fmla="*/ 119 w 672"/>
                  <a:gd name="T85" fmla="*/ 1690 h 1989"/>
                  <a:gd name="T86" fmla="*/ 112 w 672"/>
                  <a:gd name="T87" fmla="*/ 1624 h 1989"/>
                  <a:gd name="T88" fmla="*/ 47 w 672"/>
                  <a:gd name="T89" fmla="*/ 1395 h 1989"/>
                  <a:gd name="T90" fmla="*/ 12 w 672"/>
                  <a:gd name="T91" fmla="*/ 1293 h 1989"/>
                  <a:gd name="T92" fmla="*/ 2 w 672"/>
                  <a:gd name="T93" fmla="*/ 1257 h 1989"/>
                  <a:gd name="T94" fmla="*/ 1 w 672"/>
                  <a:gd name="T95" fmla="*/ 1187 h 1989"/>
                  <a:gd name="T96" fmla="*/ 2 w 672"/>
                  <a:gd name="T97" fmla="*/ 882 h 1989"/>
                  <a:gd name="T98" fmla="*/ 12 w 672"/>
                  <a:gd name="T99" fmla="*/ 826 h 1989"/>
                  <a:gd name="T100" fmla="*/ 54 w 672"/>
                  <a:gd name="T101" fmla="*/ 750 h 1989"/>
                  <a:gd name="T102" fmla="*/ 140 w 672"/>
                  <a:gd name="T103" fmla="*/ 685 h 1989"/>
                  <a:gd name="T104" fmla="*/ 217 w 672"/>
                  <a:gd name="T105" fmla="*/ 668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2" h="1989">
                    <a:moveTo>
                      <a:pt x="329" y="0"/>
                    </a:moveTo>
                    <a:lnTo>
                      <a:pt x="342" y="0"/>
                    </a:lnTo>
                    <a:lnTo>
                      <a:pt x="356" y="1"/>
                    </a:lnTo>
                    <a:lnTo>
                      <a:pt x="368" y="2"/>
                    </a:lnTo>
                    <a:lnTo>
                      <a:pt x="381" y="5"/>
                    </a:lnTo>
                    <a:lnTo>
                      <a:pt x="393" y="7"/>
                    </a:lnTo>
                    <a:lnTo>
                      <a:pt x="405" y="10"/>
                    </a:lnTo>
                    <a:lnTo>
                      <a:pt x="417" y="15"/>
                    </a:lnTo>
                    <a:lnTo>
                      <a:pt x="429" y="19"/>
                    </a:lnTo>
                    <a:lnTo>
                      <a:pt x="440" y="25"/>
                    </a:lnTo>
                    <a:lnTo>
                      <a:pt x="451" y="30"/>
                    </a:lnTo>
                    <a:lnTo>
                      <a:pt x="462" y="37"/>
                    </a:lnTo>
                    <a:lnTo>
                      <a:pt x="473" y="43"/>
                    </a:lnTo>
                    <a:lnTo>
                      <a:pt x="482" y="50"/>
                    </a:lnTo>
                    <a:lnTo>
                      <a:pt x="492" y="57"/>
                    </a:lnTo>
                    <a:lnTo>
                      <a:pt x="501" y="66"/>
                    </a:lnTo>
                    <a:lnTo>
                      <a:pt x="510" y="75"/>
                    </a:lnTo>
                    <a:lnTo>
                      <a:pt x="519" y="84"/>
                    </a:lnTo>
                    <a:lnTo>
                      <a:pt x="527" y="92"/>
                    </a:lnTo>
                    <a:lnTo>
                      <a:pt x="535" y="102"/>
                    </a:lnTo>
                    <a:lnTo>
                      <a:pt x="542" y="112"/>
                    </a:lnTo>
                    <a:lnTo>
                      <a:pt x="548" y="123"/>
                    </a:lnTo>
                    <a:lnTo>
                      <a:pt x="555" y="134"/>
                    </a:lnTo>
                    <a:lnTo>
                      <a:pt x="560" y="145"/>
                    </a:lnTo>
                    <a:lnTo>
                      <a:pt x="566" y="156"/>
                    </a:lnTo>
                    <a:lnTo>
                      <a:pt x="570" y="168"/>
                    </a:lnTo>
                    <a:lnTo>
                      <a:pt x="574" y="180"/>
                    </a:lnTo>
                    <a:lnTo>
                      <a:pt x="578" y="192"/>
                    </a:lnTo>
                    <a:lnTo>
                      <a:pt x="580" y="204"/>
                    </a:lnTo>
                    <a:lnTo>
                      <a:pt x="583" y="217"/>
                    </a:lnTo>
                    <a:lnTo>
                      <a:pt x="584" y="229"/>
                    </a:lnTo>
                    <a:lnTo>
                      <a:pt x="585" y="242"/>
                    </a:lnTo>
                    <a:lnTo>
                      <a:pt x="585" y="255"/>
                    </a:lnTo>
                    <a:lnTo>
                      <a:pt x="585" y="268"/>
                    </a:lnTo>
                    <a:lnTo>
                      <a:pt x="584" y="282"/>
                    </a:lnTo>
                    <a:lnTo>
                      <a:pt x="583" y="295"/>
                    </a:lnTo>
                    <a:lnTo>
                      <a:pt x="580" y="307"/>
                    </a:lnTo>
                    <a:lnTo>
                      <a:pt x="578" y="320"/>
                    </a:lnTo>
                    <a:lnTo>
                      <a:pt x="574" y="332"/>
                    </a:lnTo>
                    <a:lnTo>
                      <a:pt x="570" y="344"/>
                    </a:lnTo>
                    <a:lnTo>
                      <a:pt x="566" y="355"/>
                    </a:lnTo>
                    <a:lnTo>
                      <a:pt x="560" y="367"/>
                    </a:lnTo>
                    <a:lnTo>
                      <a:pt x="555" y="378"/>
                    </a:lnTo>
                    <a:lnTo>
                      <a:pt x="548" y="389"/>
                    </a:lnTo>
                    <a:lnTo>
                      <a:pt x="542" y="399"/>
                    </a:lnTo>
                    <a:lnTo>
                      <a:pt x="535" y="410"/>
                    </a:lnTo>
                    <a:lnTo>
                      <a:pt x="527" y="418"/>
                    </a:lnTo>
                    <a:lnTo>
                      <a:pt x="519" y="428"/>
                    </a:lnTo>
                    <a:lnTo>
                      <a:pt x="510" y="437"/>
                    </a:lnTo>
                    <a:lnTo>
                      <a:pt x="501" y="446"/>
                    </a:lnTo>
                    <a:lnTo>
                      <a:pt x="492" y="453"/>
                    </a:lnTo>
                    <a:lnTo>
                      <a:pt x="482" y="461"/>
                    </a:lnTo>
                    <a:lnTo>
                      <a:pt x="473" y="469"/>
                    </a:lnTo>
                    <a:lnTo>
                      <a:pt x="462" y="475"/>
                    </a:lnTo>
                    <a:lnTo>
                      <a:pt x="451" y="482"/>
                    </a:lnTo>
                    <a:lnTo>
                      <a:pt x="440" y="487"/>
                    </a:lnTo>
                    <a:lnTo>
                      <a:pt x="429" y="492"/>
                    </a:lnTo>
                    <a:lnTo>
                      <a:pt x="417" y="497"/>
                    </a:lnTo>
                    <a:lnTo>
                      <a:pt x="405" y="500"/>
                    </a:lnTo>
                    <a:lnTo>
                      <a:pt x="393" y="504"/>
                    </a:lnTo>
                    <a:lnTo>
                      <a:pt x="381" y="507"/>
                    </a:lnTo>
                    <a:lnTo>
                      <a:pt x="368" y="509"/>
                    </a:lnTo>
                    <a:lnTo>
                      <a:pt x="356" y="511"/>
                    </a:lnTo>
                    <a:lnTo>
                      <a:pt x="342" y="512"/>
                    </a:lnTo>
                    <a:lnTo>
                      <a:pt x="329" y="512"/>
                    </a:lnTo>
                    <a:lnTo>
                      <a:pt x="316" y="512"/>
                    </a:lnTo>
                    <a:lnTo>
                      <a:pt x="303" y="511"/>
                    </a:lnTo>
                    <a:lnTo>
                      <a:pt x="290" y="509"/>
                    </a:lnTo>
                    <a:lnTo>
                      <a:pt x="278" y="507"/>
                    </a:lnTo>
                    <a:lnTo>
                      <a:pt x="265" y="504"/>
                    </a:lnTo>
                    <a:lnTo>
                      <a:pt x="253" y="500"/>
                    </a:lnTo>
                    <a:lnTo>
                      <a:pt x="241" y="497"/>
                    </a:lnTo>
                    <a:lnTo>
                      <a:pt x="230" y="492"/>
                    </a:lnTo>
                    <a:lnTo>
                      <a:pt x="218" y="487"/>
                    </a:lnTo>
                    <a:lnTo>
                      <a:pt x="207" y="482"/>
                    </a:lnTo>
                    <a:lnTo>
                      <a:pt x="196" y="475"/>
                    </a:lnTo>
                    <a:lnTo>
                      <a:pt x="186" y="469"/>
                    </a:lnTo>
                    <a:lnTo>
                      <a:pt x="175" y="461"/>
                    </a:lnTo>
                    <a:lnTo>
                      <a:pt x="166" y="453"/>
                    </a:lnTo>
                    <a:lnTo>
                      <a:pt x="157" y="446"/>
                    </a:lnTo>
                    <a:lnTo>
                      <a:pt x="148" y="437"/>
                    </a:lnTo>
                    <a:lnTo>
                      <a:pt x="139" y="428"/>
                    </a:lnTo>
                    <a:lnTo>
                      <a:pt x="131" y="418"/>
                    </a:lnTo>
                    <a:lnTo>
                      <a:pt x="124" y="410"/>
                    </a:lnTo>
                    <a:lnTo>
                      <a:pt x="116" y="399"/>
                    </a:lnTo>
                    <a:lnTo>
                      <a:pt x="109" y="389"/>
                    </a:lnTo>
                    <a:lnTo>
                      <a:pt x="103" y="378"/>
                    </a:lnTo>
                    <a:lnTo>
                      <a:pt x="97" y="367"/>
                    </a:lnTo>
                    <a:lnTo>
                      <a:pt x="93" y="355"/>
                    </a:lnTo>
                    <a:lnTo>
                      <a:pt x="88" y="344"/>
                    </a:lnTo>
                    <a:lnTo>
                      <a:pt x="84" y="332"/>
                    </a:lnTo>
                    <a:lnTo>
                      <a:pt x="81" y="320"/>
                    </a:lnTo>
                    <a:lnTo>
                      <a:pt x="78" y="307"/>
                    </a:lnTo>
                    <a:lnTo>
                      <a:pt x="76" y="295"/>
                    </a:lnTo>
                    <a:lnTo>
                      <a:pt x="73" y="282"/>
                    </a:lnTo>
                    <a:lnTo>
                      <a:pt x="72" y="268"/>
                    </a:lnTo>
                    <a:lnTo>
                      <a:pt x="72" y="255"/>
                    </a:lnTo>
                    <a:lnTo>
                      <a:pt x="72" y="242"/>
                    </a:lnTo>
                    <a:lnTo>
                      <a:pt x="73" y="229"/>
                    </a:lnTo>
                    <a:lnTo>
                      <a:pt x="76" y="217"/>
                    </a:lnTo>
                    <a:lnTo>
                      <a:pt x="78" y="204"/>
                    </a:lnTo>
                    <a:lnTo>
                      <a:pt x="81" y="192"/>
                    </a:lnTo>
                    <a:lnTo>
                      <a:pt x="84" y="180"/>
                    </a:lnTo>
                    <a:lnTo>
                      <a:pt x="88" y="168"/>
                    </a:lnTo>
                    <a:lnTo>
                      <a:pt x="93" y="156"/>
                    </a:lnTo>
                    <a:lnTo>
                      <a:pt x="97" y="145"/>
                    </a:lnTo>
                    <a:lnTo>
                      <a:pt x="103" y="134"/>
                    </a:lnTo>
                    <a:lnTo>
                      <a:pt x="109" y="123"/>
                    </a:lnTo>
                    <a:lnTo>
                      <a:pt x="116" y="112"/>
                    </a:lnTo>
                    <a:lnTo>
                      <a:pt x="124" y="102"/>
                    </a:lnTo>
                    <a:lnTo>
                      <a:pt x="131" y="92"/>
                    </a:lnTo>
                    <a:lnTo>
                      <a:pt x="139" y="84"/>
                    </a:lnTo>
                    <a:lnTo>
                      <a:pt x="148" y="75"/>
                    </a:lnTo>
                    <a:lnTo>
                      <a:pt x="157" y="66"/>
                    </a:lnTo>
                    <a:lnTo>
                      <a:pt x="166" y="57"/>
                    </a:lnTo>
                    <a:lnTo>
                      <a:pt x="175" y="50"/>
                    </a:lnTo>
                    <a:lnTo>
                      <a:pt x="186" y="43"/>
                    </a:lnTo>
                    <a:lnTo>
                      <a:pt x="196" y="37"/>
                    </a:lnTo>
                    <a:lnTo>
                      <a:pt x="207" y="30"/>
                    </a:lnTo>
                    <a:lnTo>
                      <a:pt x="218" y="25"/>
                    </a:lnTo>
                    <a:lnTo>
                      <a:pt x="230" y="19"/>
                    </a:lnTo>
                    <a:lnTo>
                      <a:pt x="241" y="15"/>
                    </a:lnTo>
                    <a:lnTo>
                      <a:pt x="253" y="10"/>
                    </a:lnTo>
                    <a:lnTo>
                      <a:pt x="265" y="7"/>
                    </a:lnTo>
                    <a:lnTo>
                      <a:pt x="278" y="5"/>
                    </a:lnTo>
                    <a:lnTo>
                      <a:pt x="290" y="2"/>
                    </a:lnTo>
                    <a:lnTo>
                      <a:pt x="303" y="1"/>
                    </a:lnTo>
                    <a:lnTo>
                      <a:pt x="316" y="0"/>
                    </a:lnTo>
                    <a:lnTo>
                      <a:pt x="329" y="0"/>
                    </a:lnTo>
                    <a:close/>
                    <a:moveTo>
                      <a:pt x="228" y="668"/>
                    </a:moveTo>
                    <a:lnTo>
                      <a:pt x="445" y="668"/>
                    </a:lnTo>
                    <a:lnTo>
                      <a:pt x="457" y="668"/>
                    </a:lnTo>
                    <a:lnTo>
                      <a:pt x="468" y="669"/>
                    </a:lnTo>
                    <a:lnTo>
                      <a:pt x="480" y="670"/>
                    </a:lnTo>
                    <a:lnTo>
                      <a:pt x="491" y="672"/>
                    </a:lnTo>
                    <a:lnTo>
                      <a:pt x="512" y="677"/>
                    </a:lnTo>
                    <a:lnTo>
                      <a:pt x="533" y="685"/>
                    </a:lnTo>
                    <a:lnTo>
                      <a:pt x="552" y="695"/>
                    </a:lnTo>
                    <a:lnTo>
                      <a:pt x="571" y="706"/>
                    </a:lnTo>
                    <a:lnTo>
                      <a:pt x="589" y="719"/>
                    </a:lnTo>
                    <a:lnTo>
                      <a:pt x="605" y="734"/>
                    </a:lnTo>
                    <a:lnTo>
                      <a:pt x="619" y="750"/>
                    </a:lnTo>
                    <a:lnTo>
                      <a:pt x="632" y="767"/>
                    </a:lnTo>
                    <a:lnTo>
                      <a:pt x="643" y="786"/>
                    </a:lnTo>
                    <a:lnTo>
                      <a:pt x="653" y="805"/>
                    </a:lnTo>
                    <a:lnTo>
                      <a:pt x="661" y="826"/>
                    </a:lnTo>
                    <a:lnTo>
                      <a:pt x="666" y="848"/>
                    </a:lnTo>
                    <a:lnTo>
                      <a:pt x="668" y="859"/>
                    </a:lnTo>
                    <a:lnTo>
                      <a:pt x="669" y="870"/>
                    </a:lnTo>
                    <a:lnTo>
                      <a:pt x="671" y="882"/>
                    </a:lnTo>
                    <a:lnTo>
                      <a:pt x="671" y="893"/>
                    </a:lnTo>
                    <a:lnTo>
                      <a:pt x="671" y="1222"/>
                    </a:lnTo>
                    <a:lnTo>
                      <a:pt x="672" y="1243"/>
                    </a:lnTo>
                    <a:lnTo>
                      <a:pt x="671" y="1267"/>
                    </a:lnTo>
                    <a:lnTo>
                      <a:pt x="669" y="1279"/>
                    </a:lnTo>
                    <a:lnTo>
                      <a:pt x="667" y="1290"/>
                    </a:lnTo>
                    <a:lnTo>
                      <a:pt x="666" y="1300"/>
                    </a:lnTo>
                    <a:lnTo>
                      <a:pt x="664" y="1306"/>
                    </a:lnTo>
                    <a:lnTo>
                      <a:pt x="657" y="1324"/>
                    </a:lnTo>
                    <a:lnTo>
                      <a:pt x="645" y="1359"/>
                    </a:lnTo>
                    <a:lnTo>
                      <a:pt x="629" y="1406"/>
                    </a:lnTo>
                    <a:lnTo>
                      <a:pt x="610" y="1461"/>
                    </a:lnTo>
                    <a:lnTo>
                      <a:pt x="592" y="1521"/>
                    </a:lnTo>
                    <a:lnTo>
                      <a:pt x="575" y="1582"/>
                    </a:lnTo>
                    <a:lnTo>
                      <a:pt x="569" y="1610"/>
                    </a:lnTo>
                    <a:lnTo>
                      <a:pt x="562" y="1636"/>
                    </a:lnTo>
                    <a:lnTo>
                      <a:pt x="558" y="1661"/>
                    </a:lnTo>
                    <a:lnTo>
                      <a:pt x="555" y="1683"/>
                    </a:lnTo>
                    <a:lnTo>
                      <a:pt x="555" y="1714"/>
                    </a:lnTo>
                    <a:lnTo>
                      <a:pt x="554" y="1742"/>
                    </a:lnTo>
                    <a:lnTo>
                      <a:pt x="550" y="1770"/>
                    </a:lnTo>
                    <a:lnTo>
                      <a:pt x="546" y="1796"/>
                    </a:lnTo>
                    <a:lnTo>
                      <a:pt x="540" y="1821"/>
                    </a:lnTo>
                    <a:lnTo>
                      <a:pt x="533" y="1845"/>
                    </a:lnTo>
                    <a:lnTo>
                      <a:pt x="524" y="1868"/>
                    </a:lnTo>
                    <a:lnTo>
                      <a:pt x="513" y="1889"/>
                    </a:lnTo>
                    <a:lnTo>
                      <a:pt x="502" y="1909"/>
                    </a:lnTo>
                    <a:lnTo>
                      <a:pt x="489" y="1926"/>
                    </a:lnTo>
                    <a:lnTo>
                      <a:pt x="476" y="1941"/>
                    </a:lnTo>
                    <a:lnTo>
                      <a:pt x="468" y="1949"/>
                    </a:lnTo>
                    <a:lnTo>
                      <a:pt x="461" y="1956"/>
                    </a:lnTo>
                    <a:lnTo>
                      <a:pt x="453" y="1962"/>
                    </a:lnTo>
                    <a:lnTo>
                      <a:pt x="445" y="1968"/>
                    </a:lnTo>
                    <a:lnTo>
                      <a:pt x="437" y="1972"/>
                    </a:lnTo>
                    <a:lnTo>
                      <a:pt x="429" y="1976"/>
                    </a:lnTo>
                    <a:lnTo>
                      <a:pt x="420" y="1981"/>
                    </a:lnTo>
                    <a:lnTo>
                      <a:pt x="411" y="1983"/>
                    </a:lnTo>
                    <a:lnTo>
                      <a:pt x="403" y="1986"/>
                    </a:lnTo>
                    <a:lnTo>
                      <a:pt x="394" y="1987"/>
                    </a:lnTo>
                    <a:lnTo>
                      <a:pt x="385" y="1988"/>
                    </a:lnTo>
                    <a:lnTo>
                      <a:pt x="375" y="1989"/>
                    </a:lnTo>
                    <a:lnTo>
                      <a:pt x="298" y="1989"/>
                    </a:lnTo>
                    <a:lnTo>
                      <a:pt x="289" y="1988"/>
                    </a:lnTo>
                    <a:lnTo>
                      <a:pt x="280" y="1987"/>
                    </a:lnTo>
                    <a:lnTo>
                      <a:pt x="270" y="1986"/>
                    </a:lnTo>
                    <a:lnTo>
                      <a:pt x="262" y="1983"/>
                    </a:lnTo>
                    <a:lnTo>
                      <a:pt x="254" y="1981"/>
                    </a:lnTo>
                    <a:lnTo>
                      <a:pt x="245" y="1976"/>
                    </a:lnTo>
                    <a:lnTo>
                      <a:pt x="236" y="1972"/>
                    </a:lnTo>
                    <a:lnTo>
                      <a:pt x="229" y="1968"/>
                    </a:lnTo>
                    <a:lnTo>
                      <a:pt x="221" y="1962"/>
                    </a:lnTo>
                    <a:lnTo>
                      <a:pt x="212" y="1956"/>
                    </a:lnTo>
                    <a:lnTo>
                      <a:pt x="206" y="1949"/>
                    </a:lnTo>
                    <a:lnTo>
                      <a:pt x="198" y="1941"/>
                    </a:lnTo>
                    <a:lnTo>
                      <a:pt x="184" y="1926"/>
                    </a:lnTo>
                    <a:lnTo>
                      <a:pt x="172" y="1909"/>
                    </a:lnTo>
                    <a:lnTo>
                      <a:pt x="160" y="1889"/>
                    </a:lnTo>
                    <a:lnTo>
                      <a:pt x="150" y="1868"/>
                    </a:lnTo>
                    <a:lnTo>
                      <a:pt x="141" y="1845"/>
                    </a:lnTo>
                    <a:lnTo>
                      <a:pt x="134" y="1821"/>
                    </a:lnTo>
                    <a:lnTo>
                      <a:pt x="127" y="1796"/>
                    </a:lnTo>
                    <a:lnTo>
                      <a:pt x="123" y="1770"/>
                    </a:lnTo>
                    <a:lnTo>
                      <a:pt x="120" y="1742"/>
                    </a:lnTo>
                    <a:lnTo>
                      <a:pt x="119" y="1714"/>
                    </a:lnTo>
                    <a:lnTo>
                      <a:pt x="119" y="1690"/>
                    </a:lnTo>
                    <a:lnTo>
                      <a:pt x="118" y="1684"/>
                    </a:lnTo>
                    <a:lnTo>
                      <a:pt x="118" y="1679"/>
                    </a:lnTo>
                    <a:lnTo>
                      <a:pt x="117" y="1664"/>
                    </a:lnTo>
                    <a:lnTo>
                      <a:pt x="115" y="1645"/>
                    </a:lnTo>
                    <a:lnTo>
                      <a:pt x="112" y="1624"/>
                    </a:lnTo>
                    <a:lnTo>
                      <a:pt x="107" y="1601"/>
                    </a:lnTo>
                    <a:lnTo>
                      <a:pt x="95" y="1552"/>
                    </a:lnTo>
                    <a:lnTo>
                      <a:pt x="80" y="1498"/>
                    </a:lnTo>
                    <a:lnTo>
                      <a:pt x="64" y="1446"/>
                    </a:lnTo>
                    <a:lnTo>
                      <a:pt x="47" y="1395"/>
                    </a:lnTo>
                    <a:lnTo>
                      <a:pt x="33" y="1350"/>
                    </a:lnTo>
                    <a:lnTo>
                      <a:pt x="20" y="1314"/>
                    </a:lnTo>
                    <a:lnTo>
                      <a:pt x="15" y="1304"/>
                    </a:lnTo>
                    <a:lnTo>
                      <a:pt x="12" y="1293"/>
                    </a:lnTo>
                    <a:lnTo>
                      <a:pt x="12" y="1293"/>
                    </a:lnTo>
                    <a:lnTo>
                      <a:pt x="12" y="1293"/>
                    </a:lnTo>
                    <a:lnTo>
                      <a:pt x="9" y="1285"/>
                    </a:lnTo>
                    <a:lnTo>
                      <a:pt x="8" y="1281"/>
                    </a:lnTo>
                    <a:lnTo>
                      <a:pt x="4" y="1270"/>
                    </a:lnTo>
                    <a:lnTo>
                      <a:pt x="2" y="1257"/>
                    </a:lnTo>
                    <a:lnTo>
                      <a:pt x="1" y="1240"/>
                    </a:lnTo>
                    <a:lnTo>
                      <a:pt x="0" y="1224"/>
                    </a:lnTo>
                    <a:lnTo>
                      <a:pt x="0" y="1208"/>
                    </a:lnTo>
                    <a:lnTo>
                      <a:pt x="0" y="1196"/>
                    </a:lnTo>
                    <a:lnTo>
                      <a:pt x="1" y="1187"/>
                    </a:lnTo>
                    <a:lnTo>
                      <a:pt x="1" y="1185"/>
                    </a:lnTo>
                    <a:lnTo>
                      <a:pt x="2" y="1185"/>
                    </a:lnTo>
                    <a:lnTo>
                      <a:pt x="2" y="1185"/>
                    </a:lnTo>
                    <a:lnTo>
                      <a:pt x="2" y="893"/>
                    </a:lnTo>
                    <a:lnTo>
                      <a:pt x="2" y="882"/>
                    </a:lnTo>
                    <a:lnTo>
                      <a:pt x="3" y="870"/>
                    </a:lnTo>
                    <a:lnTo>
                      <a:pt x="6" y="859"/>
                    </a:lnTo>
                    <a:lnTo>
                      <a:pt x="7" y="848"/>
                    </a:lnTo>
                    <a:lnTo>
                      <a:pt x="10" y="837"/>
                    </a:lnTo>
                    <a:lnTo>
                      <a:pt x="12" y="826"/>
                    </a:lnTo>
                    <a:lnTo>
                      <a:pt x="17" y="816"/>
                    </a:lnTo>
                    <a:lnTo>
                      <a:pt x="20" y="805"/>
                    </a:lnTo>
                    <a:lnTo>
                      <a:pt x="30" y="786"/>
                    </a:lnTo>
                    <a:lnTo>
                      <a:pt x="41" y="767"/>
                    </a:lnTo>
                    <a:lnTo>
                      <a:pt x="54" y="750"/>
                    </a:lnTo>
                    <a:lnTo>
                      <a:pt x="69" y="734"/>
                    </a:lnTo>
                    <a:lnTo>
                      <a:pt x="84" y="719"/>
                    </a:lnTo>
                    <a:lnTo>
                      <a:pt x="102" y="706"/>
                    </a:lnTo>
                    <a:lnTo>
                      <a:pt x="120" y="695"/>
                    </a:lnTo>
                    <a:lnTo>
                      <a:pt x="140" y="685"/>
                    </a:lnTo>
                    <a:lnTo>
                      <a:pt x="161" y="677"/>
                    </a:lnTo>
                    <a:lnTo>
                      <a:pt x="183" y="672"/>
                    </a:lnTo>
                    <a:lnTo>
                      <a:pt x="194" y="670"/>
                    </a:lnTo>
                    <a:lnTo>
                      <a:pt x="205" y="669"/>
                    </a:lnTo>
                    <a:lnTo>
                      <a:pt x="217" y="668"/>
                    </a:lnTo>
                    <a:lnTo>
                      <a:pt x="228" y="6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10" name="Freeform 234"/>
              <p:cNvSpPr>
                <a:spLocks noEditPoints="1"/>
              </p:cNvSpPr>
              <p:nvPr/>
            </p:nvSpPr>
            <p:spPr bwMode="auto">
              <a:xfrm>
                <a:off x="8503" y="8239"/>
                <a:ext cx="227" cy="673"/>
              </a:xfrm>
              <a:custGeom>
                <a:avLst/>
                <a:gdLst>
                  <a:gd name="T0" fmla="*/ 514 w 907"/>
                  <a:gd name="T1" fmla="*/ 7 h 2690"/>
                  <a:gd name="T2" fmla="*/ 595 w 907"/>
                  <a:gd name="T3" fmla="*/ 35 h 2690"/>
                  <a:gd name="T4" fmla="*/ 665 w 907"/>
                  <a:gd name="T5" fmla="*/ 79 h 2690"/>
                  <a:gd name="T6" fmla="*/ 723 w 907"/>
                  <a:gd name="T7" fmla="*/ 140 h 2690"/>
                  <a:gd name="T8" fmla="*/ 764 w 907"/>
                  <a:gd name="T9" fmla="*/ 212 h 2690"/>
                  <a:gd name="T10" fmla="*/ 787 w 907"/>
                  <a:gd name="T11" fmla="*/ 294 h 2690"/>
                  <a:gd name="T12" fmla="*/ 789 w 907"/>
                  <a:gd name="T13" fmla="*/ 382 h 2690"/>
                  <a:gd name="T14" fmla="*/ 771 w 907"/>
                  <a:gd name="T15" fmla="*/ 465 h 2690"/>
                  <a:gd name="T16" fmla="*/ 732 w 907"/>
                  <a:gd name="T17" fmla="*/ 541 h 2690"/>
                  <a:gd name="T18" fmla="*/ 678 w 907"/>
                  <a:gd name="T19" fmla="*/ 603 h 2690"/>
                  <a:gd name="T20" fmla="*/ 610 w 907"/>
                  <a:gd name="T21" fmla="*/ 651 h 2690"/>
                  <a:gd name="T22" fmla="*/ 531 w 907"/>
                  <a:gd name="T23" fmla="*/ 683 h 2690"/>
                  <a:gd name="T24" fmla="*/ 445 w 907"/>
                  <a:gd name="T25" fmla="*/ 694 h 2690"/>
                  <a:gd name="T26" fmla="*/ 358 w 907"/>
                  <a:gd name="T27" fmla="*/ 683 h 2690"/>
                  <a:gd name="T28" fmla="*/ 280 w 907"/>
                  <a:gd name="T29" fmla="*/ 651 h 2690"/>
                  <a:gd name="T30" fmla="*/ 212 w 907"/>
                  <a:gd name="T31" fmla="*/ 603 h 2690"/>
                  <a:gd name="T32" fmla="*/ 157 w 907"/>
                  <a:gd name="T33" fmla="*/ 541 h 2690"/>
                  <a:gd name="T34" fmla="*/ 119 w 907"/>
                  <a:gd name="T35" fmla="*/ 465 h 2690"/>
                  <a:gd name="T36" fmla="*/ 99 w 907"/>
                  <a:gd name="T37" fmla="*/ 382 h 2690"/>
                  <a:gd name="T38" fmla="*/ 101 w 907"/>
                  <a:gd name="T39" fmla="*/ 294 h 2690"/>
                  <a:gd name="T40" fmla="*/ 125 w 907"/>
                  <a:gd name="T41" fmla="*/ 212 h 2690"/>
                  <a:gd name="T42" fmla="*/ 167 w 907"/>
                  <a:gd name="T43" fmla="*/ 140 h 2690"/>
                  <a:gd name="T44" fmla="*/ 224 w 907"/>
                  <a:gd name="T45" fmla="*/ 79 h 2690"/>
                  <a:gd name="T46" fmla="*/ 294 w 907"/>
                  <a:gd name="T47" fmla="*/ 35 h 2690"/>
                  <a:gd name="T48" fmla="*/ 375 w 907"/>
                  <a:gd name="T49" fmla="*/ 7 h 2690"/>
                  <a:gd name="T50" fmla="*/ 308 w 907"/>
                  <a:gd name="T51" fmla="*/ 904 h 2690"/>
                  <a:gd name="T52" fmla="*/ 664 w 907"/>
                  <a:gd name="T53" fmla="*/ 910 h 2690"/>
                  <a:gd name="T54" fmla="*/ 734 w 907"/>
                  <a:gd name="T55" fmla="*/ 934 h 2690"/>
                  <a:gd name="T56" fmla="*/ 796 w 907"/>
                  <a:gd name="T57" fmla="*/ 974 h 2690"/>
                  <a:gd name="T58" fmla="*/ 846 w 907"/>
                  <a:gd name="T59" fmla="*/ 1026 h 2690"/>
                  <a:gd name="T60" fmla="*/ 883 w 907"/>
                  <a:gd name="T61" fmla="*/ 1090 h 2690"/>
                  <a:gd name="T62" fmla="*/ 903 w 907"/>
                  <a:gd name="T63" fmla="*/ 1162 h 2690"/>
                  <a:gd name="T64" fmla="*/ 907 w 907"/>
                  <a:gd name="T65" fmla="*/ 1681 h 2690"/>
                  <a:gd name="T66" fmla="*/ 897 w 907"/>
                  <a:gd name="T67" fmla="*/ 1767 h 2690"/>
                  <a:gd name="T68" fmla="*/ 800 w 907"/>
                  <a:gd name="T69" fmla="*/ 2058 h 2690"/>
                  <a:gd name="T70" fmla="*/ 749 w 907"/>
                  <a:gd name="T71" fmla="*/ 2277 h 2690"/>
                  <a:gd name="T72" fmla="*/ 745 w 907"/>
                  <a:gd name="T73" fmla="*/ 2394 h 2690"/>
                  <a:gd name="T74" fmla="*/ 726 w 907"/>
                  <a:gd name="T75" fmla="*/ 2479 h 2690"/>
                  <a:gd name="T76" fmla="*/ 694 w 907"/>
                  <a:gd name="T77" fmla="*/ 2555 h 2690"/>
                  <a:gd name="T78" fmla="*/ 652 w 907"/>
                  <a:gd name="T79" fmla="*/ 2616 h 2690"/>
                  <a:gd name="T80" fmla="*/ 601 w 907"/>
                  <a:gd name="T81" fmla="*/ 2661 h 2690"/>
                  <a:gd name="T82" fmla="*/ 544 w 907"/>
                  <a:gd name="T83" fmla="*/ 2686 h 2690"/>
                  <a:gd name="T84" fmla="*/ 390 w 907"/>
                  <a:gd name="T85" fmla="*/ 2689 h 2690"/>
                  <a:gd name="T86" fmla="*/ 331 w 907"/>
                  <a:gd name="T87" fmla="*/ 2674 h 2690"/>
                  <a:gd name="T88" fmla="*/ 277 w 907"/>
                  <a:gd name="T89" fmla="*/ 2637 h 2690"/>
                  <a:gd name="T90" fmla="*/ 232 w 907"/>
                  <a:gd name="T91" fmla="*/ 2581 h 2690"/>
                  <a:gd name="T92" fmla="*/ 195 w 907"/>
                  <a:gd name="T93" fmla="*/ 2511 h 2690"/>
                  <a:gd name="T94" fmla="*/ 171 w 907"/>
                  <a:gd name="T95" fmla="*/ 2429 h 2690"/>
                  <a:gd name="T96" fmla="*/ 160 w 907"/>
                  <a:gd name="T97" fmla="*/ 2338 h 2690"/>
                  <a:gd name="T98" fmla="*/ 158 w 907"/>
                  <a:gd name="T99" fmla="*/ 2250 h 2690"/>
                  <a:gd name="T100" fmla="*/ 128 w 907"/>
                  <a:gd name="T101" fmla="*/ 2099 h 2690"/>
                  <a:gd name="T102" fmla="*/ 43 w 907"/>
                  <a:gd name="T103" fmla="*/ 1827 h 2690"/>
                  <a:gd name="T104" fmla="*/ 16 w 907"/>
                  <a:gd name="T105" fmla="*/ 1749 h 2690"/>
                  <a:gd name="T106" fmla="*/ 1 w 907"/>
                  <a:gd name="T107" fmla="*/ 1678 h 2690"/>
                  <a:gd name="T108" fmla="*/ 2 w 907"/>
                  <a:gd name="T109" fmla="*/ 1602 h 2690"/>
                  <a:gd name="T110" fmla="*/ 4 w 907"/>
                  <a:gd name="T111" fmla="*/ 1177 h 2690"/>
                  <a:gd name="T112" fmla="*/ 22 w 907"/>
                  <a:gd name="T113" fmla="*/ 1104 h 2690"/>
                  <a:gd name="T114" fmla="*/ 55 w 907"/>
                  <a:gd name="T115" fmla="*/ 1038 h 2690"/>
                  <a:gd name="T116" fmla="*/ 104 w 907"/>
                  <a:gd name="T117" fmla="*/ 984 h 2690"/>
                  <a:gd name="T118" fmla="*/ 163 w 907"/>
                  <a:gd name="T119" fmla="*/ 941 h 2690"/>
                  <a:gd name="T120" fmla="*/ 232 w 907"/>
                  <a:gd name="T121" fmla="*/ 914 h 2690"/>
                  <a:gd name="T122" fmla="*/ 308 w 907"/>
                  <a:gd name="T123" fmla="*/ 904 h 2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7" h="2690">
                    <a:moveTo>
                      <a:pt x="445" y="0"/>
                    </a:moveTo>
                    <a:lnTo>
                      <a:pt x="462" y="1"/>
                    </a:lnTo>
                    <a:lnTo>
                      <a:pt x="480" y="2"/>
                    </a:lnTo>
                    <a:lnTo>
                      <a:pt x="497" y="4"/>
                    </a:lnTo>
                    <a:lnTo>
                      <a:pt x="514" y="7"/>
                    </a:lnTo>
                    <a:lnTo>
                      <a:pt x="531" y="10"/>
                    </a:lnTo>
                    <a:lnTo>
                      <a:pt x="548" y="16"/>
                    </a:lnTo>
                    <a:lnTo>
                      <a:pt x="564" y="21"/>
                    </a:lnTo>
                    <a:lnTo>
                      <a:pt x="579" y="27"/>
                    </a:lnTo>
                    <a:lnTo>
                      <a:pt x="595" y="35"/>
                    </a:lnTo>
                    <a:lnTo>
                      <a:pt x="610" y="42"/>
                    </a:lnTo>
                    <a:lnTo>
                      <a:pt x="624" y="50"/>
                    </a:lnTo>
                    <a:lnTo>
                      <a:pt x="638" y="60"/>
                    </a:lnTo>
                    <a:lnTo>
                      <a:pt x="652" y="70"/>
                    </a:lnTo>
                    <a:lnTo>
                      <a:pt x="665" y="79"/>
                    </a:lnTo>
                    <a:lnTo>
                      <a:pt x="678" y="90"/>
                    </a:lnTo>
                    <a:lnTo>
                      <a:pt x="690" y="101"/>
                    </a:lnTo>
                    <a:lnTo>
                      <a:pt x="701" y="113"/>
                    </a:lnTo>
                    <a:lnTo>
                      <a:pt x="712" y="126"/>
                    </a:lnTo>
                    <a:lnTo>
                      <a:pt x="723" y="140"/>
                    </a:lnTo>
                    <a:lnTo>
                      <a:pt x="732" y="153"/>
                    </a:lnTo>
                    <a:lnTo>
                      <a:pt x="741" y="167"/>
                    </a:lnTo>
                    <a:lnTo>
                      <a:pt x="749" y="182"/>
                    </a:lnTo>
                    <a:lnTo>
                      <a:pt x="757" y="196"/>
                    </a:lnTo>
                    <a:lnTo>
                      <a:pt x="764" y="212"/>
                    </a:lnTo>
                    <a:lnTo>
                      <a:pt x="771" y="228"/>
                    </a:lnTo>
                    <a:lnTo>
                      <a:pt x="776" y="243"/>
                    </a:lnTo>
                    <a:lnTo>
                      <a:pt x="781" y="260"/>
                    </a:lnTo>
                    <a:lnTo>
                      <a:pt x="784" y="277"/>
                    </a:lnTo>
                    <a:lnTo>
                      <a:pt x="787" y="294"/>
                    </a:lnTo>
                    <a:lnTo>
                      <a:pt x="789" y="311"/>
                    </a:lnTo>
                    <a:lnTo>
                      <a:pt x="790" y="329"/>
                    </a:lnTo>
                    <a:lnTo>
                      <a:pt x="792" y="347"/>
                    </a:lnTo>
                    <a:lnTo>
                      <a:pt x="790" y="365"/>
                    </a:lnTo>
                    <a:lnTo>
                      <a:pt x="789" y="382"/>
                    </a:lnTo>
                    <a:lnTo>
                      <a:pt x="787" y="400"/>
                    </a:lnTo>
                    <a:lnTo>
                      <a:pt x="784" y="416"/>
                    </a:lnTo>
                    <a:lnTo>
                      <a:pt x="781" y="434"/>
                    </a:lnTo>
                    <a:lnTo>
                      <a:pt x="776" y="450"/>
                    </a:lnTo>
                    <a:lnTo>
                      <a:pt x="771" y="465"/>
                    </a:lnTo>
                    <a:lnTo>
                      <a:pt x="764" y="482"/>
                    </a:lnTo>
                    <a:lnTo>
                      <a:pt x="757" y="497"/>
                    </a:lnTo>
                    <a:lnTo>
                      <a:pt x="749" y="512"/>
                    </a:lnTo>
                    <a:lnTo>
                      <a:pt x="741" y="527"/>
                    </a:lnTo>
                    <a:lnTo>
                      <a:pt x="732" y="541"/>
                    </a:lnTo>
                    <a:lnTo>
                      <a:pt x="723" y="554"/>
                    </a:lnTo>
                    <a:lnTo>
                      <a:pt x="712" y="567"/>
                    </a:lnTo>
                    <a:lnTo>
                      <a:pt x="701" y="580"/>
                    </a:lnTo>
                    <a:lnTo>
                      <a:pt x="690" y="592"/>
                    </a:lnTo>
                    <a:lnTo>
                      <a:pt x="678" y="603"/>
                    </a:lnTo>
                    <a:lnTo>
                      <a:pt x="665" y="614"/>
                    </a:lnTo>
                    <a:lnTo>
                      <a:pt x="652" y="625"/>
                    </a:lnTo>
                    <a:lnTo>
                      <a:pt x="638" y="634"/>
                    </a:lnTo>
                    <a:lnTo>
                      <a:pt x="624" y="644"/>
                    </a:lnTo>
                    <a:lnTo>
                      <a:pt x="610" y="651"/>
                    </a:lnTo>
                    <a:lnTo>
                      <a:pt x="595" y="659"/>
                    </a:lnTo>
                    <a:lnTo>
                      <a:pt x="579" y="666"/>
                    </a:lnTo>
                    <a:lnTo>
                      <a:pt x="564" y="672"/>
                    </a:lnTo>
                    <a:lnTo>
                      <a:pt x="548" y="677"/>
                    </a:lnTo>
                    <a:lnTo>
                      <a:pt x="531" y="683"/>
                    </a:lnTo>
                    <a:lnTo>
                      <a:pt x="514" y="686"/>
                    </a:lnTo>
                    <a:lnTo>
                      <a:pt x="497" y="689"/>
                    </a:lnTo>
                    <a:lnTo>
                      <a:pt x="480" y="692"/>
                    </a:lnTo>
                    <a:lnTo>
                      <a:pt x="462" y="693"/>
                    </a:lnTo>
                    <a:lnTo>
                      <a:pt x="445" y="694"/>
                    </a:lnTo>
                    <a:lnTo>
                      <a:pt x="426" y="693"/>
                    </a:lnTo>
                    <a:lnTo>
                      <a:pt x="409" y="692"/>
                    </a:lnTo>
                    <a:lnTo>
                      <a:pt x="391" y="689"/>
                    </a:lnTo>
                    <a:lnTo>
                      <a:pt x="375" y="686"/>
                    </a:lnTo>
                    <a:lnTo>
                      <a:pt x="358" y="683"/>
                    </a:lnTo>
                    <a:lnTo>
                      <a:pt x="342" y="677"/>
                    </a:lnTo>
                    <a:lnTo>
                      <a:pt x="326" y="672"/>
                    </a:lnTo>
                    <a:lnTo>
                      <a:pt x="309" y="666"/>
                    </a:lnTo>
                    <a:lnTo>
                      <a:pt x="294" y="659"/>
                    </a:lnTo>
                    <a:lnTo>
                      <a:pt x="280" y="651"/>
                    </a:lnTo>
                    <a:lnTo>
                      <a:pt x="264" y="644"/>
                    </a:lnTo>
                    <a:lnTo>
                      <a:pt x="251" y="634"/>
                    </a:lnTo>
                    <a:lnTo>
                      <a:pt x="237" y="625"/>
                    </a:lnTo>
                    <a:lnTo>
                      <a:pt x="224" y="614"/>
                    </a:lnTo>
                    <a:lnTo>
                      <a:pt x="212" y="603"/>
                    </a:lnTo>
                    <a:lnTo>
                      <a:pt x="200" y="592"/>
                    </a:lnTo>
                    <a:lnTo>
                      <a:pt x="188" y="580"/>
                    </a:lnTo>
                    <a:lnTo>
                      <a:pt x="177" y="567"/>
                    </a:lnTo>
                    <a:lnTo>
                      <a:pt x="167" y="554"/>
                    </a:lnTo>
                    <a:lnTo>
                      <a:pt x="157" y="541"/>
                    </a:lnTo>
                    <a:lnTo>
                      <a:pt x="148" y="527"/>
                    </a:lnTo>
                    <a:lnTo>
                      <a:pt x="140" y="512"/>
                    </a:lnTo>
                    <a:lnTo>
                      <a:pt x="132" y="497"/>
                    </a:lnTo>
                    <a:lnTo>
                      <a:pt x="125" y="482"/>
                    </a:lnTo>
                    <a:lnTo>
                      <a:pt x="119" y="465"/>
                    </a:lnTo>
                    <a:lnTo>
                      <a:pt x="113" y="450"/>
                    </a:lnTo>
                    <a:lnTo>
                      <a:pt x="109" y="434"/>
                    </a:lnTo>
                    <a:lnTo>
                      <a:pt x="105" y="416"/>
                    </a:lnTo>
                    <a:lnTo>
                      <a:pt x="101" y="400"/>
                    </a:lnTo>
                    <a:lnTo>
                      <a:pt x="99" y="382"/>
                    </a:lnTo>
                    <a:lnTo>
                      <a:pt x="98" y="365"/>
                    </a:lnTo>
                    <a:lnTo>
                      <a:pt x="98" y="347"/>
                    </a:lnTo>
                    <a:lnTo>
                      <a:pt x="98" y="329"/>
                    </a:lnTo>
                    <a:lnTo>
                      <a:pt x="99" y="311"/>
                    </a:lnTo>
                    <a:lnTo>
                      <a:pt x="101" y="294"/>
                    </a:lnTo>
                    <a:lnTo>
                      <a:pt x="105" y="277"/>
                    </a:lnTo>
                    <a:lnTo>
                      <a:pt x="109" y="260"/>
                    </a:lnTo>
                    <a:lnTo>
                      <a:pt x="113" y="243"/>
                    </a:lnTo>
                    <a:lnTo>
                      <a:pt x="119" y="228"/>
                    </a:lnTo>
                    <a:lnTo>
                      <a:pt x="125" y="212"/>
                    </a:lnTo>
                    <a:lnTo>
                      <a:pt x="132" y="196"/>
                    </a:lnTo>
                    <a:lnTo>
                      <a:pt x="140" y="182"/>
                    </a:lnTo>
                    <a:lnTo>
                      <a:pt x="148" y="167"/>
                    </a:lnTo>
                    <a:lnTo>
                      <a:pt x="157" y="153"/>
                    </a:lnTo>
                    <a:lnTo>
                      <a:pt x="167" y="140"/>
                    </a:lnTo>
                    <a:lnTo>
                      <a:pt x="177" y="126"/>
                    </a:lnTo>
                    <a:lnTo>
                      <a:pt x="188" y="113"/>
                    </a:lnTo>
                    <a:lnTo>
                      <a:pt x="200" y="101"/>
                    </a:lnTo>
                    <a:lnTo>
                      <a:pt x="212" y="90"/>
                    </a:lnTo>
                    <a:lnTo>
                      <a:pt x="224" y="79"/>
                    </a:lnTo>
                    <a:lnTo>
                      <a:pt x="237" y="70"/>
                    </a:lnTo>
                    <a:lnTo>
                      <a:pt x="251" y="60"/>
                    </a:lnTo>
                    <a:lnTo>
                      <a:pt x="264" y="50"/>
                    </a:lnTo>
                    <a:lnTo>
                      <a:pt x="280" y="42"/>
                    </a:lnTo>
                    <a:lnTo>
                      <a:pt x="294" y="35"/>
                    </a:lnTo>
                    <a:lnTo>
                      <a:pt x="309" y="27"/>
                    </a:lnTo>
                    <a:lnTo>
                      <a:pt x="326" y="21"/>
                    </a:lnTo>
                    <a:lnTo>
                      <a:pt x="342" y="16"/>
                    </a:lnTo>
                    <a:lnTo>
                      <a:pt x="358" y="10"/>
                    </a:lnTo>
                    <a:lnTo>
                      <a:pt x="375" y="7"/>
                    </a:lnTo>
                    <a:lnTo>
                      <a:pt x="391" y="4"/>
                    </a:lnTo>
                    <a:lnTo>
                      <a:pt x="409" y="2"/>
                    </a:lnTo>
                    <a:lnTo>
                      <a:pt x="426" y="1"/>
                    </a:lnTo>
                    <a:lnTo>
                      <a:pt x="445" y="0"/>
                    </a:lnTo>
                    <a:close/>
                    <a:moveTo>
                      <a:pt x="308" y="904"/>
                    </a:moveTo>
                    <a:lnTo>
                      <a:pt x="602" y="904"/>
                    </a:lnTo>
                    <a:lnTo>
                      <a:pt x="618" y="904"/>
                    </a:lnTo>
                    <a:lnTo>
                      <a:pt x="633" y="905"/>
                    </a:lnTo>
                    <a:lnTo>
                      <a:pt x="648" y="907"/>
                    </a:lnTo>
                    <a:lnTo>
                      <a:pt x="664" y="910"/>
                    </a:lnTo>
                    <a:lnTo>
                      <a:pt x="678" y="914"/>
                    </a:lnTo>
                    <a:lnTo>
                      <a:pt x="692" y="918"/>
                    </a:lnTo>
                    <a:lnTo>
                      <a:pt x="706" y="922"/>
                    </a:lnTo>
                    <a:lnTo>
                      <a:pt x="720" y="928"/>
                    </a:lnTo>
                    <a:lnTo>
                      <a:pt x="734" y="934"/>
                    </a:lnTo>
                    <a:lnTo>
                      <a:pt x="747" y="941"/>
                    </a:lnTo>
                    <a:lnTo>
                      <a:pt x="760" y="947"/>
                    </a:lnTo>
                    <a:lnTo>
                      <a:pt x="772" y="956"/>
                    </a:lnTo>
                    <a:lnTo>
                      <a:pt x="784" y="965"/>
                    </a:lnTo>
                    <a:lnTo>
                      <a:pt x="796" y="974"/>
                    </a:lnTo>
                    <a:lnTo>
                      <a:pt x="807" y="984"/>
                    </a:lnTo>
                    <a:lnTo>
                      <a:pt x="818" y="993"/>
                    </a:lnTo>
                    <a:lnTo>
                      <a:pt x="828" y="1004"/>
                    </a:lnTo>
                    <a:lnTo>
                      <a:pt x="837" y="1015"/>
                    </a:lnTo>
                    <a:lnTo>
                      <a:pt x="846" y="1026"/>
                    </a:lnTo>
                    <a:lnTo>
                      <a:pt x="855" y="1038"/>
                    </a:lnTo>
                    <a:lnTo>
                      <a:pt x="863" y="1050"/>
                    </a:lnTo>
                    <a:lnTo>
                      <a:pt x="870" y="1063"/>
                    </a:lnTo>
                    <a:lnTo>
                      <a:pt x="877" y="1077"/>
                    </a:lnTo>
                    <a:lnTo>
                      <a:pt x="883" y="1090"/>
                    </a:lnTo>
                    <a:lnTo>
                      <a:pt x="889" y="1104"/>
                    </a:lnTo>
                    <a:lnTo>
                      <a:pt x="893" y="1118"/>
                    </a:lnTo>
                    <a:lnTo>
                      <a:pt x="898" y="1132"/>
                    </a:lnTo>
                    <a:lnTo>
                      <a:pt x="901" y="1148"/>
                    </a:lnTo>
                    <a:lnTo>
                      <a:pt x="903" y="1162"/>
                    </a:lnTo>
                    <a:lnTo>
                      <a:pt x="905" y="1177"/>
                    </a:lnTo>
                    <a:lnTo>
                      <a:pt x="906" y="1192"/>
                    </a:lnTo>
                    <a:lnTo>
                      <a:pt x="907" y="1209"/>
                    </a:lnTo>
                    <a:lnTo>
                      <a:pt x="907" y="1653"/>
                    </a:lnTo>
                    <a:lnTo>
                      <a:pt x="907" y="1681"/>
                    </a:lnTo>
                    <a:lnTo>
                      <a:pt x="905" y="1714"/>
                    </a:lnTo>
                    <a:lnTo>
                      <a:pt x="904" y="1730"/>
                    </a:lnTo>
                    <a:lnTo>
                      <a:pt x="902" y="1746"/>
                    </a:lnTo>
                    <a:lnTo>
                      <a:pt x="900" y="1758"/>
                    </a:lnTo>
                    <a:lnTo>
                      <a:pt x="897" y="1767"/>
                    </a:lnTo>
                    <a:lnTo>
                      <a:pt x="888" y="1790"/>
                    </a:lnTo>
                    <a:lnTo>
                      <a:pt x="871" y="1837"/>
                    </a:lnTo>
                    <a:lnTo>
                      <a:pt x="850" y="1901"/>
                    </a:lnTo>
                    <a:lnTo>
                      <a:pt x="825" y="1976"/>
                    </a:lnTo>
                    <a:lnTo>
                      <a:pt x="800" y="2058"/>
                    </a:lnTo>
                    <a:lnTo>
                      <a:pt x="777" y="2139"/>
                    </a:lnTo>
                    <a:lnTo>
                      <a:pt x="769" y="2178"/>
                    </a:lnTo>
                    <a:lnTo>
                      <a:pt x="760" y="2214"/>
                    </a:lnTo>
                    <a:lnTo>
                      <a:pt x="753" y="2247"/>
                    </a:lnTo>
                    <a:lnTo>
                      <a:pt x="749" y="2277"/>
                    </a:lnTo>
                    <a:lnTo>
                      <a:pt x="749" y="2319"/>
                    </a:lnTo>
                    <a:lnTo>
                      <a:pt x="749" y="2338"/>
                    </a:lnTo>
                    <a:lnTo>
                      <a:pt x="748" y="2357"/>
                    </a:lnTo>
                    <a:lnTo>
                      <a:pt x="747" y="2375"/>
                    </a:lnTo>
                    <a:lnTo>
                      <a:pt x="745" y="2394"/>
                    </a:lnTo>
                    <a:lnTo>
                      <a:pt x="741" y="2411"/>
                    </a:lnTo>
                    <a:lnTo>
                      <a:pt x="738" y="2429"/>
                    </a:lnTo>
                    <a:lnTo>
                      <a:pt x="735" y="2446"/>
                    </a:lnTo>
                    <a:lnTo>
                      <a:pt x="730" y="2463"/>
                    </a:lnTo>
                    <a:lnTo>
                      <a:pt x="726" y="2479"/>
                    </a:lnTo>
                    <a:lnTo>
                      <a:pt x="720" y="2496"/>
                    </a:lnTo>
                    <a:lnTo>
                      <a:pt x="714" y="2511"/>
                    </a:lnTo>
                    <a:lnTo>
                      <a:pt x="708" y="2526"/>
                    </a:lnTo>
                    <a:lnTo>
                      <a:pt x="701" y="2540"/>
                    </a:lnTo>
                    <a:lnTo>
                      <a:pt x="694" y="2555"/>
                    </a:lnTo>
                    <a:lnTo>
                      <a:pt x="687" y="2568"/>
                    </a:lnTo>
                    <a:lnTo>
                      <a:pt x="678" y="2581"/>
                    </a:lnTo>
                    <a:lnTo>
                      <a:pt x="670" y="2593"/>
                    </a:lnTo>
                    <a:lnTo>
                      <a:pt x="661" y="2605"/>
                    </a:lnTo>
                    <a:lnTo>
                      <a:pt x="652" y="2616"/>
                    </a:lnTo>
                    <a:lnTo>
                      <a:pt x="643" y="2627"/>
                    </a:lnTo>
                    <a:lnTo>
                      <a:pt x="633" y="2637"/>
                    </a:lnTo>
                    <a:lnTo>
                      <a:pt x="622" y="2645"/>
                    </a:lnTo>
                    <a:lnTo>
                      <a:pt x="612" y="2653"/>
                    </a:lnTo>
                    <a:lnTo>
                      <a:pt x="601" y="2661"/>
                    </a:lnTo>
                    <a:lnTo>
                      <a:pt x="590" y="2667"/>
                    </a:lnTo>
                    <a:lnTo>
                      <a:pt x="579" y="2674"/>
                    </a:lnTo>
                    <a:lnTo>
                      <a:pt x="567" y="2678"/>
                    </a:lnTo>
                    <a:lnTo>
                      <a:pt x="556" y="2683"/>
                    </a:lnTo>
                    <a:lnTo>
                      <a:pt x="544" y="2686"/>
                    </a:lnTo>
                    <a:lnTo>
                      <a:pt x="532" y="2688"/>
                    </a:lnTo>
                    <a:lnTo>
                      <a:pt x="520" y="2689"/>
                    </a:lnTo>
                    <a:lnTo>
                      <a:pt x="507" y="2690"/>
                    </a:lnTo>
                    <a:lnTo>
                      <a:pt x="402" y="2690"/>
                    </a:lnTo>
                    <a:lnTo>
                      <a:pt x="390" y="2689"/>
                    </a:lnTo>
                    <a:lnTo>
                      <a:pt x="378" y="2688"/>
                    </a:lnTo>
                    <a:lnTo>
                      <a:pt x="366" y="2686"/>
                    </a:lnTo>
                    <a:lnTo>
                      <a:pt x="354" y="2683"/>
                    </a:lnTo>
                    <a:lnTo>
                      <a:pt x="342" y="2678"/>
                    </a:lnTo>
                    <a:lnTo>
                      <a:pt x="331" y="2674"/>
                    </a:lnTo>
                    <a:lnTo>
                      <a:pt x="319" y="2667"/>
                    </a:lnTo>
                    <a:lnTo>
                      <a:pt x="308" y="2661"/>
                    </a:lnTo>
                    <a:lnTo>
                      <a:pt x="298" y="2653"/>
                    </a:lnTo>
                    <a:lnTo>
                      <a:pt x="287" y="2645"/>
                    </a:lnTo>
                    <a:lnTo>
                      <a:pt x="277" y="2637"/>
                    </a:lnTo>
                    <a:lnTo>
                      <a:pt x="268" y="2627"/>
                    </a:lnTo>
                    <a:lnTo>
                      <a:pt x="258" y="2616"/>
                    </a:lnTo>
                    <a:lnTo>
                      <a:pt x="249" y="2605"/>
                    </a:lnTo>
                    <a:lnTo>
                      <a:pt x="240" y="2593"/>
                    </a:lnTo>
                    <a:lnTo>
                      <a:pt x="232" y="2581"/>
                    </a:lnTo>
                    <a:lnTo>
                      <a:pt x="224" y="2568"/>
                    </a:lnTo>
                    <a:lnTo>
                      <a:pt x="216" y="2555"/>
                    </a:lnTo>
                    <a:lnTo>
                      <a:pt x="209" y="2540"/>
                    </a:lnTo>
                    <a:lnTo>
                      <a:pt x="202" y="2526"/>
                    </a:lnTo>
                    <a:lnTo>
                      <a:pt x="195" y="2511"/>
                    </a:lnTo>
                    <a:lnTo>
                      <a:pt x="190" y="2496"/>
                    </a:lnTo>
                    <a:lnTo>
                      <a:pt x="185" y="2479"/>
                    </a:lnTo>
                    <a:lnTo>
                      <a:pt x="180" y="2463"/>
                    </a:lnTo>
                    <a:lnTo>
                      <a:pt x="176" y="2446"/>
                    </a:lnTo>
                    <a:lnTo>
                      <a:pt x="171" y="2429"/>
                    </a:lnTo>
                    <a:lnTo>
                      <a:pt x="168" y="2411"/>
                    </a:lnTo>
                    <a:lnTo>
                      <a:pt x="166" y="2394"/>
                    </a:lnTo>
                    <a:lnTo>
                      <a:pt x="164" y="2375"/>
                    </a:lnTo>
                    <a:lnTo>
                      <a:pt x="162" y="2357"/>
                    </a:lnTo>
                    <a:lnTo>
                      <a:pt x="160" y="2338"/>
                    </a:lnTo>
                    <a:lnTo>
                      <a:pt x="160" y="2319"/>
                    </a:lnTo>
                    <a:lnTo>
                      <a:pt x="160" y="2287"/>
                    </a:lnTo>
                    <a:lnTo>
                      <a:pt x="159" y="2279"/>
                    </a:lnTo>
                    <a:lnTo>
                      <a:pt x="159" y="2272"/>
                    </a:lnTo>
                    <a:lnTo>
                      <a:pt x="158" y="2250"/>
                    </a:lnTo>
                    <a:lnTo>
                      <a:pt x="155" y="2225"/>
                    </a:lnTo>
                    <a:lnTo>
                      <a:pt x="151" y="2197"/>
                    </a:lnTo>
                    <a:lnTo>
                      <a:pt x="144" y="2167"/>
                    </a:lnTo>
                    <a:lnTo>
                      <a:pt x="136" y="2134"/>
                    </a:lnTo>
                    <a:lnTo>
                      <a:pt x="128" y="2099"/>
                    </a:lnTo>
                    <a:lnTo>
                      <a:pt x="118" y="2064"/>
                    </a:lnTo>
                    <a:lnTo>
                      <a:pt x="108" y="2028"/>
                    </a:lnTo>
                    <a:lnTo>
                      <a:pt x="86" y="1956"/>
                    </a:lnTo>
                    <a:lnTo>
                      <a:pt x="64" y="1887"/>
                    </a:lnTo>
                    <a:lnTo>
                      <a:pt x="43" y="1827"/>
                    </a:lnTo>
                    <a:lnTo>
                      <a:pt x="27" y="1777"/>
                    </a:lnTo>
                    <a:lnTo>
                      <a:pt x="22" y="1763"/>
                    </a:lnTo>
                    <a:lnTo>
                      <a:pt x="16" y="1749"/>
                    </a:lnTo>
                    <a:lnTo>
                      <a:pt x="16" y="1749"/>
                    </a:lnTo>
                    <a:lnTo>
                      <a:pt x="16" y="1749"/>
                    </a:lnTo>
                    <a:lnTo>
                      <a:pt x="13" y="1738"/>
                    </a:lnTo>
                    <a:lnTo>
                      <a:pt x="10" y="1733"/>
                    </a:lnTo>
                    <a:lnTo>
                      <a:pt x="6" y="1718"/>
                    </a:lnTo>
                    <a:lnTo>
                      <a:pt x="3" y="1700"/>
                    </a:lnTo>
                    <a:lnTo>
                      <a:pt x="1" y="1678"/>
                    </a:lnTo>
                    <a:lnTo>
                      <a:pt x="0" y="1656"/>
                    </a:lnTo>
                    <a:lnTo>
                      <a:pt x="0" y="1634"/>
                    </a:lnTo>
                    <a:lnTo>
                      <a:pt x="0" y="1617"/>
                    </a:lnTo>
                    <a:lnTo>
                      <a:pt x="1" y="1606"/>
                    </a:lnTo>
                    <a:lnTo>
                      <a:pt x="2" y="1602"/>
                    </a:lnTo>
                    <a:lnTo>
                      <a:pt x="2" y="1602"/>
                    </a:lnTo>
                    <a:lnTo>
                      <a:pt x="3" y="1602"/>
                    </a:lnTo>
                    <a:lnTo>
                      <a:pt x="3" y="1209"/>
                    </a:lnTo>
                    <a:lnTo>
                      <a:pt x="3" y="1192"/>
                    </a:lnTo>
                    <a:lnTo>
                      <a:pt x="4" y="1177"/>
                    </a:lnTo>
                    <a:lnTo>
                      <a:pt x="6" y="1162"/>
                    </a:lnTo>
                    <a:lnTo>
                      <a:pt x="10" y="1148"/>
                    </a:lnTo>
                    <a:lnTo>
                      <a:pt x="13" y="1132"/>
                    </a:lnTo>
                    <a:lnTo>
                      <a:pt x="17" y="1118"/>
                    </a:lnTo>
                    <a:lnTo>
                      <a:pt x="22" y="1104"/>
                    </a:lnTo>
                    <a:lnTo>
                      <a:pt x="27" y="1090"/>
                    </a:lnTo>
                    <a:lnTo>
                      <a:pt x="34" y="1077"/>
                    </a:lnTo>
                    <a:lnTo>
                      <a:pt x="40" y="1063"/>
                    </a:lnTo>
                    <a:lnTo>
                      <a:pt x="47" y="1050"/>
                    </a:lnTo>
                    <a:lnTo>
                      <a:pt x="55" y="1038"/>
                    </a:lnTo>
                    <a:lnTo>
                      <a:pt x="64" y="1026"/>
                    </a:lnTo>
                    <a:lnTo>
                      <a:pt x="73" y="1015"/>
                    </a:lnTo>
                    <a:lnTo>
                      <a:pt x="83" y="1004"/>
                    </a:lnTo>
                    <a:lnTo>
                      <a:pt x="93" y="993"/>
                    </a:lnTo>
                    <a:lnTo>
                      <a:pt x="104" y="984"/>
                    </a:lnTo>
                    <a:lnTo>
                      <a:pt x="115" y="974"/>
                    </a:lnTo>
                    <a:lnTo>
                      <a:pt x="125" y="965"/>
                    </a:lnTo>
                    <a:lnTo>
                      <a:pt x="137" y="956"/>
                    </a:lnTo>
                    <a:lnTo>
                      <a:pt x="150" y="947"/>
                    </a:lnTo>
                    <a:lnTo>
                      <a:pt x="163" y="941"/>
                    </a:lnTo>
                    <a:lnTo>
                      <a:pt x="176" y="934"/>
                    </a:lnTo>
                    <a:lnTo>
                      <a:pt x="190" y="928"/>
                    </a:lnTo>
                    <a:lnTo>
                      <a:pt x="203" y="922"/>
                    </a:lnTo>
                    <a:lnTo>
                      <a:pt x="217" y="918"/>
                    </a:lnTo>
                    <a:lnTo>
                      <a:pt x="232" y="914"/>
                    </a:lnTo>
                    <a:lnTo>
                      <a:pt x="247" y="910"/>
                    </a:lnTo>
                    <a:lnTo>
                      <a:pt x="261" y="907"/>
                    </a:lnTo>
                    <a:lnTo>
                      <a:pt x="276" y="905"/>
                    </a:lnTo>
                    <a:lnTo>
                      <a:pt x="292" y="904"/>
                    </a:lnTo>
                    <a:lnTo>
                      <a:pt x="308" y="9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100" kern="1200">
                    <a:solidFill>
                      <a:srgbClr val="335687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5213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>
                  <a:solidFill>
                    <a:schemeClr val="tx1"/>
                  </a:solidFill>
                  <a:latin typeface="BNPP Sans Light" panose="02000503020000020004" pitchFamily="2" charset="0"/>
                </a:endParaRPr>
              </a:p>
            </p:txBody>
          </p:sp>
        </p:grpSp>
        <p:sp>
          <p:nvSpPr>
            <p:cNvPr id="105" name="TextBox 235"/>
            <p:cNvSpPr txBox="1"/>
            <p:nvPr/>
          </p:nvSpPr>
          <p:spPr>
            <a:xfrm>
              <a:off x="1766946" y="4559885"/>
              <a:ext cx="1299569" cy="38726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800" b="1" dirty="0">
                  <a:latin typeface="BNPP Sans Light" panose="02000503020000020004" pitchFamily="2" charset="0"/>
                </a:rPr>
                <a:t>Różnorodność, równość, dostępność</a:t>
              </a:r>
              <a:endParaRPr lang="pt-PT" sz="800" b="1" dirty="0">
                <a:latin typeface="BNPP Sans Light" panose="02000503020000020004" pitchFamily="2" charset="0"/>
              </a:endParaRPr>
            </a:p>
          </p:txBody>
        </p:sp>
      </p:grpSp>
      <p:sp>
        <p:nvSpPr>
          <p:cNvPr id="112" name="TextBox 123"/>
          <p:cNvSpPr txBox="1"/>
          <p:nvPr/>
        </p:nvSpPr>
        <p:spPr>
          <a:xfrm>
            <a:off x="1407156" y="4901941"/>
            <a:ext cx="509077" cy="2416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85663">
              <a:lnSpc>
                <a:spcPct val="95000"/>
              </a:lnSpc>
              <a:spcAft>
                <a:spcPts val="300"/>
              </a:spcAft>
              <a:buClr>
                <a:srgbClr val="00915A"/>
              </a:buClr>
              <a:buSzPct val="100000"/>
            </a:pPr>
            <a:r>
              <a:rPr lang="pl-PL" sz="800" b="1" dirty="0">
                <a:latin typeface="BNPP Sans Light" panose="02000503020000020004" pitchFamily="2" charset="0"/>
              </a:rPr>
              <a:t>Etyka biznesu</a:t>
            </a:r>
            <a:endParaRPr lang="pt-PT" sz="800" b="1" dirty="0">
              <a:latin typeface="BNPP Sans Light" panose="02000503020000020004" pitchFamily="2" charset="0"/>
            </a:endParaRPr>
          </a:p>
        </p:txBody>
      </p:sp>
      <p:pic>
        <p:nvPicPr>
          <p:cNvPr id="115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808" y="4882141"/>
            <a:ext cx="227087" cy="205398"/>
          </a:xfrm>
          <a:prstGeom prst="rect">
            <a:avLst/>
          </a:prstGeom>
        </p:spPr>
      </p:pic>
      <p:cxnSp>
        <p:nvCxnSpPr>
          <p:cNvPr id="116" name="Straight Connector 267"/>
          <p:cNvCxnSpPr/>
          <p:nvPr/>
        </p:nvCxnSpPr>
        <p:spPr>
          <a:xfrm flipV="1">
            <a:off x="658131" y="4656682"/>
            <a:ext cx="4200299" cy="23118"/>
          </a:xfrm>
          <a:prstGeom prst="line">
            <a:avLst/>
          </a:prstGeom>
          <a:ln w="9525">
            <a:solidFill>
              <a:srgbClr val="BF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a 117"/>
          <p:cNvGrpSpPr/>
          <p:nvPr/>
        </p:nvGrpSpPr>
        <p:grpSpPr>
          <a:xfrm>
            <a:off x="5016481" y="3280407"/>
            <a:ext cx="1161542" cy="1919716"/>
            <a:chOff x="8621627" y="1873174"/>
            <a:chExt cx="1082840" cy="1799219"/>
          </a:xfrm>
        </p:grpSpPr>
        <p:pic>
          <p:nvPicPr>
            <p:cNvPr id="119" name="Picture 2" descr="Sustainalytics Logo Download - SVG - All Vector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058" y="1873174"/>
              <a:ext cx="922145" cy="51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79377" y="2310052"/>
              <a:ext cx="1025090" cy="312568"/>
            </a:xfrm>
            <a:prstGeom prst="rect">
              <a:avLst/>
            </a:prstGeom>
          </p:spPr>
        </p:pic>
        <p:pic>
          <p:nvPicPr>
            <p:cNvPr id="121" name="Picture 4" descr="MSCI – Powering better investment decisions - MSCI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857" y="2763574"/>
              <a:ext cx="839265" cy="23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Obraz 1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14205" y="3127221"/>
              <a:ext cx="439388" cy="244219"/>
            </a:xfrm>
            <a:prstGeom prst="rect">
              <a:avLst/>
            </a:prstGeom>
          </p:spPr>
        </p:pic>
        <p:sp>
          <p:nvSpPr>
            <p:cNvPr id="123" name="TextBox 112"/>
            <p:cNvSpPr txBox="1"/>
            <p:nvPr/>
          </p:nvSpPr>
          <p:spPr>
            <a:xfrm>
              <a:off x="8621627" y="3535805"/>
              <a:ext cx="1050150" cy="13658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algn="ctr"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900" b="1" dirty="0">
                  <a:latin typeface="BNPP Sans Light" panose="02000503020000020004" pitchFamily="2" charset="0"/>
                </a:rPr>
                <a:t>i inne</a:t>
              </a:r>
              <a:endParaRPr lang="en-GB" sz="900" b="1" dirty="0">
                <a:latin typeface="BNPP Sans Light" panose="02000503020000020004" pitchFamily="2" charset="0"/>
              </a:endParaRPr>
            </a:p>
          </p:txBody>
        </p:sp>
      </p:grpSp>
      <p:grpSp>
        <p:nvGrpSpPr>
          <p:cNvPr id="124" name="Group 260"/>
          <p:cNvGrpSpPr/>
          <p:nvPr/>
        </p:nvGrpSpPr>
        <p:grpSpPr>
          <a:xfrm>
            <a:off x="690348" y="3455157"/>
            <a:ext cx="218466" cy="451230"/>
            <a:chOff x="850652" y="3124740"/>
            <a:chExt cx="266153" cy="549724"/>
          </a:xfrm>
        </p:grpSpPr>
        <p:grpSp>
          <p:nvGrpSpPr>
            <p:cNvPr id="125" name="Grupo 648"/>
            <p:cNvGrpSpPr/>
            <p:nvPr/>
          </p:nvGrpSpPr>
          <p:grpSpPr>
            <a:xfrm>
              <a:off x="850652" y="3124740"/>
              <a:ext cx="266153" cy="275355"/>
              <a:chOff x="5727700" y="3457575"/>
              <a:chExt cx="427038" cy="485776"/>
            </a:xfrm>
            <a:solidFill>
              <a:srgbClr val="46B381"/>
            </a:solidFill>
          </p:grpSpPr>
          <p:sp>
            <p:nvSpPr>
              <p:cNvPr id="127" name="Freeform 343"/>
              <p:cNvSpPr>
                <a:spLocks noEditPoints="1"/>
              </p:cNvSpPr>
              <p:nvPr/>
            </p:nvSpPr>
            <p:spPr bwMode="auto">
              <a:xfrm>
                <a:off x="5957888" y="3500438"/>
                <a:ext cx="196850" cy="242888"/>
              </a:xfrm>
              <a:custGeom>
                <a:avLst/>
                <a:gdLst>
                  <a:gd name="T0" fmla="*/ 87 w 124"/>
                  <a:gd name="T1" fmla="*/ 33 h 153"/>
                  <a:gd name="T2" fmla="*/ 65 w 124"/>
                  <a:gd name="T3" fmla="*/ 48 h 153"/>
                  <a:gd name="T4" fmla="*/ 46 w 124"/>
                  <a:gd name="T5" fmla="*/ 68 h 153"/>
                  <a:gd name="T6" fmla="*/ 29 w 124"/>
                  <a:gd name="T7" fmla="*/ 96 h 153"/>
                  <a:gd name="T8" fmla="*/ 34 w 124"/>
                  <a:gd name="T9" fmla="*/ 96 h 153"/>
                  <a:gd name="T10" fmla="*/ 39 w 124"/>
                  <a:gd name="T11" fmla="*/ 96 h 153"/>
                  <a:gd name="T12" fmla="*/ 52 w 124"/>
                  <a:gd name="T13" fmla="*/ 95 h 153"/>
                  <a:gd name="T14" fmla="*/ 61 w 124"/>
                  <a:gd name="T15" fmla="*/ 90 h 153"/>
                  <a:gd name="T16" fmla="*/ 69 w 124"/>
                  <a:gd name="T17" fmla="*/ 80 h 153"/>
                  <a:gd name="T18" fmla="*/ 73 w 124"/>
                  <a:gd name="T19" fmla="*/ 70 h 153"/>
                  <a:gd name="T20" fmla="*/ 78 w 124"/>
                  <a:gd name="T21" fmla="*/ 55 h 153"/>
                  <a:gd name="T22" fmla="*/ 87 w 124"/>
                  <a:gd name="T23" fmla="*/ 33 h 153"/>
                  <a:gd name="T24" fmla="*/ 73 w 124"/>
                  <a:gd name="T25" fmla="*/ 0 h 153"/>
                  <a:gd name="T26" fmla="*/ 90 w 124"/>
                  <a:gd name="T27" fmla="*/ 1 h 153"/>
                  <a:gd name="T28" fmla="*/ 106 w 124"/>
                  <a:gd name="T29" fmla="*/ 4 h 153"/>
                  <a:gd name="T30" fmla="*/ 119 w 124"/>
                  <a:gd name="T31" fmla="*/ 9 h 153"/>
                  <a:gd name="T32" fmla="*/ 122 w 124"/>
                  <a:gd name="T33" fmla="*/ 12 h 153"/>
                  <a:gd name="T34" fmla="*/ 124 w 124"/>
                  <a:gd name="T35" fmla="*/ 14 h 153"/>
                  <a:gd name="T36" fmla="*/ 124 w 124"/>
                  <a:gd name="T37" fmla="*/ 18 h 153"/>
                  <a:gd name="T38" fmla="*/ 123 w 124"/>
                  <a:gd name="T39" fmla="*/ 21 h 153"/>
                  <a:gd name="T40" fmla="*/ 121 w 124"/>
                  <a:gd name="T41" fmla="*/ 24 h 153"/>
                  <a:gd name="T42" fmla="*/ 118 w 124"/>
                  <a:gd name="T43" fmla="*/ 26 h 153"/>
                  <a:gd name="T44" fmla="*/ 110 w 124"/>
                  <a:gd name="T45" fmla="*/ 30 h 153"/>
                  <a:gd name="T46" fmla="*/ 105 w 124"/>
                  <a:gd name="T47" fmla="*/ 37 h 153"/>
                  <a:gd name="T48" fmla="*/ 100 w 124"/>
                  <a:gd name="T49" fmla="*/ 48 h 153"/>
                  <a:gd name="T50" fmla="*/ 95 w 124"/>
                  <a:gd name="T51" fmla="*/ 60 h 153"/>
                  <a:gd name="T52" fmla="*/ 92 w 124"/>
                  <a:gd name="T53" fmla="*/ 71 h 153"/>
                  <a:gd name="T54" fmla="*/ 88 w 124"/>
                  <a:gd name="T55" fmla="*/ 82 h 153"/>
                  <a:gd name="T56" fmla="*/ 82 w 124"/>
                  <a:gd name="T57" fmla="*/ 91 h 153"/>
                  <a:gd name="T58" fmla="*/ 75 w 124"/>
                  <a:gd name="T59" fmla="*/ 101 h 153"/>
                  <a:gd name="T60" fmla="*/ 66 w 124"/>
                  <a:gd name="T61" fmla="*/ 108 h 153"/>
                  <a:gd name="T62" fmla="*/ 54 w 124"/>
                  <a:gd name="T63" fmla="*/ 113 h 153"/>
                  <a:gd name="T64" fmla="*/ 39 w 124"/>
                  <a:gd name="T65" fmla="*/ 114 h 153"/>
                  <a:gd name="T66" fmla="*/ 30 w 124"/>
                  <a:gd name="T67" fmla="*/ 114 h 153"/>
                  <a:gd name="T68" fmla="*/ 20 w 124"/>
                  <a:gd name="T69" fmla="*/ 112 h 153"/>
                  <a:gd name="T70" fmla="*/ 12 w 124"/>
                  <a:gd name="T71" fmla="*/ 132 h 153"/>
                  <a:gd name="T72" fmla="*/ 4 w 124"/>
                  <a:gd name="T73" fmla="*/ 153 h 153"/>
                  <a:gd name="T74" fmla="*/ 0 w 124"/>
                  <a:gd name="T75" fmla="*/ 124 h 153"/>
                  <a:gd name="T76" fmla="*/ 14 w 124"/>
                  <a:gd name="T77" fmla="*/ 102 h 153"/>
                  <a:gd name="T78" fmla="*/ 23 w 124"/>
                  <a:gd name="T79" fmla="*/ 83 h 153"/>
                  <a:gd name="T80" fmla="*/ 26 w 124"/>
                  <a:gd name="T81" fmla="*/ 66 h 153"/>
                  <a:gd name="T82" fmla="*/ 42 w 124"/>
                  <a:gd name="T83" fmla="*/ 45 h 153"/>
                  <a:gd name="T84" fmla="*/ 59 w 124"/>
                  <a:gd name="T85" fmla="*/ 30 h 153"/>
                  <a:gd name="T86" fmla="*/ 78 w 124"/>
                  <a:gd name="T87" fmla="*/ 18 h 153"/>
                  <a:gd name="T88" fmla="*/ 73 w 124"/>
                  <a:gd name="T89" fmla="*/ 18 h 153"/>
                  <a:gd name="T90" fmla="*/ 64 w 124"/>
                  <a:gd name="T91" fmla="*/ 18 h 153"/>
                  <a:gd name="T92" fmla="*/ 51 w 124"/>
                  <a:gd name="T93" fmla="*/ 20 h 153"/>
                  <a:gd name="T94" fmla="*/ 36 w 124"/>
                  <a:gd name="T95" fmla="*/ 26 h 153"/>
                  <a:gd name="T96" fmla="*/ 24 w 124"/>
                  <a:gd name="T97" fmla="*/ 36 h 153"/>
                  <a:gd name="T98" fmla="*/ 22 w 124"/>
                  <a:gd name="T99" fmla="*/ 29 h 153"/>
                  <a:gd name="T100" fmla="*/ 19 w 124"/>
                  <a:gd name="T101" fmla="*/ 24 h 153"/>
                  <a:gd name="T102" fmla="*/ 17 w 124"/>
                  <a:gd name="T103" fmla="*/ 18 h 153"/>
                  <a:gd name="T104" fmla="*/ 32 w 124"/>
                  <a:gd name="T105" fmla="*/ 8 h 153"/>
                  <a:gd name="T106" fmla="*/ 52 w 124"/>
                  <a:gd name="T107" fmla="*/ 2 h 153"/>
                  <a:gd name="T108" fmla="*/ 73 w 124"/>
                  <a:gd name="T10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53">
                    <a:moveTo>
                      <a:pt x="87" y="33"/>
                    </a:moveTo>
                    <a:lnTo>
                      <a:pt x="65" y="48"/>
                    </a:lnTo>
                    <a:lnTo>
                      <a:pt x="46" y="68"/>
                    </a:lnTo>
                    <a:lnTo>
                      <a:pt x="29" y="96"/>
                    </a:lnTo>
                    <a:lnTo>
                      <a:pt x="34" y="96"/>
                    </a:lnTo>
                    <a:lnTo>
                      <a:pt x="39" y="96"/>
                    </a:lnTo>
                    <a:lnTo>
                      <a:pt x="52" y="95"/>
                    </a:lnTo>
                    <a:lnTo>
                      <a:pt x="61" y="90"/>
                    </a:lnTo>
                    <a:lnTo>
                      <a:pt x="69" y="80"/>
                    </a:lnTo>
                    <a:lnTo>
                      <a:pt x="73" y="70"/>
                    </a:lnTo>
                    <a:lnTo>
                      <a:pt x="78" y="55"/>
                    </a:lnTo>
                    <a:lnTo>
                      <a:pt x="87" y="33"/>
                    </a:lnTo>
                    <a:close/>
                    <a:moveTo>
                      <a:pt x="73" y="0"/>
                    </a:moveTo>
                    <a:lnTo>
                      <a:pt x="90" y="1"/>
                    </a:lnTo>
                    <a:lnTo>
                      <a:pt x="106" y="4"/>
                    </a:lnTo>
                    <a:lnTo>
                      <a:pt x="119" y="9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3" y="21"/>
                    </a:lnTo>
                    <a:lnTo>
                      <a:pt x="121" y="24"/>
                    </a:lnTo>
                    <a:lnTo>
                      <a:pt x="118" y="26"/>
                    </a:lnTo>
                    <a:lnTo>
                      <a:pt x="110" y="30"/>
                    </a:lnTo>
                    <a:lnTo>
                      <a:pt x="105" y="37"/>
                    </a:lnTo>
                    <a:lnTo>
                      <a:pt x="100" y="48"/>
                    </a:lnTo>
                    <a:lnTo>
                      <a:pt x="95" y="60"/>
                    </a:lnTo>
                    <a:lnTo>
                      <a:pt x="92" y="71"/>
                    </a:lnTo>
                    <a:lnTo>
                      <a:pt x="88" y="82"/>
                    </a:lnTo>
                    <a:lnTo>
                      <a:pt x="82" y="91"/>
                    </a:lnTo>
                    <a:lnTo>
                      <a:pt x="75" y="101"/>
                    </a:lnTo>
                    <a:lnTo>
                      <a:pt x="66" y="108"/>
                    </a:lnTo>
                    <a:lnTo>
                      <a:pt x="54" y="113"/>
                    </a:lnTo>
                    <a:lnTo>
                      <a:pt x="39" y="114"/>
                    </a:lnTo>
                    <a:lnTo>
                      <a:pt x="30" y="114"/>
                    </a:lnTo>
                    <a:lnTo>
                      <a:pt x="20" y="112"/>
                    </a:lnTo>
                    <a:lnTo>
                      <a:pt x="12" y="132"/>
                    </a:lnTo>
                    <a:lnTo>
                      <a:pt x="4" y="153"/>
                    </a:lnTo>
                    <a:lnTo>
                      <a:pt x="0" y="124"/>
                    </a:lnTo>
                    <a:lnTo>
                      <a:pt x="14" y="102"/>
                    </a:lnTo>
                    <a:lnTo>
                      <a:pt x="23" y="83"/>
                    </a:lnTo>
                    <a:lnTo>
                      <a:pt x="26" y="66"/>
                    </a:lnTo>
                    <a:lnTo>
                      <a:pt x="42" y="45"/>
                    </a:lnTo>
                    <a:lnTo>
                      <a:pt x="59" y="30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64" y="18"/>
                    </a:lnTo>
                    <a:lnTo>
                      <a:pt x="51" y="20"/>
                    </a:lnTo>
                    <a:lnTo>
                      <a:pt x="36" y="26"/>
                    </a:lnTo>
                    <a:lnTo>
                      <a:pt x="24" y="36"/>
                    </a:lnTo>
                    <a:lnTo>
                      <a:pt x="22" y="29"/>
                    </a:lnTo>
                    <a:lnTo>
                      <a:pt x="19" y="24"/>
                    </a:lnTo>
                    <a:lnTo>
                      <a:pt x="17" y="18"/>
                    </a:lnTo>
                    <a:lnTo>
                      <a:pt x="32" y="8"/>
                    </a:lnTo>
                    <a:lnTo>
                      <a:pt x="52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344"/>
              <p:cNvSpPr>
                <a:spLocks noEditPoints="1"/>
              </p:cNvSpPr>
              <p:nvPr/>
            </p:nvSpPr>
            <p:spPr bwMode="auto">
              <a:xfrm>
                <a:off x="5770563" y="3457575"/>
                <a:ext cx="215900" cy="298450"/>
              </a:xfrm>
              <a:custGeom>
                <a:avLst/>
                <a:gdLst>
                  <a:gd name="T0" fmla="*/ 37 w 136"/>
                  <a:gd name="T1" fmla="*/ 51 h 188"/>
                  <a:gd name="T2" fmla="*/ 38 w 136"/>
                  <a:gd name="T3" fmla="*/ 82 h 188"/>
                  <a:gd name="T4" fmla="*/ 43 w 136"/>
                  <a:gd name="T5" fmla="*/ 107 h 188"/>
                  <a:gd name="T6" fmla="*/ 58 w 136"/>
                  <a:gd name="T7" fmla="*/ 127 h 188"/>
                  <a:gd name="T8" fmla="*/ 89 w 136"/>
                  <a:gd name="T9" fmla="*/ 136 h 188"/>
                  <a:gd name="T10" fmla="*/ 76 w 136"/>
                  <a:gd name="T11" fmla="*/ 94 h 188"/>
                  <a:gd name="T12" fmla="*/ 44 w 136"/>
                  <a:gd name="T13" fmla="*/ 43 h 188"/>
                  <a:gd name="T14" fmla="*/ 35 w 136"/>
                  <a:gd name="T15" fmla="*/ 34 h 188"/>
                  <a:gd name="T16" fmla="*/ 52 w 136"/>
                  <a:gd name="T17" fmla="*/ 25 h 188"/>
                  <a:gd name="T18" fmla="*/ 76 w 136"/>
                  <a:gd name="T19" fmla="*/ 54 h 188"/>
                  <a:gd name="T20" fmla="*/ 101 w 136"/>
                  <a:gd name="T21" fmla="*/ 112 h 188"/>
                  <a:gd name="T22" fmla="*/ 113 w 136"/>
                  <a:gd name="T23" fmla="*/ 107 h 188"/>
                  <a:gd name="T24" fmla="*/ 118 w 136"/>
                  <a:gd name="T25" fmla="*/ 76 h 188"/>
                  <a:gd name="T26" fmla="*/ 105 w 136"/>
                  <a:gd name="T27" fmla="*/ 50 h 188"/>
                  <a:gd name="T28" fmla="*/ 78 w 136"/>
                  <a:gd name="T29" fmla="*/ 30 h 188"/>
                  <a:gd name="T30" fmla="*/ 46 w 136"/>
                  <a:gd name="T31" fmla="*/ 19 h 188"/>
                  <a:gd name="T32" fmla="*/ 44 w 136"/>
                  <a:gd name="T33" fmla="*/ 1 h 188"/>
                  <a:gd name="T34" fmla="*/ 85 w 136"/>
                  <a:gd name="T35" fmla="*/ 13 h 188"/>
                  <a:gd name="T36" fmla="*/ 119 w 136"/>
                  <a:gd name="T37" fmla="*/ 37 h 188"/>
                  <a:gd name="T38" fmla="*/ 134 w 136"/>
                  <a:gd name="T39" fmla="*/ 65 h 188"/>
                  <a:gd name="T40" fmla="*/ 135 w 136"/>
                  <a:gd name="T41" fmla="*/ 92 h 188"/>
                  <a:gd name="T42" fmla="*/ 123 w 136"/>
                  <a:gd name="T43" fmla="*/ 128 h 188"/>
                  <a:gd name="T44" fmla="*/ 111 w 136"/>
                  <a:gd name="T45" fmla="*/ 160 h 188"/>
                  <a:gd name="T46" fmla="*/ 105 w 136"/>
                  <a:gd name="T47" fmla="*/ 186 h 188"/>
                  <a:gd name="T48" fmla="*/ 94 w 136"/>
                  <a:gd name="T49" fmla="*/ 163 h 188"/>
                  <a:gd name="T50" fmla="*/ 71 w 136"/>
                  <a:gd name="T51" fmla="*/ 151 h 188"/>
                  <a:gd name="T52" fmla="*/ 43 w 136"/>
                  <a:gd name="T53" fmla="*/ 138 h 188"/>
                  <a:gd name="T54" fmla="*/ 27 w 136"/>
                  <a:gd name="T55" fmla="*/ 117 h 188"/>
                  <a:gd name="T56" fmla="*/ 21 w 136"/>
                  <a:gd name="T57" fmla="*/ 93 h 188"/>
                  <a:gd name="T58" fmla="*/ 20 w 136"/>
                  <a:gd name="T59" fmla="*/ 69 h 188"/>
                  <a:gd name="T60" fmla="*/ 17 w 136"/>
                  <a:gd name="T61" fmla="*/ 37 h 188"/>
                  <a:gd name="T62" fmla="*/ 3 w 136"/>
                  <a:gd name="T63" fmla="*/ 17 h 188"/>
                  <a:gd name="T64" fmla="*/ 0 w 136"/>
                  <a:gd name="T65" fmla="*/ 12 h 188"/>
                  <a:gd name="T66" fmla="*/ 1 w 136"/>
                  <a:gd name="T67" fmla="*/ 5 h 188"/>
                  <a:gd name="T68" fmla="*/ 7 w 136"/>
                  <a:gd name="T69" fmla="*/ 1 h 188"/>
                  <a:gd name="T70" fmla="*/ 24 w 136"/>
                  <a:gd name="T7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188">
                    <a:moveTo>
                      <a:pt x="35" y="34"/>
                    </a:moveTo>
                    <a:lnTo>
                      <a:pt x="37" y="51"/>
                    </a:lnTo>
                    <a:lnTo>
                      <a:pt x="37" y="68"/>
                    </a:lnTo>
                    <a:lnTo>
                      <a:pt x="38" y="82"/>
                    </a:lnTo>
                    <a:lnTo>
                      <a:pt x="40" y="95"/>
                    </a:lnTo>
                    <a:lnTo>
                      <a:pt x="43" y="107"/>
                    </a:lnTo>
                    <a:lnTo>
                      <a:pt x="48" y="118"/>
                    </a:lnTo>
                    <a:lnTo>
                      <a:pt x="58" y="127"/>
                    </a:lnTo>
                    <a:lnTo>
                      <a:pt x="71" y="133"/>
                    </a:lnTo>
                    <a:lnTo>
                      <a:pt x="89" y="136"/>
                    </a:lnTo>
                    <a:lnTo>
                      <a:pt x="87" y="127"/>
                    </a:lnTo>
                    <a:lnTo>
                      <a:pt x="76" y="94"/>
                    </a:lnTo>
                    <a:lnTo>
                      <a:pt x="62" y="66"/>
                    </a:lnTo>
                    <a:lnTo>
                      <a:pt x="44" y="43"/>
                    </a:lnTo>
                    <a:lnTo>
                      <a:pt x="40" y="39"/>
                    </a:lnTo>
                    <a:lnTo>
                      <a:pt x="35" y="34"/>
                    </a:lnTo>
                    <a:close/>
                    <a:moveTo>
                      <a:pt x="46" y="19"/>
                    </a:moveTo>
                    <a:lnTo>
                      <a:pt x="52" y="25"/>
                    </a:lnTo>
                    <a:lnTo>
                      <a:pt x="59" y="31"/>
                    </a:lnTo>
                    <a:lnTo>
                      <a:pt x="76" y="54"/>
                    </a:lnTo>
                    <a:lnTo>
                      <a:pt x="90" y="81"/>
                    </a:lnTo>
                    <a:lnTo>
                      <a:pt x="101" y="112"/>
                    </a:lnTo>
                    <a:lnTo>
                      <a:pt x="105" y="124"/>
                    </a:lnTo>
                    <a:lnTo>
                      <a:pt x="113" y="107"/>
                    </a:lnTo>
                    <a:lnTo>
                      <a:pt x="118" y="91"/>
                    </a:lnTo>
                    <a:lnTo>
                      <a:pt x="118" y="76"/>
                    </a:lnTo>
                    <a:lnTo>
                      <a:pt x="113" y="62"/>
                    </a:lnTo>
                    <a:lnTo>
                      <a:pt x="105" y="50"/>
                    </a:lnTo>
                    <a:lnTo>
                      <a:pt x="93" y="39"/>
                    </a:lnTo>
                    <a:lnTo>
                      <a:pt x="78" y="30"/>
                    </a:lnTo>
                    <a:lnTo>
                      <a:pt x="62" y="24"/>
                    </a:lnTo>
                    <a:lnTo>
                      <a:pt x="46" y="19"/>
                    </a:lnTo>
                    <a:close/>
                    <a:moveTo>
                      <a:pt x="24" y="0"/>
                    </a:moveTo>
                    <a:lnTo>
                      <a:pt x="44" y="1"/>
                    </a:lnTo>
                    <a:lnTo>
                      <a:pt x="65" y="6"/>
                    </a:lnTo>
                    <a:lnTo>
                      <a:pt x="85" y="13"/>
                    </a:lnTo>
                    <a:lnTo>
                      <a:pt x="103" y="24"/>
                    </a:lnTo>
                    <a:lnTo>
                      <a:pt x="119" y="37"/>
                    </a:lnTo>
                    <a:lnTo>
                      <a:pt x="130" y="54"/>
                    </a:lnTo>
                    <a:lnTo>
                      <a:pt x="134" y="65"/>
                    </a:lnTo>
                    <a:lnTo>
                      <a:pt x="136" y="77"/>
                    </a:lnTo>
                    <a:lnTo>
                      <a:pt x="135" y="92"/>
                    </a:lnTo>
                    <a:lnTo>
                      <a:pt x="131" y="109"/>
                    </a:lnTo>
                    <a:lnTo>
                      <a:pt x="123" y="128"/>
                    </a:lnTo>
                    <a:lnTo>
                      <a:pt x="109" y="148"/>
                    </a:lnTo>
                    <a:lnTo>
                      <a:pt x="111" y="160"/>
                    </a:lnTo>
                    <a:lnTo>
                      <a:pt x="113" y="185"/>
                    </a:lnTo>
                    <a:lnTo>
                      <a:pt x="105" y="186"/>
                    </a:lnTo>
                    <a:lnTo>
                      <a:pt x="96" y="188"/>
                    </a:lnTo>
                    <a:lnTo>
                      <a:pt x="94" y="163"/>
                    </a:lnTo>
                    <a:lnTo>
                      <a:pt x="91" y="154"/>
                    </a:lnTo>
                    <a:lnTo>
                      <a:pt x="71" y="151"/>
                    </a:lnTo>
                    <a:lnTo>
                      <a:pt x="55" y="145"/>
                    </a:lnTo>
                    <a:lnTo>
                      <a:pt x="43" y="138"/>
                    </a:lnTo>
                    <a:lnTo>
                      <a:pt x="33" y="128"/>
                    </a:lnTo>
                    <a:lnTo>
                      <a:pt x="27" y="117"/>
                    </a:lnTo>
                    <a:lnTo>
                      <a:pt x="24" y="106"/>
                    </a:lnTo>
                    <a:lnTo>
                      <a:pt x="21" y="93"/>
                    </a:lnTo>
                    <a:lnTo>
                      <a:pt x="20" y="81"/>
                    </a:lnTo>
                    <a:lnTo>
                      <a:pt x="20" y="69"/>
                    </a:lnTo>
                    <a:lnTo>
                      <a:pt x="19" y="52"/>
                    </a:lnTo>
                    <a:lnTo>
                      <a:pt x="17" y="37"/>
                    </a:lnTo>
                    <a:lnTo>
                      <a:pt x="13" y="2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345"/>
              <p:cNvSpPr>
                <a:spLocks noEditPoints="1"/>
              </p:cNvSpPr>
              <p:nvPr/>
            </p:nvSpPr>
            <p:spPr bwMode="auto">
              <a:xfrm>
                <a:off x="5727700" y="3763963"/>
                <a:ext cx="369888" cy="179388"/>
              </a:xfrm>
              <a:custGeom>
                <a:avLst/>
                <a:gdLst>
                  <a:gd name="T0" fmla="*/ 130 w 233"/>
                  <a:gd name="T1" fmla="*/ 22 h 113"/>
                  <a:gd name="T2" fmla="*/ 115 w 233"/>
                  <a:gd name="T3" fmla="*/ 42 h 113"/>
                  <a:gd name="T4" fmla="*/ 110 w 233"/>
                  <a:gd name="T5" fmla="*/ 48 h 113"/>
                  <a:gd name="T6" fmla="*/ 103 w 233"/>
                  <a:gd name="T7" fmla="*/ 49 h 113"/>
                  <a:gd name="T8" fmla="*/ 93 w 233"/>
                  <a:gd name="T9" fmla="*/ 47 h 113"/>
                  <a:gd name="T10" fmla="*/ 69 w 233"/>
                  <a:gd name="T11" fmla="*/ 58 h 113"/>
                  <a:gd name="T12" fmla="*/ 60 w 233"/>
                  <a:gd name="T13" fmla="*/ 72 h 113"/>
                  <a:gd name="T14" fmla="*/ 56 w 233"/>
                  <a:gd name="T15" fmla="*/ 76 h 113"/>
                  <a:gd name="T16" fmla="*/ 51 w 233"/>
                  <a:gd name="T17" fmla="*/ 76 h 113"/>
                  <a:gd name="T18" fmla="*/ 39 w 233"/>
                  <a:gd name="T19" fmla="*/ 78 h 113"/>
                  <a:gd name="T20" fmla="*/ 21 w 233"/>
                  <a:gd name="T21" fmla="*/ 97 h 113"/>
                  <a:gd name="T22" fmla="*/ 215 w 233"/>
                  <a:gd name="T23" fmla="*/ 90 h 113"/>
                  <a:gd name="T24" fmla="*/ 212 w 233"/>
                  <a:gd name="T25" fmla="*/ 72 h 113"/>
                  <a:gd name="T26" fmla="*/ 194 w 233"/>
                  <a:gd name="T27" fmla="*/ 52 h 113"/>
                  <a:gd name="T28" fmla="*/ 177 w 233"/>
                  <a:gd name="T29" fmla="*/ 47 h 113"/>
                  <a:gd name="T30" fmla="*/ 173 w 233"/>
                  <a:gd name="T31" fmla="*/ 41 h 113"/>
                  <a:gd name="T32" fmla="*/ 157 w 233"/>
                  <a:gd name="T33" fmla="*/ 21 h 113"/>
                  <a:gd name="T34" fmla="*/ 144 w 233"/>
                  <a:gd name="T35" fmla="*/ 0 h 113"/>
                  <a:gd name="T36" fmla="*/ 171 w 233"/>
                  <a:gd name="T37" fmla="*/ 8 h 113"/>
                  <a:gd name="T38" fmla="*/ 188 w 233"/>
                  <a:gd name="T39" fmla="*/ 31 h 113"/>
                  <a:gd name="T40" fmla="*/ 221 w 233"/>
                  <a:gd name="T41" fmla="*/ 51 h 113"/>
                  <a:gd name="T42" fmla="*/ 233 w 233"/>
                  <a:gd name="T43" fmla="*/ 86 h 113"/>
                  <a:gd name="T44" fmla="*/ 228 w 233"/>
                  <a:gd name="T45" fmla="*/ 109 h 113"/>
                  <a:gd name="T46" fmla="*/ 223 w 233"/>
                  <a:gd name="T47" fmla="*/ 113 h 113"/>
                  <a:gd name="T48" fmla="*/ 10 w 233"/>
                  <a:gd name="T49" fmla="*/ 113 h 113"/>
                  <a:gd name="T50" fmla="*/ 3 w 233"/>
                  <a:gd name="T51" fmla="*/ 111 h 113"/>
                  <a:gd name="T52" fmla="*/ 0 w 233"/>
                  <a:gd name="T53" fmla="*/ 104 h 113"/>
                  <a:gd name="T54" fmla="*/ 16 w 233"/>
                  <a:gd name="T55" fmla="*/ 72 h 113"/>
                  <a:gd name="T56" fmla="*/ 47 w 233"/>
                  <a:gd name="T57" fmla="*/ 59 h 113"/>
                  <a:gd name="T58" fmla="*/ 69 w 233"/>
                  <a:gd name="T59" fmla="*/ 36 h 113"/>
                  <a:gd name="T60" fmla="*/ 99 w 233"/>
                  <a:gd name="T61" fmla="*/ 30 h 113"/>
                  <a:gd name="T62" fmla="*/ 117 w 233"/>
                  <a:gd name="T63" fmla="*/ 8 h 113"/>
                  <a:gd name="T64" fmla="*/ 144 w 233"/>
                  <a:gd name="T6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113">
                    <a:moveTo>
                      <a:pt x="144" y="18"/>
                    </a:moveTo>
                    <a:lnTo>
                      <a:pt x="130" y="22"/>
                    </a:lnTo>
                    <a:lnTo>
                      <a:pt x="120" y="30"/>
                    </a:lnTo>
                    <a:lnTo>
                      <a:pt x="115" y="42"/>
                    </a:lnTo>
                    <a:lnTo>
                      <a:pt x="112" y="46"/>
                    </a:lnTo>
                    <a:lnTo>
                      <a:pt x="110" y="48"/>
                    </a:lnTo>
                    <a:lnTo>
                      <a:pt x="106" y="49"/>
                    </a:lnTo>
                    <a:lnTo>
                      <a:pt x="103" y="49"/>
                    </a:lnTo>
                    <a:lnTo>
                      <a:pt x="98" y="48"/>
                    </a:lnTo>
                    <a:lnTo>
                      <a:pt x="93" y="47"/>
                    </a:lnTo>
                    <a:lnTo>
                      <a:pt x="80" y="51"/>
                    </a:lnTo>
                    <a:lnTo>
                      <a:pt x="69" y="58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8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1" y="76"/>
                    </a:lnTo>
                    <a:lnTo>
                      <a:pt x="51" y="76"/>
                    </a:lnTo>
                    <a:lnTo>
                      <a:pt x="39" y="78"/>
                    </a:lnTo>
                    <a:lnTo>
                      <a:pt x="28" y="86"/>
                    </a:lnTo>
                    <a:lnTo>
                      <a:pt x="21" y="97"/>
                    </a:lnTo>
                    <a:lnTo>
                      <a:pt x="214" y="97"/>
                    </a:lnTo>
                    <a:lnTo>
                      <a:pt x="215" y="90"/>
                    </a:lnTo>
                    <a:lnTo>
                      <a:pt x="216" y="86"/>
                    </a:lnTo>
                    <a:lnTo>
                      <a:pt x="212" y="72"/>
                    </a:lnTo>
                    <a:lnTo>
                      <a:pt x="205" y="60"/>
                    </a:lnTo>
                    <a:lnTo>
                      <a:pt x="194" y="52"/>
                    </a:lnTo>
                    <a:lnTo>
                      <a:pt x="181" y="48"/>
                    </a:lnTo>
                    <a:lnTo>
                      <a:pt x="177" y="47"/>
                    </a:lnTo>
                    <a:lnTo>
                      <a:pt x="175" y="45"/>
                    </a:lnTo>
                    <a:lnTo>
                      <a:pt x="173" y="41"/>
                    </a:lnTo>
                    <a:lnTo>
                      <a:pt x="167" y="29"/>
                    </a:lnTo>
                    <a:lnTo>
                      <a:pt x="157" y="21"/>
                    </a:lnTo>
                    <a:lnTo>
                      <a:pt x="144" y="18"/>
                    </a:lnTo>
                    <a:close/>
                    <a:moveTo>
                      <a:pt x="144" y="0"/>
                    </a:moveTo>
                    <a:lnTo>
                      <a:pt x="158" y="2"/>
                    </a:lnTo>
                    <a:lnTo>
                      <a:pt x="171" y="8"/>
                    </a:lnTo>
                    <a:lnTo>
                      <a:pt x="181" y="18"/>
                    </a:lnTo>
                    <a:lnTo>
                      <a:pt x="188" y="31"/>
                    </a:lnTo>
                    <a:lnTo>
                      <a:pt x="206" y="39"/>
                    </a:lnTo>
                    <a:lnTo>
                      <a:pt x="221" y="51"/>
                    </a:lnTo>
                    <a:lnTo>
                      <a:pt x="229" y="66"/>
                    </a:lnTo>
                    <a:lnTo>
                      <a:pt x="233" y="86"/>
                    </a:lnTo>
                    <a:lnTo>
                      <a:pt x="232" y="98"/>
                    </a:lnTo>
                    <a:lnTo>
                      <a:pt x="228" y="109"/>
                    </a:lnTo>
                    <a:lnTo>
                      <a:pt x="227" y="111"/>
                    </a:lnTo>
                    <a:lnTo>
                      <a:pt x="223" y="113"/>
                    </a:lnTo>
                    <a:lnTo>
                      <a:pt x="220" y="113"/>
                    </a:lnTo>
                    <a:lnTo>
                      <a:pt x="10" y="113"/>
                    </a:lnTo>
                    <a:lnTo>
                      <a:pt x="6" y="113"/>
                    </a:lnTo>
                    <a:lnTo>
                      <a:pt x="3" y="111"/>
                    </a:lnTo>
                    <a:lnTo>
                      <a:pt x="1" y="107"/>
                    </a:lnTo>
                    <a:lnTo>
                      <a:pt x="0" y="104"/>
                    </a:lnTo>
                    <a:lnTo>
                      <a:pt x="6" y="87"/>
                    </a:lnTo>
                    <a:lnTo>
                      <a:pt x="16" y="72"/>
                    </a:lnTo>
                    <a:lnTo>
                      <a:pt x="30" y="63"/>
                    </a:lnTo>
                    <a:lnTo>
                      <a:pt x="47" y="59"/>
                    </a:lnTo>
                    <a:lnTo>
                      <a:pt x="57" y="46"/>
                    </a:lnTo>
                    <a:lnTo>
                      <a:pt x="69" y="36"/>
                    </a:lnTo>
                    <a:lnTo>
                      <a:pt x="83" y="30"/>
                    </a:lnTo>
                    <a:lnTo>
                      <a:pt x="99" y="30"/>
                    </a:lnTo>
                    <a:lnTo>
                      <a:pt x="106" y="18"/>
                    </a:lnTo>
                    <a:lnTo>
                      <a:pt x="117" y="8"/>
                    </a:lnTo>
                    <a:lnTo>
                      <a:pt x="129" y="2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TextBox 240"/>
            <p:cNvSpPr txBox="1"/>
            <p:nvPr/>
          </p:nvSpPr>
          <p:spPr>
            <a:xfrm>
              <a:off x="927854" y="3453635"/>
              <a:ext cx="165933" cy="22082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  <a:defRPr/>
              </a:pPr>
              <a:r>
                <a:rPr lang="pt-PT" sz="1100" b="1" kern="0" dirty="0">
                  <a:solidFill>
                    <a:srgbClr val="46B381"/>
                  </a:solidFill>
                </a:rPr>
                <a:t>E</a:t>
              </a:r>
              <a:endParaRPr lang="en-US" sz="1100" b="1" kern="0" dirty="0" err="1">
                <a:solidFill>
                  <a:srgbClr val="46B381"/>
                </a:solidFill>
              </a:endParaRPr>
            </a:p>
          </p:txBody>
        </p:sp>
      </p:grpSp>
      <p:grpSp>
        <p:nvGrpSpPr>
          <p:cNvPr id="130" name="Group 261"/>
          <p:cNvGrpSpPr/>
          <p:nvPr/>
        </p:nvGrpSpPr>
        <p:grpSpPr>
          <a:xfrm>
            <a:off x="675057" y="4138310"/>
            <a:ext cx="220352" cy="447911"/>
            <a:chOff x="844594" y="3713600"/>
            <a:chExt cx="268450" cy="545681"/>
          </a:xfrm>
        </p:grpSpPr>
        <p:grpSp>
          <p:nvGrpSpPr>
            <p:cNvPr id="131" name="Grupo 295"/>
            <p:cNvGrpSpPr/>
            <p:nvPr/>
          </p:nvGrpSpPr>
          <p:grpSpPr>
            <a:xfrm>
              <a:off x="844594" y="3713600"/>
              <a:ext cx="268450" cy="310078"/>
              <a:chOff x="4107336" y="1402548"/>
              <a:chExt cx="483089" cy="545328"/>
            </a:xfrm>
            <a:solidFill>
              <a:srgbClr val="FFA05B"/>
            </a:solidFill>
          </p:grpSpPr>
          <p:sp>
            <p:nvSpPr>
              <p:cNvPr id="133" name="Freeform 8055"/>
              <p:cNvSpPr>
                <a:spLocks noEditPoints="1"/>
              </p:cNvSpPr>
              <p:nvPr/>
            </p:nvSpPr>
            <p:spPr bwMode="auto">
              <a:xfrm>
                <a:off x="4240704" y="1402548"/>
                <a:ext cx="195606" cy="195606"/>
              </a:xfrm>
              <a:custGeom>
                <a:avLst/>
                <a:gdLst>
                  <a:gd name="T0" fmla="*/ 66 w 132"/>
                  <a:gd name="T1" fmla="*/ 13 h 132"/>
                  <a:gd name="T2" fmla="*/ 47 w 132"/>
                  <a:gd name="T3" fmla="*/ 16 h 132"/>
                  <a:gd name="T4" fmla="*/ 29 w 132"/>
                  <a:gd name="T5" fmla="*/ 28 h 132"/>
                  <a:gd name="T6" fmla="*/ 18 w 132"/>
                  <a:gd name="T7" fmla="*/ 46 h 132"/>
                  <a:gd name="T8" fmla="*/ 14 w 132"/>
                  <a:gd name="T9" fmla="*/ 66 h 132"/>
                  <a:gd name="T10" fmla="*/ 18 w 132"/>
                  <a:gd name="T11" fmla="*/ 87 h 132"/>
                  <a:gd name="T12" fmla="*/ 29 w 132"/>
                  <a:gd name="T13" fmla="*/ 103 h 132"/>
                  <a:gd name="T14" fmla="*/ 47 w 132"/>
                  <a:gd name="T15" fmla="*/ 115 h 132"/>
                  <a:gd name="T16" fmla="*/ 66 w 132"/>
                  <a:gd name="T17" fmla="*/ 120 h 132"/>
                  <a:gd name="T18" fmla="*/ 87 w 132"/>
                  <a:gd name="T19" fmla="*/ 115 h 132"/>
                  <a:gd name="T20" fmla="*/ 105 w 132"/>
                  <a:gd name="T21" fmla="*/ 103 h 132"/>
                  <a:gd name="T22" fmla="*/ 116 w 132"/>
                  <a:gd name="T23" fmla="*/ 87 h 132"/>
                  <a:gd name="T24" fmla="*/ 120 w 132"/>
                  <a:gd name="T25" fmla="*/ 66 h 132"/>
                  <a:gd name="T26" fmla="*/ 116 w 132"/>
                  <a:gd name="T27" fmla="*/ 46 h 132"/>
                  <a:gd name="T28" fmla="*/ 105 w 132"/>
                  <a:gd name="T29" fmla="*/ 28 h 132"/>
                  <a:gd name="T30" fmla="*/ 87 w 132"/>
                  <a:gd name="T31" fmla="*/ 16 h 132"/>
                  <a:gd name="T32" fmla="*/ 66 w 132"/>
                  <a:gd name="T33" fmla="*/ 13 h 132"/>
                  <a:gd name="T34" fmla="*/ 66 w 132"/>
                  <a:gd name="T35" fmla="*/ 0 h 132"/>
                  <a:gd name="T36" fmla="*/ 84 w 132"/>
                  <a:gd name="T37" fmla="*/ 3 h 132"/>
                  <a:gd name="T38" fmla="*/ 99 w 132"/>
                  <a:gd name="T39" fmla="*/ 9 h 132"/>
                  <a:gd name="T40" fmla="*/ 114 w 132"/>
                  <a:gd name="T41" fmla="*/ 19 h 132"/>
                  <a:gd name="T42" fmla="*/ 125 w 132"/>
                  <a:gd name="T43" fmla="*/ 33 h 132"/>
                  <a:gd name="T44" fmla="*/ 131 w 132"/>
                  <a:gd name="T45" fmla="*/ 49 h 132"/>
                  <a:gd name="T46" fmla="*/ 132 w 132"/>
                  <a:gd name="T47" fmla="*/ 66 h 132"/>
                  <a:gd name="T48" fmla="*/ 131 w 132"/>
                  <a:gd name="T49" fmla="*/ 84 h 132"/>
                  <a:gd name="T50" fmla="*/ 125 w 132"/>
                  <a:gd name="T51" fmla="*/ 99 h 132"/>
                  <a:gd name="T52" fmla="*/ 114 w 132"/>
                  <a:gd name="T53" fmla="*/ 112 h 132"/>
                  <a:gd name="T54" fmla="*/ 99 w 132"/>
                  <a:gd name="T55" fmla="*/ 123 h 132"/>
                  <a:gd name="T56" fmla="*/ 84 w 132"/>
                  <a:gd name="T57" fmla="*/ 130 h 132"/>
                  <a:gd name="T58" fmla="*/ 66 w 132"/>
                  <a:gd name="T59" fmla="*/ 132 h 132"/>
                  <a:gd name="T60" fmla="*/ 50 w 132"/>
                  <a:gd name="T61" fmla="*/ 130 h 132"/>
                  <a:gd name="T62" fmla="*/ 33 w 132"/>
                  <a:gd name="T63" fmla="*/ 123 h 132"/>
                  <a:gd name="T64" fmla="*/ 20 w 132"/>
                  <a:gd name="T65" fmla="*/ 112 h 132"/>
                  <a:gd name="T66" fmla="*/ 9 w 132"/>
                  <a:gd name="T67" fmla="*/ 99 h 132"/>
                  <a:gd name="T68" fmla="*/ 3 w 132"/>
                  <a:gd name="T69" fmla="*/ 84 h 132"/>
                  <a:gd name="T70" fmla="*/ 0 w 132"/>
                  <a:gd name="T71" fmla="*/ 66 h 132"/>
                  <a:gd name="T72" fmla="*/ 3 w 132"/>
                  <a:gd name="T73" fmla="*/ 49 h 132"/>
                  <a:gd name="T74" fmla="*/ 9 w 132"/>
                  <a:gd name="T75" fmla="*/ 33 h 132"/>
                  <a:gd name="T76" fmla="*/ 20 w 132"/>
                  <a:gd name="T77" fmla="*/ 19 h 132"/>
                  <a:gd name="T78" fmla="*/ 33 w 132"/>
                  <a:gd name="T79" fmla="*/ 9 h 132"/>
                  <a:gd name="T80" fmla="*/ 50 w 132"/>
                  <a:gd name="T81" fmla="*/ 3 h 132"/>
                  <a:gd name="T82" fmla="*/ 66 w 132"/>
                  <a:gd name="T8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132">
                    <a:moveTo>
                      <a:pt x="66" y="13"/>
                    </a:moveTo>
                    <a:lnTo>
                      <a:pt x="47" y="16"/>
                    </a:lnTo>
                    <a:lnTo>
                      <a:pt x="29" y="28"/>
                    </a:lnTo>
                    <a:lnTo>
                      <a:pt x="18" y="46"/>
                    </a:lnTo>
                    <a:lnTo>
                      <a:pt x="14" y="66"/>
                    </a:lnTo>
                    <a:lnTo>
                      <a:pt x="18" y="87"/>
                    </a:lnTo>
                    <a:lnTo>
                      <a:pt x="29" y="103"/>
                    </a:lnTo>
                    <a:lnTo>
                      <a:pt x="47" y="115"/>
                    </a:lnTo>
                    <a:lnTo>
                      <a:pt x="66" y="120"/>
                    </a:lnTo>
                    <a:lnTo>
                      <a:pt x="87" y="115"/>
                    </a:lnTo>
                    <a:lnTo>
                      <a:pt x="105" y="103"/>
                    </a:lnTo>
                    <a:lnTo>
                      <a:pt x="116" y="87"/>
                    </a:lnTo>
                    <a:lnTo>
                      <a:pt x="120" y="66"/>
                    </a:lnTo>
                    <a:lnTo>
                      <a:pt x="116" y="46"/>
                    </a:lnTo>
                    <a:lnTo>
                      <a:pt x="105" y="28"/>
                    </a:lnTo>
                    <a:lnTo>
                      <a:pt x="87" y="16"/>
                    </a:lnTo>
                    <a:lnTo>
                      <a:pt x="66" y="13"/>
                    </a:lnTo>
                    <a:close/>
                    <a:moveTo>
                      <a:pt x="66" y="0"/>
                    </a:moveTo>
                    <a:lnTo>
                      <a:pt x="84" y="3"/>
                    </a:lnTo>
                    <a:lnTo>
                      <a:pt x="99" y="9"/>
                    </a:lnTo>
                    <a:lnTo>
                      <a:pt x="114" y="19"/>
                    </a:lnTo>
                    <a:lnTo>
                      <a:pt x="125" y="33"/>
                    </a:lnTo>
                    <a:lnTo>
                      <a:pt x="131" y="49"/>
                    </a:lnTo>
                    <a:lnTo>
                      <a:pt x="132" y="66"/>
                    </a:lnTo>
                    <a:lnTo>
                      <a:pt x="131" y="84"/>
                    </a:lnTo>
                    <a:lnTo>
                      <a:pt x="125" y="99"/>
                    </a:lnTo>
                    <a:lnTo>
                      <a:pt x="114" y="112"/>
                    </a:lnTo>
                    <a:lnTo>
                      <a:pt x="99" y="123"/>
                    </a:lnTo>
                    <a:lnTo>
                      <a:pt x="84" y="130"/>
                    </a:lnTo>
                    <a:lnTo>
                      <a:pt x="66" y="132"/>
                    </a:lnTo>
                    <a:lnTo>
                      <a:pt x="50" y="130"/>
                    </a:lnTo>
                    <a:lnTo>
                      <a:pt x="33" y="123"/>
                    </a:lnTo>
                    <a:lnTo>
                      <a:pt x="20" y="112"/>
                    </a:lnTo>
                    <a:lnTo>
                      <a:pt x="9" y="99"/>
                    </a:lnTo>
                    <a:lnTo>
                      <a:pt x="3" y="84"/>
                    </a:lnTo>
                    <a:lnTo>
                      <a:pt x="0" y="66"/>
                    </a:lnTo>
                    <a:lnTo>
                      <a:pt x="3" y="49"/>
                    </a:lnTo>
                    <a:lnTo>
                      <a:pt x="9" y="33"/>
                    </a:lnTo>
                    <a:lnTo>
                      <a:pt x="20" y="19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8056"/>
              <p:cNvSpPr>
                <a:spLocks/>
              </p:cNvSpPr>
              <p:nvPr/>
            </p:nvSpPr>
            <p:spPr bwMode="auto">
              <a:xfrm>
                <a:off x="4271824" y="1447004"/>
                <a:ext cx="136332" cy="142259"/>
              </a:xfrm>
              <a:custGeom>
                <a:avLst/>
                <a:gdLst>
                  <a:gd name="T0" fmla="*/ 45 w 92"/>
                  <a:gd name="T1" fmla="*/ 0 h 96"/>
                  <a:gd name="T2" fmla="*/ 53 w 92"/>
                  <a:gd name="T3" fmla="*/ 0 h 96"/>
                  <a:gd name="T4" fmla="*/ 57 w 92"/>
                  <a:gd name="T5" fmla="*/ 3 h 96"/>
                  <a:gd name="T6" fmla="*/ 62 w 92"/>
                  <a:gd name="T7" fmla="*/ 6 h 96"/>
                  <a:gd name="T8" fmla="*/ 65 w 92"/>
                  <a:gd name="T9" fmla="*/ 9 h 96"/>
                  <a:gd name="T10" fmla="*/ 66 w 92"/>
                  <a:gd name="T11" fmla="*/ 12 h 96"/>
                  <a:gd name="T12" fmla="*/ 66 w 92"/>
                  <a:gd name="T13" fmla="*/ 16 h 96"/>
                  <a:gd name="T14" fmla="*/ 66 w 92"/>
                  <a:gd name="T15" fmla="*/ 18 h 96"/>
                  <a:gd name="T16" fmla="*/ 66 w 92"/>
                  <a:gd name="T17" fmla="*/ 21 h 96"/>
                  <a:gd name="T18" fmla="*/ 65 w 92"/>
                  <a:gd name="T19" fmla="*/ 27 h 96"/>
                  <a:gd name="T20" fmla="*/ 66 w 92"/>
                  <a:gd name="T21" fmla="*/ 27 h 96"/>
                  <a:gd name="T22" fmla="*/ 66 w 92"/>
                  <a:gd name="T23" fmla="*/ 27 h 96"/>
                  <a:gd name="T24" fmla="*/ 68 w 92"/>
                  <a:gd name="T25" fmla="*/ 27 h 96"/>
                  <a:gd name="T26" fmla="*/ 68 w 92"/>
                  <a:gd name="T27" fmla="*/ 28 h 96"/>
                  <a:gd name="T28" fmla="*/ 68 w 92"/>
                  <a:gd name="T29" fmla="*/ 40 h 96"/>
                  <a:gd name="T30" fmla="*/ 66 w 92"/>
                  <a:gd name="T31" fmla="*/ 40 h 96"/>
                  <a:gd name="T32" fmla="*/ 65 w 92"/>
                  <a:gd name="T33" fmla="*/ 42 h 96"/>
                  <a:gd name="T34" fmla="*/ 65 w 92"/>
                  <a:gd name="T35" fmla="*/ 42 h 96"/>
                  <a:gd name="T36" fmla="*/ 63 w 92"/>
                  <a:gd name="T37" fmla="*/ 40 h 96"/>
                  <a:gd name="T38" fmla="*/ 63 w 92"/>
                  <a:gd name="T39" fmla="*/ 48 h 96"/>
                  <a:gd name="T40" fmla="*/ 62 w 92"/>
                  <a:gd name="T41" fmla="*/ 51 h 96"/>
                  <a:gd name="T42" fmla="*/ 59 w 92"/>
                  <a:gd name="T43" fmla="*/ 54 h 96"/>
                  <a:gd name="T44" fmla="*/ 57 w 92"/>
                  <a:gd name="T45" fmla="*/ 61 h 96"/>
                  <a:gd name="T46" fmla="*/ 74 w 92"/>
                  <a:gd name="T47" fmla="*/ 64 h 96"/>
                  <a:gd name="T48" fmla="*/ 89 w 92"/>
                  <a:gd name="T49" fmla="*/ 70 h 96"/>
                  <a:gd name="T50" fmla="*/ 90 w 92"/>
                  <a:gd name="T51" fmla="*/ 72 h 96"/>
                  <a:gd name="T52" fmla="*/ 92 w 92"/>
                  <a:gd name="T53" fmla="*/ 73 h 96"/>
                  <a:gd name="T54" fmla="*/ 89 w 92"/>
                  <a:gd name="T55" fmla="*/ 78 h 96"/>
                  <a:gd name="T56" fmla="*/ 75 w 92"/>
                  <a:gd name="T57" fmla="*/ 88 h 96"/>
                  <a:gd name="T58" fmla="*/ 62 w 92"/>
                  <a:gd name="T59" fmla="*/ 94 h 96"/>
                  <a:gd name="T60" fmla="*/ 45 w 92"/>
                  <a:gd name="T61" fmla="*/ 96 h 96"/>
                  <a:gd name="T62" fmla="*/ 30 w 92"/>
                  <a:gd name="T63" fmla="*/ 94 h 96"/>
                  <a:gd name="T64" fmla="*/ 17 w 92"/>
                  <a:gd name="T65" fmla="*/ 88 h 96"/>
                  <a:gd name="T66" fmla="*/ 3 w 92"/>
                  <a:gd name="T67" fmla="*/ 78 h 96"/>
                  <a:gd name="T68" fmla="*/ 0 w 92"/>
                  <a:gd name="T69" fmla="*/ 73 h 96"/>
                  <a:gd name="T70" fmla="*/ 2 w 92"/>
                  <a:gd name="T71" fmla="*/ 72 h 96"/>
                  <a:gd name="T72" fmla="*/ 3 w 92"/>
                  <a:gd name="T73" fmla="*/ 70 h 96"/>
                  <a:gd name="T74" fmla="*/ 18 w 92"/>
                  <a:gd name="T75" fmla="*/ 64 h 96"/>
                  <a:gd name="T76" fmla="*/ 35 w 92"/>
                  <a:gd name="T77" fmla="*/ 61 h 96"/>
                  <a:gd name="T78" fmla="*/ 33 w 92"/>
                  <a:gd name="T79" fmla="*/ 54 h 96"/>
                  <a:gd name="T80" fmla="*/ 30 w 92"/>
                  <a:gd name="T81" fmla="*/ 51 h 96"/>
                  <a:gd name="T82" fmla="*/ 29 w 92"/>
                  <a:gd name="T83" fmla="*/ 48 h 96"/>
                  <a:gd name="T84" fmla="*/ 27 w 92"/>
                  <a:gd name="T85" fmla="*/ 40 h 96"/>
                  <a:gd name="T86" fmla="*/ 27 w 92"/>
                  <a:gd name="T87" fmla="*/ 42 h 96"/>
                  <a:gd name="T88" fmla="*/ 26 w 92"/>
                  <a:gd name="T89" fmla="*/ 42 h 96"/>
                  <a:gd name="T90" fmla="*/ 26 w 92"/>
                  <a:gd name="T91" fmla="*/ 40 h 96"/>
                  <a:gd name="T92" fmla="*/ 24 w 92"/>
                  <a:gd name="T93" fmla="*/ 40 h 96"/>
                  <a:gd name="T94" fmla="*/ 23 w 92"/>
                  <a:gd name="T95" fmla="*/ 28 h 96"/>
                  <a:gd name="T96" fmla="*/ 24 w 92"/>
                  <a:gd name="T97" fmla="*/ 27 h 96"/>
                  <a:gd name="T98" fmla="*/ 26 w 92"/>
                  <a:gd name="T99" fmla="*/ 27 h 96"/>
                  <a:gd name="T100" fmla="*/ 26 w 92"/>
                  <a:gd name="T101" fmla="*/ 27 h 96"/>
                  <a:gd name="T102" fmla="*/ 26 w 92"/>
                  <a:gd name="T103" fmla="*/ 27 h 96"/>
                  <a:gd name="T104" fmla="*/ 26 w 92"/>
                  <a:gd name="T105" fmla="*/ 21 h 96"/>
                  <a:gd name="T106" fmla="*/ 26 w 92"/>
                  <a:gd name="T107" fmla="*/ 18 h 96"/>
                  <a:gd name="T108" fmla="*/ 26 w 92"/>
                  <a:gd name="T109" fmla="*/ 16 h 96"/>
                  <a:gd name="T110" fmla="*/ 26 w 92"/>
                  <a:gd name="T111" fmla="*/ 12 h 96"/>
                  <a:gd name="T112" fmla="*/ 27 w 92"/>
                  <a:gd name="T113" fmla="*/ 9 h 96"/>
                  <a:gd name="T114" fmla="*/ 29 w 92"/>
                  <a:gd name="T115" fmla="*/ 6 h 96"/>
                  <a:gd name="T116" fmla="*/ 35 w 92"/>
                  <a:gd name="T117" fmla="*/ 3 h 96"/>
                  <a:gd name="T118" fmla="*/ 39 w 92"/>
                  <a:gd name="T119" fmla="*/ 0 h 96"/>
                  <a:gd name="T120" fmla="*/ 45 w 92"/>
                  <a:gd name="T1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96">
                    <a:moveTo>
                      <a:pt x="45" y="0"/>
                    </a:moveTo>
                    <a:lnTo>
                      <a:pt x="53" y="0"/>
                    </a:lnTo>
                    <a:lnTo>
                      <a:pt x="57" y="3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6" y="12"/>
                    </a:lnTo>
                    <a:lnTo>
                      <a:pt x="66" y="16"/>
                    </a:lnTo>
                    <a:lnTo>
                      <a:pt x="66" y="18"/>
                    </a:lnTo>
                    <a:lnTo>
                      <a:pt x="66" y="21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3" y="40"/>
                    </a:lnTo>
                    <a:lnTo>
                      <a:pt x="63" y="48"/>
                    </a:lnTo>
                    <a:lnTo>
                      <a:pt x="62" y="51"/>
                    </a:lnTo>
                    <a:lnTo>
                      <a:pt x="59" y="54"/>
                    </a:lnTo>
                    <a:lnTo>
                      <a:pt x="57" y="61"/>
                    </a:lnTo>
                    <a:lnTo>
                      <a:pt x="74" y="64"/>
                    </a:lnTo>
                    <a:lnTo>
                      <a:pt x="89" y="70"/>
                    </a:lnTo>
                    <a:lnTo>
                      <a:pt x="90" y="72"/>
                    </a:lnTo>
                    <a:lnTo>
                      <a:pt x="92" y="73"/>
                    </a:lnTo>
                    <a:lnTo>
                      <a:pt x="89" y="78"/>
                    </a:lnTo>
                    <a:lnTo>
                      <a:pt x="75" y="88"/>
                    </a:lnTo>
                    <a:lnTo>
                      <a:pt x="62" y="94"/>
                    </a:lnTo>
                    <a:lnTo>
                      <a:pt x="45" y="96"/>
                    </a:lnTo>
                    <a:lnTo>
                      <a:pt x="30" y="94"/>
                    </a:lnTo>
                    <a:lnTo>
                      <a:pt x="17" y="88"/>
                    </a:lnTo>
                    <a:lnTo>
                      <a:pt x="3" y="78"/>
                    </a:lnTo>
                    <a:lnTo>
                      <a:pt x="0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18" y="64"/>
                    </a:lnTo>
                    <a:lnTo>
                      <a:pt x="35" y="61"/>
                    </a:lnTo>
                    <a:lnTo>
                      <a:pt x="33" y="54"/>
                    </a:lnTo>
                    <a:lnTo>
                      <a:pt x="30" y="51"/>
                    </a:lnTo>
                    <a:lnTo>
                      <a:pt x="29" y="48"/>
                    </a:lnTo>
                    <a:lnTo>
                      <a:pt x="27" y="40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7" y="9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8057"/>
              <p:cNvSpPr>
                <a:spLocks noEditPoints="1"/>
              </p:cNvSpPr>
              <p:nvPr/>
            </p:nvSpPr>
            <p:spPr bwMode="auto">
              <a:xfrm>
                <a:off x="4107336" y="1652984"/>
                <a:ext cx="195606" cy="197089"/>
              </a:xfrm>
              <a:custGeom>
                <a:avLst/>
                <a:gdLst>
                  <a:gd name="T0" fmla="*/ 66 w 132"/>
                  <a:gd name="T1" fmla="*/ 14 h 133"/>
                  <a:gd name="T2" fmla="*/ 45 w 132"/>
                  <a:gd name="T3" fmla="*/ 19 h 133"/>
                  <a:gd name="T4" fmla="*/ 29 w 132"/>
                  <a:gd name="T5" fmla="*/ 29 h 133"/>
                  <a:gd name="T6" fmla="*/ 17 w 132"/>
                  <a:gd name="T7" fmla="*/ 47 h 133"/>
                  <a:gd name="T8" fmla="*/ 12 w 132"/>
                  <a:gd name="T9" fmla="*/ 67 h 133"/>
                  <a:gd name="T10" fmla="*/ 17 w 132"/>
                  <a:gd name="T11" fmla="*/ 88 h 133"/>
                  <a:gd name="T12" fmla="*/ 29 w 132"/>
                  <a:gd name="T13" fmla="*/ 104 h 133"/>
                  <a:gd name="T14" fmla="*/ 45 w 132"/>
                  <a:gd name="T15" fmla="*/ 116 h 133"/>
                  <a:gd name="T16" fmla="*/ 66 w 132"/>
                  <a:gd name="T17" fmla="*/ 121 h 133"/>
                  <a:gd name="T18" fmla="*/ 86 w 132"/>
                  <a:gd name="T19" fmla="*/ 116 h 133"/>
                  <a:gd name="T20" fmla="*/ 104 w 132"/>
                  <a:gd name="T21" fmla="*/ 104 h 133"/>
                  <a:gd name="T22" fmla="*/ 116 w 132"/>
                  <a:gd name="T23" fmla="*/ 88 h 133"/>
                  <a:gd name="T24" fmla="*/ 119 w 132"/>
                  <a:gd name="T25" fmla="*/ 67 h 133"/>
                  <a:gd name="T26" fmla="*/ 116 w 132"/>
                  <a:gd name="T27" fmla="*/ 47 h 133"/>
                  <a:gd name="T28" fmla="*/ 104 w 132"/>
                  <a:gd name="T29" fmla="*/ 29 h 133"/>
                  <a:gd name="T30" fmla="*/ 86 w 132"/>
                  <a:gd name="T31" fmla="*/ 19 h 133"/>
                  <a:gd name="T32" fmla="*/ 66 w 132"/>
                  <a:gd name="T33" fmla="*/ 14 h 133"/>
                  <a:gd name="T34" fmla="*/ 66 w 132"/>
                  <a:gd name="T35" fmla="*/ 0 h 133"/>
                  <a:gd name="T36" fmla="*/ 83 w 132"/>
                  <a:gd name="T37" fmla="*/ 3 h 133"/>
                  <a:gd name="T38" fmla="*/ 99 w 132"/>
                  <a:gd name="T39" fmla="*/ 10 h 133"/>
                  <a:gd name="T40" fmla="*/ 113 w 132"/>
                  <a:gd name="T41" fmla="*/ 20 h 133"/>
                  <a:gd name="T42" fmla="*/ 123 w 132"/>
                  <a:gd name="T43" fmla="*/ 34 h 133"/>
                  <a:gd name="T44" fmla="*/ 129 w 132"/>
                  <a:gd name="T45" fmla="*/ 50 h 133"/>
                  <a:gd name="T46" fmla="*/ 132 w 132"/>
                  <a:gd name="T47" fmla="*/ 67 h 133"/>
                  <a:gd name="T48" fmla="*/ 129 w 132"/>
                  <a:gd name="T49" fmla="*/ 85 h 133"/>
                  <a:gd name="T50" fmla="*/ 123 w 132"/>
                  <a:gd name="T51" fmla="*/ 100 h 133"/>
                  <a:gd name="T52" fmla="*/ 113 w 132"/>
                  <a:gd name="T53" fmla="*/ 113 h 133"/>
                  <a:gd name="T54" fmla="*/ 99 w 132"/>
                  <a:gd name="T55" fmla="*/ 124 h 133"/>
                  <a:gd name="T56" fmla="*/ 83 w 132"/>
                  <a:gd name="T57" fmla="*/ 131 h 133"/>
                  <a:gd name="T58" fmla="*/ 66 w 132"/>
                  <a:gd name="T59" fmla="*/ 133 h 133"/>
                  <a:gd name="T60" fmla="*/ 48 w 132"/>
                  <a:gd name="T61" fmla="*/ 131 h 133"/>
                  <a:gd name="T62" fmla="*/ 33 w 132"/>
                  <a:gd name="T63" fmla="*/ 124 h 133"/>
                  <a:gd name="T64" fmla="*/ 20 w 132"/>
                  <a:gd name="T65" fmla="*/ 113 h 133"/>
                  <a:gd name="T66" fmla="*/ 9 w 132"/>
                  <a:gd name="T67" fmla="*/ 100 h 133"/>
                  <a:gd name="T68" fmla="*/ 2 w 132"/>
                  <a:gd name="T69" fmla="*/ 85 h 133"/>
                  <a:gd name="T70" fmla="*/ 0 w 132"/>
                  <a:gd name="T71" fmla="*/ 67 h 133"/>
                  <a:gd name="T72" fmla="*/ 2 w 132"/>
                  <a:gd name="T73" fmla="*/ 50 h 133"/>
                  <a:gd name="T74" fmla="*/ 9 w 132"/>
                  <a:gd name="T75" fmla="*/ 34 h 133"/>
                  <a:gd name="T76" fmla="*/ 20 w 132"/>
                  <a:gd name="T77" fmla="*/ 20 h 133"/>
                  <a:gd name="T78" fmla="*/ 33 w 132"/>
                  <a:gd name="T79" fmla="*/ 10 h 133"/>
                  <a:gd name="T80" fmla="*/ 48 w 132"/>
                  <a:gd name="T81" fmla="*/ 3 h 133"/>
                  <a:gd name="T82" fmla="*/ 66 w 132"/>
                  <a:gd name="T8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133">
                    <a:moveTo>
                      <a:pt x="66" y="14"/>
                    </a:moveTo>
                    <a:lnTo>
                      <a:pt x="45" y="19"/>
                    </a:lnTo>
                    <a:lnTo>
                      <a:pt x="29" y="29"/>
                    </a:lnTo>
                    <a:lnTo>
                      <a:pt x="17" y="47"/>
                    </a:lnTo>
                    <a:lnTo>
                      <a:pt x="12" y="67"/>
                    </a:lnTo>
                    <a:lnTo>
                      <a:pt x="17" y="88"/>
                    </a:lnTo>
                    <a:lnTo>
                      <a:pt x="29" y="104"/>
                    </a:lnTo>
                    <a:lnTo>
                      <a:pt x="45" y="116"/>
                    </a:lnTo>
                    <a:lnTo>
                      <a:pt x="66" y="121"/>
                    </a:lnTo>
                    <a:lnTo>
                      <a:pt x="86" y="116"/>
                    </a:lnTo>
                    <a:lnTo>
                      <a:pt x="104" y="104"/>
                    </a:lnTo>
                    <a:lnTo>
                      <a:pt x="116" y="88"/>
                    </a:lnTo>
                    <a:lnTo>
                      <a:pt x="119" y="67"/>
                    </a:lnTo>
                    <a:lnTo>
                      <a:pt x="116" y="47"/>
                    </a:lnTo>
                    <a:lnTo>
                      <a:pt x="104" y="29"/>
                    </a:lnTo>
                    <a:lnTo>
                      <a:pt x="86" y="19"/>
                    </a:lnTo>
                    <a:lnTo>
                      <a:pt x="66" y="14"/>
                    </a:lnTo>
                    <a:close/>
                    <a:moveTo>
                      <a:pt x="66" y="0"/>
                    </a:moveTo>
                    <a:lnTo>
                      <a:pt x="83" y="3"/>
                    </a:lnTo>
                    <a:lnTo>
                      <a:pt x="99" y="10"/>
                    </a:lnTo>
                    <a:lnTo>
                      <a:pt x="113" y="20"/>
                    </a:lnTo>
                    <a:lnTo>
                      <a:pt x="123" y="34"/>
                    </a:lnTo>
                    <a:lnTo>
                      <a:pt x="129" y="50"/>
                    </a:lnTo>
                    <a:lnTo>
                      <a:pt x="132" y="67"/>
                    </a:lnTo>
                    <a:lnTo>
                      <a:pt x="129" y="85"/>
                    </a:lnTo>
                    <a:lnTo>
                      <a:pt x="123" y="100"/>
                    </a:lnTo>
                    <a:lnTo>
                      <a:pt x="113" y="113"/>
                    </a:lnTo>
                    <a:lnTo>
                      <a:pt x="99" y="124"/>
                    </a:lnTo>
                    <a:lnTo>
                      <a:pt x="83" y="131"/>
                    </a:lnTo>
                    <a:lnTo>
                      <a:pt x="66" y="133"/>
                    </a:lnTo>
                    <a:lnTo>
                      <a:pt x="48" y="131"/>
                    </a:lnTo>
                    <a:lnTo>
                      <a:pt x="33" y="124"/>
                    </a:lnTo>
                    <a:lnTo>
                      <a:pt x="20" y="113"/>
                    </a:lnTo>
                    <a:lnTo>
                      <a:pt x="9" y="100"/>
                    </a:lnTo>
                    <a:lnTo>
                      <a:pt x="2" y="85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10"/>
                    </a:lnTo>
                    <a:lnTo>
                      <a:pt x="48" y="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8058"/>
              <p:cNvSpPr>
                <a:spLocks/>
              </p:cNvSpPr>
              <p:nvPr/>
            </p:nvSpPr>
            <p:spPr bwMode="auto">
              <a:xfrm>
                <a:off x="4136974" y="1698922"/>
                <a:ext cx="137814" cy="142259"/>
              </a:xfrm>
              <a:custGeom>
                <a:avLst/>
                <a:gdLst>
                  <a:gd name="T0" fmla="*/ 46 w 93"/>
                  <a:gd name="T1" fmla="*/ 0 h 96"/>
                  <a:gd name="T2" fmla="*/ 52 w 93"/>
                  <a:gd name="T3" fmla="*/ 1 h 96"/>
                  <a:gd name="T4" fmla="*/ 58 w 93"/>
                  <a:gd name="T5" fmla="*/ 3 h 96"/>
                  <a:gd name="T6" fmla="*/ 63 w 93"/>
                  <a:gd name="T7" fmla="*/ 6 h 96"/>
                  <a:gd name="T8" fmla="*/ 66 w 93"/>
                  <a:gd name="T9" fmla="*/ 9 h 96"/>
                  <a:gd name="T10" fmla="*/ 66 w 93"/>
                  <a:gd name="T11" fmla="*/ 12 h 96"/>
                  <a:gd name="T12" fmla="*/ 67 w 93"/>
                  <a:gd name="T13" fmla="*/ 16 h 96"/>
                  <a:gd name="T14" fmla="*/ 67 w 93"/>
                  <a:gd name="T15" fmla="*/ 19 h 96"/>
                  <a:gd name="T16" fmla="*/ 66 w 93"/>
                  <a:gd name="T17" fmla="*/ 21 h 96"/>
                  <a:gd name="T18" fmla="*/ 66 w 93"/>
                  <a:gd name="T19" fmla="*/ 27 h 96"/>
                  <a:gd name="T20" fmla="*/ 67 w 93"/>
                  <a:gd name="T21" fmla="*/ 27 h 96"/>
                  <a:gd name="T22" fmla="*/ 67 w 93"/>
                  <a:gd name="T23" fmla="*/ 27 h 96"/>
                  <a:gd name="T24" fmla="*/ 69 w 93"/>
                  <a:gd name="T25" fmla="*/ 28 h 96"/>
                  <a:gd name="T26" fmla="*/ 69 w 93"/>
                  <a:gd name="T27" fmla="*/ 30 h 96"/>
                  <a:gd name="T28" fmla="*/ 67 w 93"/>
                  <a:gd name="T29" fmla="*/ 40 h 96"/>
                  <a:gd name="T30" fmla="*/ 67 w 93"/>
                  <a:gd name="T31" fmla="*/ 42 h 96"/>
                  <a:gd name="T32" fmla="*/ 66 w 93"/>
                  <a:gd name="T33" fmla="*/ 42 h 96"/>
                  <a:gd name="T34" fmla="*/ 66 w 93"/>
                  <a:gd name="T35" fmla="*/ 42 h 96"/>
                  <a:gd name="T36" fmla="*/ 64 w 93"/>
                  <a:gd name="T37" fmla="*/ 42 h 96"/>
                  <a:gd name="T38" fmla="*/ 63 w 93"/>
                  <a:gd name="T39" fmla="*/ 48 h 96"/>
                  <a:gd name="T40" fmla="*/ 61 w 93"/>
                  <a:gd name="T41" fmla="*/ 51 h 96"/>
                  <a:gd name="T42" fmla="*/ 60 w 93"/>
                  <a:gd name="T43" fmla="*/ 54 h 96"/>
                  <a:gd name="T44" fmla="*/ 58 w 93"/>
                  <a:gd name="T45" fmla="*/ 61 h 96"/>
                  <a:gd name="T46" fmla="*/ 73 w 93"/>
                  <a:gd name="T47" fmla="*/ 64 h 96"/>
                  <a:gd name="T48" fmla="*/ 88 w 93"/>
                  <a:gd name="T49" fmla="*/ 70 h 96"/>
                  <a:gd name="T50" fmla="*/ 91 w 93"/>
                  <a:gd name="T51" fmla="*/ 72 h 96"/>
                  <a:gd name="T52" fmla="*/ 93 w 93"/>
                  <a:gd name="T53" fmla="*/ 73 h 96"/>
                  <a:gd name="T54" fmla="*/ 88 w 93"/>
                  <a:gd name="T55" fmla="*/ 78 h 96"/>
                  <a:gd name="T56" fmla="*/ 76 w 93"/>
                  <a:gd name="T57" fmla="*/ 88 h 96"/>
                  <a:gd name="T58" fmla="*/ 61 w 93"/>
                  <a:gd name="T59" fmla="*/ 94 h 96"/>
                  <a:gd name="T60" fmla="*/ 46 w 93"/>
                  <a:gd name="T61" fmla="*/ 96 h 96"/>
                  <a:gd name="T62" fmla="*/ 31 w 93"/>
                  <a:gd name="T63" fmla="*/ 94 h 96"/>
                  <a:gd name="T64" fmla="*/ 16 w 93"/>
                  <a:gd name="T65" fmla="*/ 88 h 96"/>
                  <a:gd name="T66" fmla="*/ 4 w 93"/>
                  <a:gd name="T67" fmla="*/ 78 h 96"/>
                  <a:gd name="T68" fmla="*/ 0 w 93"/>
                  <a:gd name="T69" fmla="*/ 73 h 96"/>
                  <a:gd name="T70" fmla="*/ 1 w 93"/>
                  <a:gd name="T71" fmla="*/ 72 h 96"/>
                  <a:gd name="T72" fmla="*/ 3 w 93"/>
                  <a:gd name="T73" fmla="*/ 70 h 96"/>
                  <a:gd name="T74" fmla="*/ 18 w 93"/>
                  <a:gd name="T75" fmla="*/ 64 h 96"/>
                  <a:gd name="T76" fmla="*/ 34 w 93"/>
                  <a:gd name="T77" fmla="*/ 61 h 96"/>
                  <a:gd name="T78" fmla="*/ 33 w 93"/>
                  <a:gd name="T79" fmla="*/ 54 h 96"/>
                  <a:gd name="T80" fmla="*/ 30 w 93"/>
                  <a:gd name="T81" fmla="*/ 51 h 96"/>
                  <a:gd name="T82" fmla="*/ 28 w 93"/>
                  <a:gd name="T83" fmla="*/ 48 h 96"/>
                  <a:gd name="T84" fmla="*/ 28 w 93"/>
                  <a:gd name="T85" fmla="*/ 42 h 96"/>
                  <a:gd name="T86" fmla="*/ 27 w 93"/>
                  <a:gd name="T87" fmla="*/ 42 h 96"/>
                  <a:gd name="T88" fmla="*/ 27 w 93"/>
                  <a:gd name="T89" fmla="*/ 42 h 96"/>
                  <a:gd name="T90" fmla="*/ 25 w 93"/>
                  <a:gd name="T91" fmla="*/ 42 h 96"/>
                  <a:gd name="T92" fmla="*/ 25 w 93"/>
                  <a:gd name="T93" fmla="*/ 40 h 96"/>
                  <a:gd name="T94" fmla="*/ 24 w 93"/>
                  <a:gd name="T95" fmla="*/ 30 h 96"/>
                  <a:gd name="T96" fmla="*/ 24 w 93"/>
                  <a:gd name="T97" fmla="*/ 28 h 96"/>
                  <a:gd name="T98" fmla="*/ 25 w 93"/>
                  <a:gd name="T99" fmla="*/ 27 h 96"/>
                  <a:gd name="T100" fmla="*/ 25 w 93"/>
                  <a:gd name="T101" fmla="*/ 27 h 96"/>
                  <a:gd name="T102" fmla="*/ 27 w 93"/>
                  <a:gd name="T103" fmla="*/ 27 h 96"/>
                  <a:gd name="T104" fmla="*/ 25 w 93"/>
                  <a:gd name="T105" fmla="*/ 21 h 96"/>
                  <a:gd name="T106" fmla="*/ 25 w 93"/>
                  <a:gd name="T107" fmla="*/ 19 h 96"/>
                  <a:gd name="T108" fmla="*/ 25 w 93"/>
                  <a:gd name="T109" fmla="*/ 16 h 96"/>
                  <a:gd name="T110" fmla="*/ 25 w 93"/>
                  <a:gd name="T111" fmla="*/ 12 h 96"/>
                  <a:gd name="T112" fmla="*/ 27 w 93"/>
                  <a:gd name="T113" fmla="*/ 9 h 96"/>
                  <a:gd name="T114" fmla="*/ 30 w 93"/>
                  <a:gd name="T115" fmla="*/ 6 h 96"/>
                  <a:gd name="T116" fmla="*/ 34 w 93"/>
                  <a:gd name="T117" fmla="*/ 3 h 96"/>
                  <a:gd name="T118" fmla="*/ 40 w 93"/>
                  <a:gd name="T119" fmla="*/ 1 h 96"/>
                  <a:gd name="T120" fmla="*/ 46 w 93"/>
                  <a:gd name="T1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6">
                    <a:moveTo>
                      <a:pt x="46" y="0"/>
                    </a:moveTo>
                    <a:lnTo>
                      <a:pt x="52" y="1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67" y="16"/>
                    </a:lnTo>
                    <a:lnTo>
                      <a:pt x="67" y="19"/>
                    </a:lnTo>
                    <a:lnTo>
                      <a:pt x="66" y="21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9" y="28"/>
                    </a:lnTo>
                    <a:lnTo>
                      <a:pt x="69" y="30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8"/>
                    </a:lnTo>
                    <a:lnTo>
                      <a:pt x="61" y="51"/>
                    </a:lnTo>
                    <a:lnTo>
                      <a:pt x="60" y="54"/>
                    </a:lnTo>
                    <a:lnTo>
                      <a:pt x="58" y="61"/>
                    </a:lnTo>
                    <a:lnTo>
                      <a:pt x="73" y="64"/>
                    </a:lnTo>
                    <a:lnTo>
                      <a:pt x="88" y="70"/>
                    </a:lnTo>
                    <a:lnTo>
                      <a:pt x="91" y="72"/>
                    </a:lnTo>
                    <a:lnTo>
                      <a:pt x="93" y="73"/>
                    </a:lnTo>
                    <a:lnTo>
                      <a:pt x="88" y="78"/>
                    </a:lnTo>
                    <a:lnTo>
                      <a:pt x="76" y="88"/>
                    </a:lnTo>
                    <a:lnTo>
                      <a:pt x="61" y="94"/>
                    </a:lnTo>
                    <a:lnTo>
                      <a:pt x="46" y="96"/>
                    </a:lnTo>
                    <a:lnTo>
                      <a:pt x="31" y="94"/>
                    </a:lnTo>
                    <a:lnTo>
                      <a:pt x="16" y="88"/>
                    </a:lnTo>
                    <a:lnTo>
                      <a:pt x="4" y="78"/>
                    </a:lnTo>
                    <a:lnTo>
                      <a:pt x="0" y="73"/>
                    </a:lnTo>
                    <a:lnTo>
                      <a:pt x="1" y="72"/>
                    </a:lnTo>
                    <a:lnTo>
                      <a:pt x="3" y="70"/>
                    </a:lnTo>
                    <a:lnTo>
                      <a:pt x="18" y="64"/>
                    </a:lnTo>
                    <a:lnTo>
                      <a:pt x="34" y="61"/>
                    </a:lnTo>
                    <a:lnTo>
                      <a:pt x="33" y="54"/>
                    </a:lnTo>
                    <a:lnTo>
                      <a:pt x="30" y="51"/>
                    </a:lnTo>
                    <a:lnTo>
                      <a:pt x="28" y="48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4" y="3"/>
                    </a:lnTo>
                    <a:lnTo>
                      <a:pt x="40" y="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8059"/>
              <p:cNvSpPr>
                <a:spLocks noEditPoints="1"/>
              </p:cNvSpPr>
              <p:nvPr/>
            </p:nvSpPr>
            <p:spPr bwMode="auto">
              <a:xfrm>
                <a:off x="4377036" y="1652984"/>
                <a:ext cx="195606" cy="197089"/>
              </a:xfrm>
              <a:custGeom>
                <a:avLst/>
                <a:gdLst>
                  <a:gd name="T0" fmla="*/ 66 w 132"/>
                  <a:gd name="T1" fmla="*/ 14 h 133"/>
                  <a:gd name="T2" fmla="*/ 45 w 132"/>
                  <a:gd name="T3" fmla="*/ 19 h 133"/>
                  <a:gd name="T4" fmla="*/ 28 w 132"/>
                  <a:gd name="T5" fmla="*/ 29 h 133"/>
                  <a:gd name="T6" fmla="*/ 16 w 132"/>
                  <a:gd name="T7" fmla="*/ 47 h 133"/>
                  <a:gd name="T8" fmla="*/ 13 w 132"/>
                  <a:gd name="T9" fmla="*/ 67 h 133"/>
                  <a:gd name="T10" fmla="*/ 16 w 132"/>
                  <a:gd name="T11" fmla="*/ 88 h 133"/>
                  <a:gd name="T12" fmla="*/ 28 w 132"/>
                  <a:gd name="T13" fmla="*/ 104 h 133"/>
                  <a:gd name="T14" fmla="*/ 45 w 132"/>
                  <a:gd name="T15" fmla="*/ 116 h 133"/>
                  <a:gd name="T16" fmla="*/ 66 w 132"/>
                  <a:gd name="T17" fmla="*/ 121 h 133"/>
                  <a:gd name="T18" fmla="*/ 87 w 132"/>
                  <a:gd name="T19" fmla="*/ 116 h 133"/>
                  <a:gd name="T20" fmla="*/ 103 w 132"/>
                  <a:gd name="T21" fmla="*/ 104 h 133"/>
                  <a:gd name="T22" fmla="*/ 115 w 132"/>
                  <a:gd name="T23" fmla="*/ 88 h 133"/>
                  <a:gd name="T24" fmla="*/ 118 w 132"/>
                  <a:gd name="T25" fmla="*/ 67 h 133"/>
                  <a:gd name="T26" fmla="*/ 115 w 132"/>
                  <a:gd name="T27" fmla="*/ 47 h 133"/>
                  <a:gd name="T28" fmla="*/ 103 w 132"/>
                  <a:gd name="T29" fmla="*/ 29 h 133"/>
                  <a:gd name="T30" fmla="*/ 87 w 132"/>
                  <a:gd name="T31" fmla="*/ 19 h 133"/>
                  <a:gd name="T32" fmla="*/ 66 w 132"/>
                  <a:gd name="T33" fmla="*/ 14 h 133"/>
                  <a:gd name="T34" fmla="*/ 66 w 132"/>
                  <a:gd name="T35" fmla="*/ 0 h 133"/>
                  <a:gd name="T36" fmla="*/ 82 w 132"/>
                  <a:gd name="T37" fmla="*/ 3 h 133"/>
                  <a:gd name="T38" fmla="*/ 99 w 132"/>
                  <a:gd name="T39" fmla="*/ 10 h 133"/>
                  <a:gd name="T40" fmla="*/ 112 w 132"/>
                  <a:gd name="T41" fmla="*/ 20 h 133"/>
                  <a:gd name="T42" fmla="*/ 123 w 132"/>
                  <a:gd name="T43" fmla="*/ 34 h 133"/>
                  <a:gd name="T44" fmla="*/ 130 w 132"/>
                  <a:gd name="T45" fmla="*/ 50 h 133"/>
                  <a:gd name="T46" fmla="*/ 132 w 132"/>
                  <a:gd name="T47" fmla="*/ 67 h 133"/>
                  <a:gd name="T48" fmla="*/ 130 w 132"/>
                  <a:gd name="T49" fmla="*/ 85 h 133"/>
                  <a:gd name="T50" fmla="*/ 123 w 132"/>
                  <a:gd name="T51" fmla="*/ 100 h 133"/>
                  <a:gd name="T52" fmla="*/ 112 w 132"/>
                  <a:gd name="T53" fmla="*/ 113 h 133"/>
                  <a:gd name="T54" fmla="*/ 99 w 132"/>
                  <a:gd name="T55" fmla="*/ 124 h 133"/>
                  <a:gd name="T56" fmla="*/ 82 w 132"/>
                  <a:gd name="T57" fmla="*/ 131 h 133"/>
                  <a:gd name="T58" fmla="*/ 66 w 132"/>
                  <a:gd name="T59" fmla="*/ 133 h 133"/>
                  <a:gd name="T60" fmla="*/ 49 w 132"/>
                  <a:gd name="T61" fmla="*/ 131 h 133"/>
                  <a:gd name="T62" fmla="*/ 33 w 132"/>
                  <a:gd name="T63" fmla="*/ 124 h 133"/>
                  <a:gd name="T64" fmla="*/ 19 w 132"/>
                  <a:gd name="T65" fmla="*/ 113 h 133"/>
                  <a:gd name="T66" fmla="*/ 9 w 132"/>
                  <a:gd name="T67" fmla="*/ 100 h 133"/>
                  <a:gd name="T68" fmla="*/ 1 w 132"/>
                  <a:gd name="T69" fmla="*/ 85 h 133"/>
                  <a:gd name="T70" fmla="*/ 0 w 132"/>
                  <a:gd name="T71" fmla="*/ 67 h 133"/>
                  <a:gd name="T72" fmla="*/ 1 w 132"/>
                  <a:gd name="T73" fmla="*/ 50 h 133"/>
                  <a:gd name="T74" fmla="*/ 9 w 132"/>
                  <a:gd name="T75" fmla="*/ 34 h 133"/>
                  <a:gd name="T76" fmla="*/ 19 w 132"/>
                  <a:gd name="T77" fmla="*/ 20 h 133"/>
                  <a:gd name="T78" fmla="*/ 33 w 132"/>
                  <a:gd name="T79" fmla="*/ 10 h 133"/>
                  <a:gd name="T80" fmla="*/ 49 w 132"/>
                  <a:gd name="T81" fmla="*/ 3 h 133"/>
                  <a:gd name="T82" fmla="*/ 66 w 132"/>
                  <a:gd name="T8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133">
                    <a:moveTo>
                      <a:pt x="66" y="14"/>
                    </a:moveTo>
                    <a:lnTo>
                      <a:pt x="45" y="19"/>
                    </a:lnTo>
                    <a:lnTo>
                      <a:pt x="28" y="29"/>
                    </a:lnTo>
                    <a:lnTo>
                      <a:pt x="16" y="47"/>
                    </a:lnTo>
                    <a:lnTo>
                      <a:pt x="13" y="67"/>
                    </a:lnTo>
                    <a:lnTo>
                      <a:pt x="16" y="88"/>
                    </a:lnTo>
                    <a:lnTo>
                      <a:pt x="28" y="104"/>
                    </a:lnTo>
                    <a:lnTo>
                      <a:pt x="45" y="116"/>
                    </a:lnTo>
                    <a:lnTo>
                      <a:pt x="66" y="121"/>
                    </a:lnTo>
                    <a:lnTo>
                      <a:pt x="87" y="116"/>
                    </a:lnTo>
                    <a:lnTo>
                      <a:pt x="103" y="104"/>
                    </a:lnTo>
                    <a:lnTo>
                      <a:pt x="115" y="88"/>
                    </a:lnTo>
                    <a:lnTo>
                      <a:pt x="118" y="67"/>
                    </a:lnTo>
                    <a:lnTo>
                      <a:pt x="115" y="47"/>
                    </a:lnTo>
                    <a:lnTo>
                      <a:pt x="103" y="29"/>
                    </a:lnTo>
                    <a:lnTo>
                      <a:pt x="87" y="19"/>
                    </a:lnTo>
                    <a:lnTo>
                      <a:pt x="66" y="14"/>
                    </a:lnTo>
                    <a:close/>
                    <a:moveTo>
                      <a:pt x="66" y="0"/>
                    </a:moveTo>
                    <a:lnTo>
                      <a:pt x="82" y="3"/>
                    </a:lnTo>
                    <a:lnTo>
                      <a:pt x="99" y="10"/>
                    </a:lnTo>
                    <a:lnTo>
                      <a:pt x="112" y="20"/>
                    </a:lnTo>
                    <a:lnTo>
                      <a:pt x="123" y="34"/>
                    </a:lnTo>
                    <a:lnTo>
                      <a:pt x="130" y="50"/>
                    </a:lnTo>
                    <a:lnTo>
                      <a:pt x="132" y="67"/>
                    </a:lnTo>
                    <a:lnTo>
                      <a:pt x="130" y="85"/>
                    </a:lnTo>
                    <a:lnTo>
                      <a:pt x="123" y="100"/>
                    </a:lnTo>
                    <a:lnTo>
                      <a:pt x="112" y="113"/>
                    </a:lnTo>
                    <a:lnTo>
                      <a:pt x="99" y="124"/>
                    </a:lnTo>
                    <a:lnTo>
                      <a:pt x="82" y="131"/>
                    </a:lnTo>
                    <a:lnTo>
                      <a:pt x="66" y="133"/>
                    </a:lnTo>
                    <a:lnTo>
                      <a:pt x="49" y="131"/>
                    </a:lnTo>
                    <a:lnTo>
                      <a:pt x="33" y="124"/>
                    </a:lnTo>
                    <a:lnTo>
                      <a:pt x="19" y="113"/>
                    </a:lnTo>
                    <a:lnTo>
                      <a:pt x="9" y="100"/>
                    </a:lnTo>
                    <a:lnTo>
                      <a:pt x="1" y="85"/>
                    </a:lnTo>
                    <a:lnTo>
                      <a:pt x="0" y="67"/>
                    </a:lnTo>
                    <a:lnTo>
                      <a:pt x="1" y="50"/>
                    </a:lnTo>
                    <a:lnTo>
                      <a:pt x="9" y="34"/>
                    </a:lnTo>
                    <a:lnTo>
                      <a:pt x="19" y="20"/>
                    </a:lnTo>
                    <a:lnTo>
                      <a:pt x="33" y="10"/>
                    </a:lnTo>
                    <a:lnTo>
                      <a:pt x="49" y="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8060"/>
              <p:cNvSpPr>
                <a:spLocks/>
              </p:cNvSpPr>
              <p:nvPr/>
            </p:nvSpPr>
            <p:spPr bwMode="auto">
              <a:xfrm>
                <a:off x="4405192" y="1698922"/>
                <a:ext cx="137814" cy="142259"/>
              </a:xfrm>
              <a:custGeom>
                <a:avLst/>
                <a:gdLst>
                  <a:gd name="T0" fmla="*/ 47 w 93"/>
                  <a:gd name="T1" fmla="*/ 0 h 96"/>
                  <a:gd name="T2" fmla="*/ 53 w 93"/>
                  <a:gd name="T3" fmla="*/ 1 h 96"/>
                  <a:gd name="T4" fmla="*/ 59 w 93"/>
                  <a:gd name="T5" fmla="*/ 3 h 96"/>
                  <a:gd name="T6" fmla="*/ 63 w 93"/>
                  <a:gd name="T7" fmla="*/ 6 h 96"/>
                  <a:gd name="T8" fmla="*/ 66 w 93"/>
                  <a:gd name="T9" fmla="*/ 9 h 96"/>
                  <a:gd name="T10" fmla="*/ 66 w 93"/>
                  <a:gd name="T11" fmla="*/ 12 h 96"/>
                  <a:gd name="T12" fmla="*/ 68 w 93"/>
                  <a:gd name="T13" fmla="*/ 16 h 96"/>
                  <a:gd name="T14" fmla="*/ 68 w 93"/>
                  <a:gd name="T15" fmla="*/ 19 h 96"/>
                  <a:gd name="T16" fmla="*/ 68 w 93"/>
                  <a:gd name="T17" fmla="*/ 21 h 96"/>
                  <a:gd name="T18" fmla="*/ 66 w 93"/>
                  <a:gd name="T19" fmla="*/ 27 h 96"/>
                  <a:gd name="T20" fmla="*/ 68 w 93"/>
                  <a:gd name="T21" fmla="*/ 27 h 96"/>
                  <a:gd name="T22" fmla="*/ 68 w 93"/>
                  <a:gd name="T23" fmla="*/ 27 h 96"/>
                  <a:gd name="T24" fmla="*/ 69 w 93"/>
                  <a:gd name="T25" fmla="*/ 28 h 96"/>
                  <a:gd name="T26" fmla="*/ 69 w 93"/>
                  <a:gd name="T27" fmla="*/ 30 h 96"/>
                  <a:gd name="T28" fmla="*/ 68 w 93"/>
                  <a:gd name="T29" fmla="*/ 40 h 96"/>
                  <a:gd name="T30" fmla="*/ 68 w 93"/>
                  <a:gd name="T31" fmla="*/ 42 h 96"/>
                  <a:gd name="T32" fmla="*/ 66 w 93"/>
                  <a:gd name="T33" fmla="*/ 42 h 96"/>
                  <a:gd name="T34" fmla="*/ 66 w 93"/>
                  <a:gd name="T35" fmla="*/ 42 h 96"/>
                  <a:gd name="T36" fmla="*/ 65 w 93"/>
                  <a:gd name="T37" fmla="*/ 42 h 96"/>
                  <a:gd name="T38" fmla="*/ 63 w 93"/>
                  <a:gd name="T39" fmla="*/ 48 h 96"/>
                  <a:gd name="T40" fmla="*/ 63 w 93"/>
                  <a:gd name="T41" fmla="*/ 51 h 96"/>
                  <a:gd name="T42" fmla="*/ 60 w 93"/>
                  <a:gd name="T43" fmla="*/ 54 h 96"/>
                  <a:gd name="T44" fmla="*/ 59 w 93"/>
                  <a:gd name="T45" fmla="*/ 61 h 96"/>
                  <a:gd name="T46" fmla="*/ 74 w 93"/>
                  <a:gd name="T47" fmla="*/ 64 h 96"/>
                  <a:gd name="T48" fmla="*/ 89 w 93"/>
                  <a:gd name="T49" fmla="*/ 70 h 96"/>
                  <a:gd name="T50" fmla="*/ 92 w 93"/>
                  <a:gd name="T51" fmla="*/ 72 h 96"/>
                  <a:gd name="T52" fmla="*/ 93 w 93"/>
                  <a:gd name="T53" fmla="*/ 73 h 96"/>
                  <a:gd name="T54" fmla="*/ 89 w 93"/>
                  <a:gd name="T55" fmla="*/ 78 h 96"/>
                  <a:gd name="T56" fmla="*/ 77 w 93"/>
                  <a:gd name="T57" fmla="*/ 88 h 96"/>
                  <a:gd name="T58" fmla="*/ 62 w 93"/>
                  <a:gd name="T59" fmla="*/ 94 h 96"/>
                  <a:gd name="T60" fmla="*/ 47 w 93"/>
                  <a:gd name="T61" fmla="*/ 96 h 96"/>
                  <a:gd name="T62" fmla="*/ 32 w 93"/>
                  <a:gd name="T63" fmla="*/ 94 h 96"/>
                  <a:gd name="T64" fmla="*/ 17 w 93"/>
                  <a:gd name="T65" fmla="*/ 88 h 96"/>
                  <a:gd name="T66" fmla="*/ 5 w 93"/>
                  <a:gd name="T67" fmla="*/ 78 h 96"/>
                  <a:gd name="T68" fmla="*/ 0 w 93"/>
                  <a:gd name="T69" fmla="*/ 73 h 96"/>
                  <a:gd name="T70" fmla="*/ 2 w 93"/>
                  <a:gd name="T71" fmla="*/ 72 h 96"/>
                  <a:gd name="T72" fmla="*/ 5 w 93"/>
                  <a:gd name="T73" fmla="*/ 70 h 96"/>
                  <a:gd name="T74" fmla="*/ 20 w 93"/>
                  <a:gd name="T75" fmla="*/ 64 h 96"/>
                  <a:gd name="T76" fmla="*/ 35 w 93"/>
                  <a:gd name="T77" fmla="*/ 61 h 96"/>
                  <a:gd name="T78" fmla="*/ 33 w 93"/>
                  <a:gd name="T79" fmla="*/ 54 h 96"/>
                  <a:gd name="T80" fmla="*/ 30 w 93"/>
                  <a:gd name="T81" fmla="*/ 51 h 96"/>
                  <a:gd name="T82" fmla="*/ 30 w 93"/>
                  <a:gd name="T83" fmla="*/ 48 h 96"/>
                  <a:gd name="T84" fmla="*/ 29 w 93"/>
                  <a:gd name="T85" fmla="*/ 42 h 96"/>
                  <a:gd name="T86" fmla="*/ 27 w 93"/>
                  <a:gd name="T87" fmla="*/ 42 h 96"/>
                  <a:gd name="T88" fmla="*/ 27 w 93"/>
                  <a:gd name="T89" fmla="*/ 42 h 96"/>
                  <a:gd name="T90" fmla="*/ 26 w 93"/>
                  <a:gd name="T91" fmla="*/ 42 h 96"/>
                  <a:gd name="T92" fmla="*/ 26 w 93"/>
                  <a:gd name="T93" fmla="*/ 40 h 96"/>
                  <a:gd name="T94" fmla="*/ 24 w 93"/>
                  <a:gd name="T95" fmla="*/ 30 h 96"/>
                  <a:gd name="T96" fmla="*/ 24 w 93"/>
                  <a:gd name="T97" fmla="*/ 28 h 96"/>
                  <a:gd name="T98" fmla="*/ 26 w 93"/>
                  <a:gd name="T99" fmla="*/ 27 h 96"/>
                  <a:gd name="T100" fmla="*/ 26 w 93"/>
                  <a:gd name="T101" fmla="*/ 27 h 96"/>
                  <a:gd name="T102" fmla="*/ 27 w 93"/>
                  <a:gd name="T103" fmla="*/ 27 h 96"/>
                  <a:gd name="T104" fmla="*/ 26 w 93"/>
                  <a:gd name="T105" fmla="*/ 21 h 96"/>
                  <a:gd name="T106" fmla="*/ 26 w 93"/>
                  <a:gd name="T107" fmla="*/ 19 h 96"/>
                  <a:gd name="T108" fmla="*/ 26 w 93"/>
                  <a:gd name="T109" fmla="*/ 16 h 96"/>
                  <a:gd name="T110" fmla="*/ 27 w 93"/>
                  <a:gd name="T111" fmla="*/ 12 h 96"/>
                  <a:gd name="T112" fmla="*/ 27 w 93"/>
                  <a:gd name="T113" fmla="*/ 9 h 96"/>
                  <a:gd name="T114" fmla="*/ 30 w 93"/>
                  <a:gd name="T115" fmla="*/ 6 h 96"/>
                  <a:gd name="T116" fmla="*/ 35 w 93"/>
                  <a:gd name="T117" fmla="*/ 3 h 96"/>
                  <a:gd name="T118" fmla="*/ 41 w 93"/>
                  <a:gd name="T119" fmla="*/ 1 h 96"/>
                  <a:gd name="T120" fmla="*/ 47 w 93"/>
                  <a:gd name="T1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6">
                    <a:moveTo>
                      <a:pt x="47" y="0"/>
                    </a:moveTo>
                    <a:lnTo>
                      <a:pt x="53" y="1"/>
                    </a:lnTo>
                    <a:lnTo>
                      <a:pt x="59" y="3"/>
                    </a:lnTo>
                    <a:lnTo>
                      <a:pt x="63" y="6"/>
                    </a:lnTo>
                    <a:lnTo>
                      <a:pt x="66" y="9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69" y="3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3" y="48"/>
                    </a:lnTo>
                    <a:lnTo>
                      <a:pt x="63" y="51"/>
                    </a:lnTo>
                    <a:lnTo>
                      <a:pt x="60" y="54"/>
                    </a:lnTo>
                    <a:lnTo>
                      <a:pt x="59" y="61"/>
                    </a:lnTo>
                    <a:lnTo>
                      <a:pt x="74" y="64"/>
                    </a:lnTo>
                    <a:lnTo>
                      <a:pt x="89" y="70"/>
                    </a:lnTo>
                    <a:lnTo>
                      <a:pt x="92" y="72"/>
                    </a:lnTo>
                    <a:lnTo>
                      <a:pt x="93" y="73"/>
                    </a:lnTo>
                    <a:lnTo>
                      <a:pt x="89" y="78"/>
                    </a:lnTo>
                    <a:lnTo>
                      <a:pt x="77" y="88"/>
                    </a:lnTo>
                    <a:lnTo>
                      <a:pt x="62" y="94"/>
                    </a:lnTo>
                    <a:lnTo>
                      <a:pt x="47" y="96"/>
                    </a:lnTo>
                    <a:lnTo>
                      <a:pt x="32" y="94"/>
                    </a:lnTo>
                    <a:lnTo>
                      <a:pt x="17" y="88"/>
                    </a:lnTo>
                    <a:lnTo>
                      <a:pt x="5" y="78"/>
                    </a:lnTo>
                    <a:lnTo>
                      <a:pt x="0" y="73"/>
                    </a:lnTo>
                    <a:lnTo>
                      <a:pt x="2" y="72"/>
                    </a:lnTo>
                    <a:lnTo>
                      <a:pt x="5" y="70"/>
                    </a:lnTo>
                    <a:lnTo>
                      <a:pt x="20" y="64"/>
                    </a:lnTo>
                    <a:lnTo>
                      <a:pt x="35" y="61"/>
                    </a:lnTo>
                    <a:lnTo>
                      <a:pt x="33" y="54"/>
                    </a:lnTo>
                    <a:lnTo>
                      <a:pt x="30" y="51"/>
                    </a:lnTo>
                    <a:lnTo>
                      <a:pt x="30" y="48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5" y="3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8061"/>
              <p:cNvSpPr>
                <a:spLocks/>
              </p:cNvSpPr>
              <p:nvPr/>
            </p:nvSpPr>
            <p:spPr bwMode="auto">
              <a:xfrm>
                <a:off x="4474839" y="1568517"/>
                <a:ext cx="115586" cy="66684"/>
              </a:xfrm>
              <a:custGeom>
                <a:avLst/>
                <a:gdLst>
                  <a:gd name="T0" fmla="*/ 4 w 78"/>
                  <a:gd name="T1" fmla="*/ 0 h 45"/>
                  <a:gd name="T2" fmla="*/ 9 w 78"/>
                  <a:gd name="T3" fmla="*/ 0 h 45"/>
                  <a:gd name="T4" fmla="*/ 10 w 78"/>
                  <a:gd name="T5" fmla="*/ 2 h 45"/>
                  <a:gd name="T6" fmla="*/ 39 w 78"/>
                  <a:gd name="T7" fmla="*/ 30 h 45"/>
                  <a:gd name="T8" fmla="*/ 67 w 78"/>
                  <a:gd name="T9" fmla="*/ 2 h 45"/>
                  <a:gd name="T10" fmla="*/ 70 w 78"/>
                  <a:gd name="T11" fmla="*/ 0 h 45"/>
                  <a:gd name="T12" fmla="*/ 73 w 78"/>
                  <a:gd name="T13" fmla="*/ 0 h 45"/>
                  <a:gd name="T14" fmla="*/ 76 w 78"/>
                  <a:gd name="T15" fmla="*/ 2 h 45"/>
                  <a:gd name="T16" fmla="*/ 78 w 78"/>
                  <a:gd name="T17" fmla="*/ 5 h 45"/>
                  <a:gd name="T18" fmla="*/ 78 w 78"/>
                  <a:gd name="T19" fmla="*/ 8 h 45"/>
                  <a:gd name="T20" fmla="*/ 76 w 78"/>
                  <a:gd name="T21" fmla="*/ 11 h 45"/>
                  <a:gd name="T22" fmla="*/ 43 w 78"/>
                  <a:gd name="T23" fmla="*/ 44 h 45"/>
                  <a:gd name="T24" fmla="*/ 42 w 78"/>
                  <a:gd name="T25" fmla="*/ 45 h 45"/>
                  <a:gd name="T26" fmla="*/ 39 w 78"/>
                  <a:gd name="T27" fmla="*/ 45 h 45"/>
                  <a:gd name="T28" fmla="*/ 37 w 78"/>
                  <a:gd name="T29" fmla="*/ 45 h 45"/>
                  <a:gd name="T30" fmla="*/ 34 w 78"/>
                  <a:gd name="T31" fmla="*/ 44 h 45"/>
                  <a:gd name="T32" fmla="*/ 1 w 78"/>
                  <a:gd name="T33" fmla="*/ 11 h 45"/>
                  <a:gd name="T34" fmla="*/ 0 w 78"/>
                  <a:gd name="T35" fmla="*/ 8 h 45"/>
                  <a:gd name="T36" fmla="*/ 0 w 78"/>
                  <a:gd name="T37" fmla="*/ 5 h 45"/>
                  <a:gd name="T38" fmla="*/ 1 w 78"/>
                  <a:gd name="T39" fmla="*/ 2 h 45"/>
                  <a:gd name="T40" fmla="*/ 4 w 78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45">
                    <a:moveTo>
                      <a:pt x="4" y="0"/>
                    </a:moveTo>
                    <a:lnTo>
                      <a:pt x="9" y="0"/>
                    </a:lnTo>
                    <a:lnTo>
                      <a:pt x="10" y="2"/>
                    </a:lnTo>
                    <a:lnTo>
                      <a:pt x="39" y="30"/>
                    </a:lnTo>
                    <a:lnTo>
                      <a:pt x="67" y="2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8" y="5"/>
                    </a:lnTo>
                    <a:lnTo>
                      <a:pt x="78" y="8"/>
                    </a:lnTo>
                    <a:lnTo>
                      <a:pt x="76" y="11"/>
                    </a:lnTo>
                    <a:lnTo>
                      <a:pt x="43" y="44"/>
                    </a:lnTo>
                    <a:lnTo>
                      <a:pt x="42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4" y="4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062"/>
              <p:cNvSpPr>
                <a:spLocks/>
              </p:cNvSpPr>
              <p:nvPr/>
            </p:nvSpPr>
            <p:spPr bwMode="auto">
              <a:xfrm>
                <a:off x="4421492" y="1491460"/>
                <a:ext cx="124477" cy="125959"/>
              </a:xfrm>
              <a:custGeom>
                <a:avLst/>
                <a:gdLst>
                  <a:gd name="T0" fmla="*/ 7 w 84"/>
                  <a:gd name="T1" fmla="*/ 0 h 85"/>
                  <a:gd name="T2" fmla="*/ 7 w 84"/>
                  <a:gd name="T3" fmla="*/ 0 h 85"/>
                  <a:gd name="T4" fmla="*/ 31 w 84"/>
                  <a:gd name="T5" fmla="*/ 4 h 85"/>
                  <a:gd name="T6" fmla="*/ 52 w 84"/>
                  <a:gd name="T7" fmla="*/ 15 h 85"/>
                  <a:gd name="T8" fmla="*/ 69 w 84"/>
                  <a:gd name="T9" fmla="*/ 33 h 85"/>
                  <a:gd name="T10" fmla="*/ 81 w 84"/>
                  <a:gd name="T11" fmla="*/ 54 h 85"/>
                  <a:gd name="T12" fmla="*/ 84 w 84"/>
                  <a:gd name="T13" fmla="*/ 78 h 85"/>
                  <a:gd name="T14" fmla="*/ 82 w 84"/>
                  <a:gd name="T15" fmla="*/ 82 h 85"/>
                  <a:gd name="T16" fmla="*/ 81 w 84"/>
                  <a:gd name="T17" fmla="*/ 84 h 85"/>
                  <a:gd name="T18" fmla="*/ 78 w 84"/>
                  <a:gd name="T19" fmla="*/ 85 h 85"/>
                  <a:gd name="T20" fmla="*/ 78 w 84"/>
                  <a:gd name="T21" fmla="*/ 85 h 85"/>
                  <a:gd name="T22" fmla="*/ 73 w 84"/>
                  <a:gd name="T23" fmla="*/ 84 h 85"/>
                  <a:gd name="T24" fmla="*/ 72 w 84"/>
                  <a:gd name="T25" fmla="*/ 82 h 85"/>
                  <a:gd name="T26" fmla="*/ 70 w 84"/>
                  <a:gd name="T27" fmla="*/ 78 h 85"/>
                  <a:gd name="T28" fmla="*/ 67 w 84"/>
                  <a:gd name="T29" fmla="*/ 58 h 85"/>
                  <a:gd name="T30" fmla="*/ 58 w 84"/>
                  <a:gd name="T31" fmla="*/ 40 h 85"/>
                  <a:gd name="T32" fmla="*/ 45 w 84"/>
                  <a:gd name="T33" fmla="*/ 25 h 85"/>
                  <a:gd name="T34" fmla="*/ 27 w 84"/>
                  <a:gd name="T35" fmla="*/ 16 h 85"/>
                  <a:gd name="T36" fmla="*/ 7 w 84"/>
                  <a:gd name="T37" fmla="*/ 12 h 85"/>
                  <a:gd name="T38" fmla="*/ 3 w 84"/>
                  <a:gd name="T39" fmla="*/ 12 h 85"/>
                  <a:gd name="T40" fmla="*/ 1 w 84"/>
                  <a:gd name="T41" fmla="*/ 9 h 85"/>
                  <a:gd name="T42" fmla="*/ 0 w 84"/>
                  <a:gd name="T43" fmla="*/ 6 h 85"/>
                  <a:gd name="T44" fmla="*/ 1 w 84"/>
                  <a:gd name="T45" fmla="*/ 3 h 85"/>
                  <a:gd name="T46" fmla="*/ 3 w 84"/>
                  <a:gd name="T47" fmla="*/ 0 h 85"/>
                  <a:gd name="T48" fmla="*/ 7 w 84"/>
                  <a:gd name="T4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85">
                    <a:moveTo>
                      <a:pt x="7" y="0"/>
                    </a:moveTo>
                    <a:lnTo>
                      <a:pt x="7" y="0"/>
                    </a:lnTo>
                    <a:lnTo>
                      <a:pt x="31" y="4"/>
                    </a:lnTo>
                    <a:lnTo>
                      <a:pt x="52" y="15"/>
                    </a:lnTo>
                    <a:lnTo>
                      <a:pt x="69" y="33"/>
                    </a:lnTo>
                    <a:lnTo>
                      <a:pt x="81" y="54"/>
                    </a:lnTo>
                    <a:lnTo>
                      <a:pt x="84" y="78"/>
                    </a:lnTo>
                    <a:lnTo>
                      <a:pt x="82" y="82"/>
                    </a:lnTo>
                    <a:lnTo>
                      <a:pt x="81" y="84"/>
                    </a:lnTo>
                    <a:lnTo>
                      <a:pt x="78" y="85"/>
                    </a:lnTo>
                    <a:lnTo>
                      <a:pt x="78" y="85"/>
                    </a:lnTo>
                    <a:lnTo>
                      <a:pt x="73" y="84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7" y="58"/>
                    </a:lnTo>
                    <a:lnTo>
                      <a:pt x="58" y="40"/>
                    </a:lnTo>
                    <a:lnTo>
                      <a:pt x="45" y="25"/>
                    </a:lnTo>
                    <a:lnTo>
                      <a:pt x="27" y="16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8063"/>
              <p:cNvSpPr>
                <a:spLocks/>
              </p:cNvSpPr>
              <p:nvPr/>
            </p:nvSpPr>
            <p:spPr bwMode="auto">
              <a:xfrm>
                <a:off x="4147347" y="1492943"/>
                <a:ext cx="84467" cy="102249"/>
              </a:xfrm>
              <a:custGeom>
                <a:avLst/>
                <a:gdLst>
                  <a:gd name="T0" fmla="*/ 8 w 57"/>
                  <a:gd name="T1" fmla="*/ 0 h 69"/>
                  <a:gd name="T2" fmla="*/ 53 w 57"/>
                  <a:gd name="T3" fmla="*/ 12 h 69"/>
                  <a:gd name="T4" fmla="*/ 56 w 57"/>
                  <a:gd name="T5" fmla="*/ 14 h 69"/>
                  <a:gd name="T6" fmla="*/ 57 w 57"/>
                  <a:gd name="T7" fmla="*/ 17 h 69"/>
                  <a:gd name="T8" fmla="*/ 57 w 57"/>
                  <a:gd name="T9" fmla="*/ 20 h 69"/>
                  <a:gd name="T10" fmla="*/ 45 w 57"/>
                  <a:gd name="T11" fmla="*/ 65 h 69"/>
                  <a:gd name="T12" fmla="*/ 44 w 57"/>
                  <a:gd name="T13" fmla="*/ 66 h 69"/>
                  <a:gd name="T14" fmla="*/ 42 w 57"/>
                  <a:gd name="T15" fmla="*/ 68 h 69"/>
                  <a:gd name="T16" fmla="*/ 39 w 57"/>
                  <a:gd name="T17" fmla="*/ 69 h 69"/>
                  <a:gd name="T18" fmla="*/ 38 w 57"/>
                  <a:gd name="T19" fmla="*/ 69 h 69"/>
                  <a:gd name="T20" fmla="*/ 35 w 57"/>
                  <a:gd name="T21" fmla="*/ 68 h 69"/>
                  <a:gd name="T22" fmla="*/ 33 w 57"/>
                  <a:gd name="T23" fmla="*/ 65 h 69"/>
                  <a:gd name="T24" fmla="*/ 33 w 57"/>
                  <a:gd name="T25" fmla="*/ 62 h 69"/>
                  <a:gd name="T26" fmla="*/ 44 w 57"/>
                  <a:gd name="T27" fmla="*/ 23 h 69"/>
                  <a:gd name="T28" fmla="*/ 5 w 57"/>
                  <a:gd name="T29" fmla="*/ 12 h 69"/>
                  <a:gd name="T30" fmla="*/ 2 w 57"/>
                  <a:gd name="T31" fmla="*/ 11 h 69"/>
                  <a:gd name="T32" fmla="*/ 0 w 57"/>
                  <a:gd name="T33" fmla="*/ 8 h 69"/>
                  <a:gd name="T34" fmla="*/ 0 w 57"/>
                  <a:gd name="T35" fmla="*/ 5 h 69"/>
                  <a:gd name="T36" fmla="*/ 2 w 57"/>
                  <a:gd name="T37" fmla="*/ 2 h 69"/>
                  <a:gd name="T38" fmla="*/ 5 w 57"/>
                  <a:gd name="T39" fmla="*/ 0 h 69"/>
                  <a:gd name="T40" fmla="*/ 8 w 57"/>
                  <a:gd name="T4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69">
                    <a:moveTo>
                      <a:pt x="8" y="0"/>
                    </a:moveTo>
                    <a:lnTo>
                      <a:pt x="53" y="12"/>
                    </a:lnTo>
                    <a:lnTo>
                      <a:pt x="56" y="14"/>
                    </a:lnTo>
                    <a:lnTo>
                      <a:pt x="57" y="17"/>
                    </a:lnTo>
                    <a:lnTo>
                      <a:pt x="57" y="20"/>
                    </a:lnTo>
                    <a:lnTo>
                      <a:pt x="45" y="65"/>
                    </a:lnTo>
                    <a:lnTo>
                      <a:pt x="44" y="66"/>
                    </a:lnTo>
                    <a:lnTo>
                      <a:pt x="42" y="68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5" y="68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44" y="23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8064"/>
              <p:cNvSpPr>
                <a:spLocks/>
              </p:cNvSpPr>
              <p:nvPr/>
            </p:nvSpPr>
            <p:spPr bwMode="auto">
              <a:xfrm>
                <a:off x="4141420" y="1518134"/>
                <a:ext cx="72612" cy="163005"/>
              </a:xfrm>
              <a:custGeom>
                <a:avLst/>
                <a:gdLst>
                  <a:gd name="T0" fmla="*/ 43 w 49"/>
                  <a:gd name="T1" fmla="*/ 0 h 110"/>
                  <a:gd name="T2" fmla="*/ 46 w 49"/>
                  <a:gd name="T3" fmla="*/ 0 h 110"/>
                  <a:gd name="T4" fmla="*/ 49 w 49"/>
                  <a:gd name="T5" fmla="*/ 3 h 110"/>
                  <a:gd name="T6" fmla="*/ 49 w 49"/>
                  <a:gd name="T7" fmla="*/ 6 h 110"/>
                  <a:gd name="T8" fmla="*/ 49 w 49"/>
                  <a:gd name="T9" fmla="*/ 9 h 110"/>
                  <a:gd name="T10" fmla="*/ 46 w 49"/>
                  <a:gd name="T11" fmla="*/ 12 h 110"/>
                  <a:gd name="T12" fmla="*/ 30 w 49"/>
                  <a:gd name="T13" fmla="*/ 24 h 110"/>
                  <a:gd name="T14" fmla="*/ 19 w 49"/>
                  <a:gd name="T15" fmla="*/ 40 h 110"/>
                  <a:gd name="T16" fmla="*/ 13 w 49"/>
                  <a:gd name="T17" fmla="*/ 60 h 110"/>
                  <a:gd name="T18" fmla="*/ 15 w 49"/>
                  <a:gd name="T19" fmla="*/ 81 h 110"/>
                  <a:gd name="T20" fmla="*/ 21 w 49"/>
                  <a:gd name="T21" fmla="*/ 101 h 110"/>
                  <a:gd name="T22" fmla="*/ 22 w 49"/>
                  <a:gd name="T23" fmla="*/ 104 h 110"/>
                  <a:gd name="T24" fmla="*/ 21 w 49"/>
                  <a:gd name="T25" fmla="*/ 107 h 110"/>
                  <a:gd name="T26" fmla="*/ 19 w 49"/>
                  <a:gd name="T27" fmla="*/ 110 h 110"/>
                  <a:gd name="T28" fmla="*/ 16 w 49"/>
                  <a:gd name="T29" fmla="*/ 110 h 110"/>
                  <a:gd name="T30" fmla="*/ 12 w 49"/>
                  <a:gd name="T31" fmla="*/ 108 h 110"/>
                  <a:gd name="T32" fmla="*/ 10 w 49"/>
                  <a:gd name="T33" fmla="*/ 107 h 110"/>
                  <a:gd name="T34" fmla="*/ 3 w 49"/>
                  <a:gd name="T35" fmla="*/ 87 h 110"/>
                  <a:gd name="T36" fmla="*/ 0 w 49"/>
                  <a:gd name="T37" fmla="*/ 66 h 110"/>
                  <a:gd name="T38" fmla="*/ 3 w 49"/>
                  <a:gd name="T39" fmla="*/ 46 h 110"/>
                  <a:gd name="T40" fmla="*/ 10 w 49"/>
                  <a:gd name="T41" fmla="*/ 28 h 110"/>
                  <a:gd name="T42" fmla="*/ 24 w 49"/>
                  <a:gd name="T43" fmla="*/ 12 h 110"/>
                  <a:gd name="T44" fmla="*/ 40 w 49"/>
                  <a:gd name="T45" fmla="*/ 0 h 110"/>
                  <a:gd name="T46" fmla="*/ 43 w 49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110">
                    <a:moveTo>
                      <a:pt x="43" y="0"/>
                    </a:moveTo>
                    <a:lnTo>
                      <a:pt x="46" y="0"/>
                    </a:lnTo>
                    <a:lnTo>
                      <a:pt x="49" y="3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6" y="12"/>
                    </a:lnTo>
                    <a:lnTo>
                      <a:pt x="30" y="24"/>
                    </a:lnTo>
                    <a:lnTo>
                      <a:pt x="19" y="40"/>
                    </a:lnTo>
                    <a:lnTo>
                      <a:pt x="13" y="60"/>
                    </a:lnTo>
                    <a:lnTo>
                      <a:pt x="15" y="81"/>
                    </a:lnTo>
                    <a:lnTo>
                      <a:pt x="21" y="101"/>
                    </a:lnTo>
                    <a:lnTo>
                      <a:pt x="22" y="104"/>
                    </a:lnTo>
                    <a:lnTo>
                      <a:pt x="21" y="107"/>
                    </a:lnTo>
                    <a:lnTo>
                      <a:pt x="19" y="110"/>
                    </a:lnTo>
                    <a:lnTo>
                      <a:pt x="16" y="110"/>
                    </a:lnTo>
                    <a:lnTo>
                      <a:pt x="12" y="108"/>
                    </a:lnTo>
                    <a:lnTo>
                      <a:pt x="10" y="107"/>
                    </a:lnTo>
                    <a:lnTo>
                      <a:pt x="3" y="87"/>
                    </a:lnTo>
                    <a:lnTo>
                      <a:pt x="0" y="66"/>
                    </a:lnTo>
                    <a:lnTo>
                      <a:pt x="3" y="46"/>
                    </a:lnTo>
                    <a:lnTo>
                      <a:pt x="10" y="28"/>
                    </a:lnTo>
                    <a:lnTo>
                      <a:pt x="24" y="12"/>
                    </a:lnTo>
                    <a:lnTo>
                      <a:pt x="4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8065"/>
              <p:cNvSpPr>
                <a:spLocks/>
              </p:cNvSpPr>
              <p:nvPr/>
            </p:nvSpPr>
            <p:spPr bwMode="auto">
              <a:xfrm>
                <a:off x="4279233" y="1842663"/>
                <a:ext cx="84467" cy="105213"/>
              </a:xfrm>
              <a:custGeom>
                <a:avLst/>
                <a:gdLst>
                  <a:gd name="T0" fmla="*/ 48 w 57"/>
                  <a:gd name="T1" fmla="*/ 0 h 71"/>
                  <a:gd name="T2" fmla="*/ 52 w 57"/>
                  <a:gd name="T3" fmla="*/ 2 h 71"/>
                  <a:gd name="T4" fmla="*/ 55 w 57"/>
                  <a:gd name="T5" fmla="*/ 3 h 71"/>
                  <a:gd name="T6" fmla="*/ 57 w 57"/>
                  <a:gd name="T7" fmla="*/ 6 h 71"/>
                  <a:gd name="T8" fmla="*/ 57 w 57"/>
                  <a:gd name="T9" fmla="*/ 9 h 71"/>
                  <a:gd name="T10" fmla="*/ 55 w 57"/>
                  <a:gd name="T11" fmla="*/ 12 h 71"/>
                  <a:gd name="T12" fmla="*/ 52 w 57"/>
                  <a:gd name="T13" fmla="*/ 14 h 71"/>
                  <a:gd name="T14" fmla="*/ 13 w 57"/>
                  <a:gd name="T15" fmla="*/ 24 h 71"/>
                  <a:gd name="T16" fmla="*/ 24 w 57"/>
                  <a:gd name="T17" fmla="*/ 62 h 71"/>
                  <a:gd name="T18" fmla="*/ 24 w 57"/>
                  <a:gd name="T19" fmla="*/ 65 h 71"/>
                  <a:gd name="T20" fmla="*/ 22 w 57"/>
                  <a:gd name="T21" fmla="*/ 68 h 71"/>
                  <a:gd name="T22" fmla="*/ 19 w 57"/>
                  <a:gd name="T23" fmla="*/ 69 h 71"/>
                  <a:gd name="T24" fmla="*/ 18 w 57"/>
                  <a:gd name="T25" fmla="*/ 71 h 71"/>
                  <a:gd name="T26" fmla="*/ 15 w 57"/>
                  <a:gd name="T27" fmla="*/ 69 h 71"/>
                  <a:gd name="T28" fmla="*/ 12 w 57"/>
                  <a:gd name="T29" fmla="*/ 68 h 71"/>
                  <a:gd name="T30" fmla="*/ 12 w 57"/>
                  <a:gd name="T31" fmla="*/ 65 h 71"/>
                  <a:gd name="T32" fmla="*/ 0 w 57"/>
                  <a:gd name="T33" fmla="*/ 21 h 71"/>
                  <a:gd name="T34" fmla="*/ 0 w 57"/>
                  <a:gd name="T35" fmla="*/ 17 h 71"/>
                  <a:gd name="T36" fmla="*/ 1 w 57"/>
                  <a:gd name="T37" fmla="*/ 15 h 71"/>
                  <a:gd name="T38" fmla="*/ 4 w 57"/>
                  <a:gd name="T39" fmla="*/ 12 h 71"/>
                  <a:gd name="T40" fmla="*/ 48 w 57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71">
                    <a:moveTo>
                      <a:pt x="48" y="0"/>
                    </a:moveTo>
                    <a:lnTo>
                      <a:pt x="52" y="2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7" y="9"/>
                    </a:lnTo>
                    <a:lnTo>
                      <a:pt x="55" y="12"/>
                    </a:lnTo>
                    <a:lnTo>
                      <a:pt x="52" y="14"/>
                    </a:lnTo>
                    <a:lnTo>
                      <a:pt x="13" y="24"/>
                    </a:lnTo>
                    <a:lnTo>
                      <a:pt x="24" y="62"/>
                    </a:lnTo>
                    <a:lnTo>
                      <a:pt x="24" y="65"/>
                    </a:lnTo>
                    <a:lnTo>
                      <a:pt x="22" y="68"/>
                    </a:lnTo>
                    <a:lnTo>
                      <a:pt x="19" y="69"/>
                    </a:lnTo>
                    <a:lnTo>
                      <a:pt x="18" y="71"/>
                    </a:lnTo>
                    <a:lnTo>
                      <a:pt x="15" y="69"/>
                    </a:lnTo>
                    <a:lnTo>
                      <a:pt x="12" y="68"/>
                    </a:lnTo>
                    <a:lnTo>
                      <a:pt x="12" y="6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8066"/>
              <p:cNvSpPr>
                <a:spLocks/>
              </p:cNvSpPr>
              <p:nvPr/>
            </p:nvSpPr>
            <p:spPr bwMode="auto">
              <a:xfrm>
                <a:off x="4292570" y="1836735"/>
                <a:ext cx="164488" cy="71130"/>
              </a:xfrm>
              <a:custGeom>
                <a:avLst/>
                <a:gdLst>
                  <a:gd name="T0" fmla="*/ 105 w 111"/>
                  <a:gd name="T1" fmla="*/ 0 h 48"/>
                  <a:gd name="T2" fmla="*/ 108 w 111"/>
                  <a:gd name="T3" fmla="*/ 1 h 48"/>
                  <a:gd name="T4" fmla="*/ 111 w 111"/>
                  <a:gd name="T5" fmla="*/ 3 h 48"/>
                  <a:gd name="T6" fmla="*/ 111 w 111"/>
                  <a:gd name="T7" fmla="*/ 7 h 48"/>
                  <a:gd name="T8" fmla="*/ 109 w 111"/>
                  <a:gd name="T9" fmla="*/ 10 h 48"/>
                  <a:gd name="T10" fmla="*/ 97 w 111"/>
                  <a:gd name="T11" fmla="*/ 27 h 48"/>
                  <a:gd name="T12" fmla="*/ 81 w 111"/>
                  <a:gd name="T13" fmla="*/ 37 h 48"/>
                  <a:gd name="T14" fmla="*/ 63 w 111"/>
                  <a:gd name="T15" fmla="*/ 45 h 48"/>
                  <a:gd name="T16" fmla="*/ 43 w 111"/>
                  <a:gd name="T17" fmla="*/ 48 h 48"/>
                  <a:gd name="T18" fmla="*/ 22 w 111"/>
                  <a:gd name="T19" fmla="*/ 45 h 48"/>
                  <a:gd name="T20" fmla="*/ 3 w 111"/>
                  <a:gd name="T21" fmla="*/ 37 h 48"/>
                  <a:gd name="T22" fmla="*/ 1 w 111"/>
                  <a:gd name="T23" fmla="*/ 34 h 48"/>
                  <a:gd name="T24" fmla="*/ 0 w 111"/>
                  <a:gd name="T25" fmla="*/ 31 h 48"/>
                  <a:gd name="T26" fmla="*/ 1 w 111"/>
                  <a:gd name="T27" fmla="*/ 28 h 48"/>
                  <a:gd name="T28" fmla="*/ 3 w 111"/>
                  <a:gd name="T29" fmla="*/ 25 h 48"/>
                  <a:gd name="T30" fmla="*/ 6 w 111"/>
                  <a:gd name="T31" fmla="*/ 25 h 48"/>
                  <a:gd name="T32" fmla="*/ 9 w 111"/>
                  <a:gd name="T33" fmla="*/ 25 h 48"/>
                  <a:gd name="T34" fmla="*/ 28 w 111"/>
                  <a:gd name="T35" fmla="*/ 33 h 48"/>
                  <a:gd name="T36" fmla="*/ 49 w 111"/>
                  <a:gd name="T37" fmla="*/ 34 h 48"/>
                  <a:gd name="T38" fmla="*/ 69 w 111"/>
                  <a:gd name="T39" fmla="*/ 30 h 48"/>
                  <a:gd name="T40" fmla="*/ 85 w 111"/>
                  <a:gd name="T41" fmla="*/ 19 h 48"/>
                  <a:gd name="T42" fmla="*/ 99 w 111"/>
                  <a:gd name="T43" fmla="*/ 3 h 48"/>
                  <a:gd name="T44" fmla="*/ 102 w 111"/>
                  <a:gd name="T45" fmla="*/ 1 h 48"/>
                  <a:gd name="T46" fmla="*/ 105 w 111"/>
                  <a:gd name="T4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48">
                    <a:moveTo>
                      <a:pt x="105" y="0"/>
                    </a:moveTo>
                    <a:lnTo>
                      <a:pt x="108" y="1"/>
                    </a:lnTo>
                    <a:lnTo>
                      <a:pt x="111" y="3"/>
                    </a:lnTo>
                    <a:lnTo>
                      <a:pt x="111" y="7"/>
                    </a:lnTo>
                    <a:lnTo>
                      <a:pt x="109" y="10"/>
                    </a:lnTo>
                    <a:lnTo>
                      <a:pt x="97" y="27"/>
                    </a:lnTo>
                    <a:lnTo>
                      <a:pt x="81" y="37"/>
                    </a:lnTo>
                    <a:lnTo>
                      <a:pt x="63" y="45"/>
                    </a:lnTo>
                    <a:lnTo>
                      <a:pt x="43" y="48"/>
                    </a:lnTo>
                    <a:lnTo>
                      <a:pt x="22" y="45"/>
                    </a:lnTo>
                    <a:lnTo>
                      <a:pt x="3" y="37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" y="28"/>
                    </a:lnTo>
                    <a:lnTo>
                      <a:pt x="3" y="25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28" y="33"/>
                    </a:lnTo>
                    <a:lnTo>
                      <a:pt x="49" y="34"/>
                    </a:lnTo>
                    <a:lnTo>
                      <a:pt x="69" y="30"/>
                    </a:lnTo>
                    <a:lnTo>
                      <a:pt x="85" y="19"/>
                    </a:lnTo>
                    <a:lnTo>
                      <a:pt x="99" y="3"/>
                    </a:lnTo>
                    <a:lnTo>
                      <a:pt x="102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2" tIns="60946" rIns="121892" bIns="60946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1625560">
                  <a:defRPr/>
                </a:pPr>
                <a:endParaRPr lang="pt-BR" sz="1467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2" name="TextBox 241"/>
            <p:cNvSpPr txBox="1"/>
            <p:nvPr/>
          </p:nvSpPr>
          <p:spPr>
            <a:xfrm>
              <a:off x="914995" y="4038452"/>
              <a:ext cx="165932" cy="22082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  <a:defRPr/>
              </a:pPr>
              <a:r>
                <a:rPr lang="pt-PT" sz="1200" b="1" kern="0" dirty="0">
                  <a:solidFill>
                    <a:srgbClr val="FFA05B"/>
                  </a:solidFill>
                </a:rPr>
                <a:t>S</a:t>
              </a:r>
              <a:endParaRPr lang="en-US" sz="1200" b="1" kern="0" dirty="0" err="1">
                <a:solidFill>
                  <a:srgbClr val="FFA05B"/>
                </a:solidFill>
              </a:endParaRPr>
            </a:p>
          </p:txBody>
        </p:sp>
      </p:grpSp>
      <p:grpSp>
        <p:nvGrpSpPr>
          <p:cNvPr id="145" name="Group 262"/>
          <p:cNvGrpSpPr/>
          <p:nvPr/>
        </p:nvGrpSpPr>
        <p:grpSpPr>
          <a:xfrm>
            <a:off x="691076" y="4809269"/>
            <a:ext cx="209685" cy="479562"/>
            <a:chOff x="853165" y="4378709"/>
            <a:chExt cx="255455" cy="584239"/>
          </a:xfrm>
        </p:grpSpPr>
        <p:grpSp>
          <p:nvGrpSpPr>
            <p:cNvPr id="146" name="Group 186"/>
            <p:cNvGrpSpPr>
              <a:grpSpLocks noChangeAspect="1"/>
            </p:cNvGrpSpPr>
            <p:nvPr/>
          </p:nvGrpSpPr>
          <p:grpSpPr>
            <a:xfrm>
              <a:off x="853165" y="4378709"/>
              <a:ext cx="255455" cy="277308"/>
              <a:chOff x="15352725" y="-424213"/>
              <a:chExt cx="1372940" cy="1958923"/>
            </a:xfrm>
            <a:solidFill>
              <a:srgbClr val="52CDC5"/>
            </a:solidFill>
          </p:grpSpPr>
          <p:sp>
            <p:nvSpPr>
              <p:cNvPr id="148" name="Freeform 39"/>
              <p:cNvSpPr>
                <a:spLocks noEditPoints="1"/>
              </p:cNvSpPr>
              <p:nvPr/>
            </p:nvSpPr>
            <p:spPr bwMode="auto">
              <a:xfrm>
                <a:off x="15689274" y="-424213"/>
                <a:ext cx="498473" cy="285750"/>
              </a:xfrm>
              <a:custGeom>
                <a:avLst/>
                <a:gdLst>
                  <a:gd name="T0" fmla="*/ 156 w 281"/>
                  <a:gd name="T1" fmla="*/ 0 h 161"/>
                  <a:gd name="T2" fmla="*/ 193 w 281"/>
                  <a:gd name="T3" fmla="*/ 55 h 161"/>
                  <a:gd name="T4" fmla="*/ 215 w 281"/>
                  <a:gd name="T5" fmla="*/ 72 h 161"/>
                  <a:gd name="T6" fmla="*/ 245 w 281"/>
                  <a:gd name="T7" fmla="*/ 75 h 161"/>
                  <a:gd name="T8" fmla="*/ 279 w 281"/>
                  <a:gd name="T9" fmla="*/ 120 h 161"/>
                  <a:gd name="T10" fmla="*/ 237 w 281"/>
                  <a:gd name="T11" fmla="*/ 160 h 161"/>
                  <a:gd name="T12" fmla="*/ 44 w 281"/>
                  <a:gd name="T13" fmla="*/ 160 h 161"/>
                  <a:gd name="T14" fmla="*/ 2 w 281"/>
                  <a:gd name="T15" fmla="*/ 120 h 161"/>
                  <a:gd name="T16" fmla="*/ 36 w 281"/>
                  <a:gd name="T17" fmla="*/ 75 h 161"/>
                  <a:gd name="T18" fmla="*/ 46 w 281"/>
                  <a:gd name="T19" fmla="*/ 73 h 161"/>
                  <a:gd name="T20" fmla="*/ 94 w 281"/>
                  <a:gd name="T21" fmla="*/ 35 h 161"/>
                  <a:gd name="T22" fmla="*/ 128 w 281"/>
                  <a:gd name="T23" fmla="*/ 0 h 161"/>
                  <a:gd name="T24" fmla="*/ 156 w 281"/>
                  <a:gd name="T25" fmla="*/ 0 h 161"/>
                  <a:gd name="T26" fmla="*/ 145 w 281"/>
                  <a:gd name="T27" fmla="*/ 76 h 161"/>
                  <a:gd name="T28" fmla="*/ 161 w 281"/>
                  <a:gd name="T29" fmla="*/ 51 h 161"/>
                  <a:gd name="T30" fmla="*/ 140 w 281"/>
                  <a:gd name="T31" fmla="*/ 31 h 161"/>
                  <a:gd name="T32" fmla="*/ 120 w 281"/>
                  <a:gd name="T33" fmla="*/ 51 h 161"/>
                  <a:gd name="T34" fmla="*/ 145 w 281"/>
                  <a:gd name="T35" fmla="*/ 7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1">
                    <a:moveTo>
                      <a:pt x="156" y="0"/>
                    </a:moveTo>
                    <a:cubicBezTo>
                      <a:pt x="177" y="12"/>
                      <a:pt x="191" y="29"/>
                      <a:pt x="193" y="55"/>
                    </a:cubicBezTo>
                    <a:cubicBezTo>
                      <a:pt x="194" y="61"/>
                      <a:pt x="207" y="69"/>
                      <a:pt x="215" y="72"/>
                    </a:cubicBezTo>
                    <a:cubicBezTo>
                      <a:pt x="224" y="75"/>
                      <a:pt x="235" y="73"/>
                      <a:pt x="245" y="75"/>
                    </a:cubicBezTo>
                    <a:cubicBezTo>
                      <a:pt x="266" y="80"/>
                      <a:pt x="281" y="99"/>
                      <a:pt x="279" y="120"/>
                    </a:cubicBezTo>
                    <a:cubicBezTo>
                      <a:pt x="277" y="142"/>
                      <a:pt x="260" y="160"/>
                      <a:pt x="237" y="160"/>
                    </a:cubicBezTo>
                    <a:cubicBezTo>
                      <a:pt x="173" y="161"/>
                      <a:pt x="108" y="161"/>
                      <a:pt x="44" y="160"/>
                    </a:cubicBezTo>
                    <a:cubicBezTo>
                      <a:pt x="21" y="160"/>
                      <a:pt x="3" y="142"/>
                      <a:pt x="2" y="120"/>
                    </a:cubicBezTo>
                    <a:cubicBezTo>
                      <a:pt x="0" y="99"/>
                      <a:pt x="15" y="80"/>
                      <a:pt x="36" y="75"/>
                    </a:cubicBezTo>
                    <a:cubicBezTo>
                      <a:pt x="39" y="74"/>
                      <a:pt x="43" y="73"/>
                      <a:pt x="46" y="73"/>
                    </a:cubicBezTo>
                    <a:cubicBezTo>
                      <a:pt x="75" y="77"/>
                      <a:pt x="88" y="65"/>
                      <a:pt x="94" y="35"/>
                    </a:cubicBezTo>
                    <a:cubicBezTo>
                      <a:pt x="96" y="22"/>
                      <a:pt x="116" y="12"/>
                      <a:pt x="128" y="0"/>
                    </a:cubicBezTo>
                    <a:cubicBezTo>
                      <a:pt x="137" y="0"/>
                      <a:pt x="147" y="0"/>
                      <a:pt x="156" y="0"/>
                    </a:cubicBezTo>
                    <a:close/>
                    <a:moveTo>
                      <a:pt x="145" y="76"/>
                    </a:moveTo>
                    <a:cubicBezTo>
                      <a:pt x="150" y="68"/>
                      <a:pt x="159" y="60"/>
                      <a:pt x="161" y="51"/>
                    </a:cubicBezTo>
                    <a:cubicBezTo>
                      <a:pt x="163" y="38"/>
                      <a:pt x="152" y="29"/>
                      <a:pt x="140" y="31"/>
                    </a:cubicBezTo>
                    <a:cubicBezTo>
                      <a:pt x="132" y="33"/>
                      <a:pt x="122" y="43"/>
                      <a:pt x="120" y="51"/>
                    </a:cubicBezTo>
                    <a:cubicBezTo>
                      <a:pt x="117" y="63"/>
                      <a:pt x="127" y="71"/>
                      <a:pt x="145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49" name="Freeform 40"/>
              <p:cNvSpPr>
                <a:spLocks/>
              </p:cNvSpPr>
              <p:nvPr/>
            </p:nvSpPr>
            <p:spPr bwMode="auto">
              <a:xfrm>
                <a:off x="15352725" y="-268288"/>
                <a:ext cx="1168401" cy="1672870"/>
              </a:xfrm>
              <a:custGeom>
                <a:avLst/>
                <a:gdLst>
                  <a:gd name="T0" fmla="*/ 657 w 658"/>
                  <a:gd name="T1" fmla="*/ 496 h 819"/>
                  <a:gd name="T2" fmla="*/ 585 w 658"/>
                  <a:gd name="T3" fmla="*/ 504 h 819"/>
                  <a:gd name="T4" fmla="*/ 585 w 658"/>
                  <a:gd name="T5" fmla="*/ 163 h 819"/>
                  <a:gd name="T6" fmla="*/ 75 w 658"/>
                  <a:gd name="T7" fmla="*/ 163 h 819"/>
                  <a:gd name="T8" fmla="*/ 75 w 658"/>
                  <a:gd name="T9" fmla="*/ 746 h 819"/>
                  <a:gd name="T10" fmla="*/ 95 w 658"/>
                  <a:gd name="T11" fmla="*/ 746 h 819"/>
                  <a:gd name="T12" fmla="*/ 391 w 658"/>
                  <a:gd name="T13" fmla="*/ 746 h 819"/>
                  <a:gd name="T14" fmla="*/ 414 w 658"/>
                  <a:gd name="T15" fmla="*/ 765 h 819"/>
                  <a:gd name="T16" fmla="*/ 425 w 658"/>
                  <a:gd name="T17" fmla="*/ 818 h 819"/>
                  <a:gd name="T18" fmla="*/ 404 w 658"/>
                  <a:gd name="T19" fmla="*/ 819 h 819"/>
                  <a:gd name="T20" fmla="*/ 70 w 658"/>
                  <a:gd name="T21" fmla="*/ 819 h 819"/>
                  <a:gd name="T22" fmla="*/ 0 w 658"/>
                  <a:gd name="T23" fmla="*/ 750 h 819"/>
                  <a:gd name="T24" fmla="*/ 1 w 658"/>
                  <a:gd name="T25" fmla="*/ 72 h 819"/>
                  <a:gd name="T26" fmla="*/ 10 w 658"/>
                  <a:gd name="T27" fmla="*/ 28 h 819"/>
                  <a:gd name="T28" fmla="*/ 54 w 658"/>
                  <a:gd name="T29" fmla="*/ 1 h 819"/>
                  <a:gd name="T30" fmla="*/ 160 w 658"/>
                  <a:gd name="T31" fmla="*/ 1 h 819"/>
                  <a:gd name="T32" fmla="*/ 164 w 658"/>
                  <a:gd name="T33" fmla="*/ 32 h 819"/>
                  <a:gd name="T34" fmla="*/ 227 w 658"/>
                  <a:gd name="T35" fmla="*/ 87 h 819"/>
                  <a:gd name="T36" fmla="*/ 431 w 658"/>
                  <a:gd name="T37" fmla="*/ 87 h 819"/>
                  <a:gd name="T38" fmla="*/ 497 w 658"/>
                  <a:gd name="T39" fmla="*/ 17 h 819"/>
                  <a:gd name="T40" fmla="*/ 497 w 658"/>
                  <a:gd name="T41" fmla="*/ 3 h 819"/>
                  <a:gd name="T42" fmla="*/ 609 w 658"/>
                  <a:gd name="T43" fmla="*/ 4 h 819"/>
                  <a:gd name="T44" fmla="*/ 658 w 658"/>
                  <a:gd name="T45" fmla="*/ 61 h 819"/>
                  <a:gd name="T46" fmla="*/ 658 w 658"/>
                  <a:gd name="T47" fmla="*/ 488 h 819"/>
                  <a:gd name="T48" fmla="*/ 657 w 658"/>
                  <a:gd name="T49" fmla="*/ 496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58" h="819">
                    <a:moveTo>
                      <a:pt x="657" y="496"/>
                    </a:moveTo>
                    <a:cubicBezTo>
                      <a:pt x="632" y="499"/>
                      <a:pt x="610" y="501"/>
                      <a:pt x="585" y="504"/>
                    </a:cubicBezTo>
                    <a:cubicBezTo>
                      <a:pt x="585" y="391"/>
                      <a:pt x="585" y="277"/>
                      <a:pt x="585" y="163"/>
                    </a:cubicBezTo>
                    <a:cubicBezTo>
                      <a:pt x="414" y="163"/>
                      <a:pt x="245" y="163"/>
                      <a:pt x="75" y="163"/>
                    </a:cubicBezTo>
                    <a:cubicBezTo>
                      <a:pt x="75" y="356"/>
                      <a:pt x="75" y="550"/>
                      <a:pt x="75" y="746"/>
                    </a:cubicBezTo>
                    <a:cubicBezTo>
                      <a:pt x="81" y="746"/>
                      <a:pt x="88" y="746"/>
                      <a:pt x="95" y="746"/>
                    </a:cubicBezTo>
                    <a:cubicBezTo>
                      <a:pt x="194" y="746"/>
                      <a:pt x="293" y="747"/>
                      <a:pt x="391" y="746"/>
                    </a:cubicBezTo>
                    <a:cubicBezTo>
                      <a:pt x="406" y="746"/>
                      <a:pt x="412" y="750"/>
                      <a:pt x="414" y="765"/>
                    </a:cubicBezTo>
                    <a:cubicBezTo>
                      <a:pt x="415" y="782"/>
                      <a:pt x="421" y="799"/>
                      <a:pt x="425" y="818"/>
                    </a:cubicBezTo>
                    <a:cubicBezTo>
                      <a:pt x="417" y="819"/>
                      <a:pt x="411" y="819"/>
                      <a:pt x="404" y="819"/>
                    </a:cubicBezTo>
                    <a:cubicBezTo>
                      <a:pt x="292" y="819"/>
                      <a:pt x="181" y="819"/>
                      <a:pt x="70" y="819"/>
                    </a:cubicBezTo>
                    <a:cubicBezTo>
                      <a:pt x="21" y="819"/>
                      <a:pt x="0" y="798"/>
                      <a:pt x="0" y="750"/>
                    </a:cubicBezTo>
                    <a:cubicBezTo>
                      <a:pt x="0" y="524"/>
                      <a:pt x="0" y="298"/>
                      <a:pt x="1" y="72"/>
                    </a:cubicBezTo>
                    <a:cubicBezTo>
                      <a:pt x="1" y="57"/>
                      <a:pt x="4" y="41"/>
                      <a:pt x="10" y="28"/>
                    </a:cubicBezTo>
                    <a:cubicBezTo>
                      <a:pt x="18" y="9"/>
                      <a:pt x="33" y="0"/>
                      <a:pt x="54" y="1"/>
                    </a:cubicBezTo>
                    <a:cubicBezTo>
                      <a:pt x="90" y="2"/>
                      <a:pt x="125" y="1"/>
                      <a:pt x="160" y="1"/>
                    </a:cubicBezTo>
                    <a:cubicBezTo>
                      <a:pt x="161" y="13"/>
                      <a:pt x="161" y="23"/>
                      <a:pt x="164" y="32"/>
                    </a:cubicBezTo>
                    <a:cubicBezTo>
                      <a:pt x="171" y="64"/>
                      <a:pt x="195" y="86"/>
                      <a:pt x="227" y="87"/>
                    </a:cubicBezTo>
                    <a:cubicBezTo>
                      <a:pt x="295" y="88"/>
                      <a:pt x="363" y="89"/>
                      <a:pt x="431" y="87"/>
                    </a:cubicBezTo>
                    <a:cubicBezTo>
                      <a:pt x="469" y="86"/>
                      <a:pt x="495" y="56"/>
                      <a:pt x="497" y="17"/>
                    </a:cubicBezTo>
                    <a:cubicBezTo>
                      <a:pt x="497" y="13"/>
                      <a:pt x="497" y="8"/>
                      <a:pt x="497" y="3"/>
                    </a:cubicBezTo>
                    <a:cubicBezTo>
                      <a:pt x="535" y="3"/>
                      <a:pt x="573" y="0"/>
                      <a:pt x="609" y="4"/>
                    </a:cubicBezTo>
                    <a:cubicBezTo>
                      <a:pt x="641" y="7"/>
                      <a:pt x="658" y="30"/>
                      <a:pt x="658" y="61"/>
                    </a:cubicBezTo>
                    <a:cubicBezTo>
                      <a:pt x="658" y="203"/>
                      <a:pt x="658" y="346"/>
                      <a:pt x="658" y="488"/>
                    </a:cubicBezTo>
                    <a:cubicBezTo>
                      <a:pt x="658" y="491"/>
                      <a:pt x="657" y="494"/>
                      <a:pt x="657" y="4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0" name="Freeform 41"/>
              <p:cNvSpPr>
                <a:spLocks noEditPoints="1"/>
              </p:cNvSpPr>
              <p:nvPr/>
            </p:nvSpPr>
            <p:spPr bwMode="auto">
              <a:xfrm>
                <a:off x="16177648" y="858431"/>
                <a:ext cx="548017" cy="676279"/>
              </a:xfrm>
              <a:custGeom>
                <a:avLst/>
                <a:gdLst>
                  <a:gd name="T0" fmla="*/ 381 w 381"/>
                  <a:gd name="T1" fmla="*/ 190 h 380"/>
                  <a:gd name="T2" fmla="*/ 190 w 381"/>
                  <a:gd name="T3" fmla="*/ 380 h 380"/>
                  <a:gd name="T4" fmla="*/ 1 w 381"/>
                  <a:gd name="T5" fmla="*/ 190 h 380"/>
                  <a:gd name="T6" fmla="*/ 192 w 381"/>
                  <a:gd name="T7" fmla="*/ 0 h 380"/>
                  <a:gd name="T8" fmla="*/ 381 w 381"/>
                  <a:gd name="T9" fmla="*/ 190 h 380"/>
                  <a:gd name="T10" fmla="*/ 173 w 381"/>
                  <a:gd name="T11" fmla="*/ 223 h 380"/>
                  <a:gd name="T12" fmla="*/ 125 w 381"/>
                  <a:gd name="T13" fmla="*/ 185 h 380"/>
                  <a:gd name="T14" fmla="*/ 81 w 381"/>
                  <a:gd name="T15" fmla="*/ 186 h 380"/>
                  <a:gd name="T16" fmla="*/ 90 w 381"/>
                  <a:gd name="T17" fmla="*/ 231 h 380"/>
                  <a:gd name="T18" fmla="*/ 146 w 381"/>
                  <a:gd name="T19" fmla="*/ 276 h 380"/>
                  <a:gd name="T20" fmla="*/ 209 w 381"/>
                  <a:gd name="T21" fmla="*/ 270 h 380"/>
                  <a:gd name="T22" fmla="*/ 307 w 381"/>
                  <a:gd name="T23" fmla="*/ 160 h 380"/>
                  <a:gd name="T24" fmla="*/ 318 w 381"/>
                  <a:gd name="T25" fmla="*/ 144 h 380"/>
                  <a:gd name="T26" fmla="*/ 311 w 381"/>
                  <a:gd name="T27" fmla="*/ 110 h 380"/>
                  <a:gd name="T28" fmla="*/ 275 w 381"/>
                  <a:gd name="T29" fmla="*/ 109 h 380"/>
                  <a:gd name="T30" fmla="*/ 261 w 381"/>
                  <a:gd name="T31" fmla="*/ 123 h 380"/>
                  <a:gd name="T32" fmla="*/ 173 w 381"/>
                  <a:gd name="T33" fmla="*/ 223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1" h="380">
                    <a:moveTo>
                      <a:pt x="381" y="190"/>
                    </a:moveTo>
                    <a:cubicBezTo>
                      <a:pt x="381" y="295"/>
                      <a:pt x="295" y="380"/>
                      <a:pt x="190" y="380"/>
                    </a:cubicBezTo>
                    <a:cubicBezTo>
                      <a:pt x="86" y="379"/>
                      <a:pt x="0" y="293"/>
                      <a:pt x="1" y="190"/>
                    </a:cubicBezTo>
                    <a:cubicBezTo>
                      <a:pt x="1" y="85"/>
                      <a:pt x="87" y="0"/>
                      <a:pt x="192" y="0"/>
                    </a:cubicBezTo>
                    <a:cubicBezTo>
                      <a:pt x="296" y="0"/>
                      <a:pt x="381" y="85"/>
                      <a:pt x="381" y="190"/>
                    </a:cubicBezTo>
                    <a:close/>
                    <a:moveTo>
                      <a:pt x="173" y="223"/>
                    </a:moveTo>
                    <a:cubicBezTo>
                      <a:pt x="155" y="209"/>
                      <a:pt x="141" y="197"/>
                      <a:pt x="125" y="185"/>
                    </a:cubicBezTo>
                    <a:cubicBezTo>
                      <a:pt x="109" y="172"/>
                      <a:pt x="92" y="173"/>
                      <a:pt x="81" y="186"/>
                    </a:cubicBezTo>
                    <a:cubicBezTo>
                      <a:pt x="70" y="200"/>
                      <a:pt x="73" y="218"/>
                      <a:pt x="90" y="231"/>
                    </a:cubicBezTo>
                    <a:cubicBezTo>
                      <a:pt x="108" y="247"/>
                      <a:pt x="127" y="261"/>
                      <a:pt x="146" y="276"/>
                    </a:cubicBezTo>
                    <a:cubicBezTo>
                      <a:pt x="174" y="299"/>
                      <a:pt x="184" y="298"/>
                      <a:pt x="209" y="270"/>
                    </a:cubicBezTo>
                    <a:cubicBezTo>
                      <a:pt x="242" y="234"/>
                      <a:pt x="274" y="197"/>
                      <a:pt x="307" y="160"/>
                    </a:cubicBezTo>
                    <a:cubicBezTo>
                      <a:pt x="311" y="155"/>
                      <a:pt x="318" y="150"/>
                      <a:pt x="318" y="144"/>
                    </a:cubicBezTo>
                    <a:cubicBezTo>
                      <a:pt x="318" y="133"/>
                      <a:pt x="318" y="119"/>
                      <a:pt x="311" y="110"/>
                    </a:cubicBezTo>
                    <a:cubicBezTo>
                      <a:pt x="302" y="99"/>
                      <a:pt x="288" y="100"/>
                      <a:pt x="275" y="109"/>
                    </a:cubicBezTo>
                    <a:cubicBezTo>
                      <a:pt x="270" y="113"/>
                      <a:pt x="266" y="118"/>
                      <a:pt x="261" y="123"/>
                    </a:cubicBezTo>
                    <a:cubicBezTo>
                      <a:pt x="232" y="156"/>
                      <a:pt x="203" y="189"/>
                      <a:pt x="173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1" name="Freeform 42"/>
              <p:cNvSpPr>
                <a:spLocks/>
              </p:cNvSpPr>
              <p:nvPr/>
            </p:nvSpPr>
            <p:spPr bwMode="auto">
              <a:xfrm>
                <a:off x="15822625" y="147637"/>
                <a:ext cx="466725" cy="79375"/>
              </a:xfrm>
              <a:custGeom>
                <a:avLst/>
                <a:gdLst>
                  <a:gd name="T0" fmla="*/ 130 w 263"/>
                  <a:gd name="T1" fmla="*/ 44 h 45"/>
                  <a:gd name="T2" fmla="*/ 22 w 263"/>
                  <a:gd name="T3" fmla="*/ 44 h 45"/>
                  <a:gd name="T4" fmla="*/ 0 w 263"/>
                  <a:gd name="T5" fmla="*/ 22 h 45"/>
                  <a:gd name="T6" fmla="*/ 23 w 263"/>
                  <a:gd name="T7" fmla="*/ 0 h 45"/>
                  <a:gd name="T8" fmla="*/ 239 w 263"/>
                  <a:gd name="T9" fmla="*/ 0 h 45"/>
                  <a:gd name="T10" fmla="*/ 262 w 263"/>
                  <a:gd name="T11" fmla="*/ 22 h 45"/>
                  <a:gd name="T12" fmla="*/ 238 w 263"/>
                  <a:gd name="T13" fmla="*/ 45 h 45"/>
                  <a:gd name="T14" fmla="*/ 130 w 263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45">
                    <a:moveTo>
                      <a:pt x="130" y="44"/>
                    </a:moveTo>
                    <a:cubicBezTo>
                      <a:pt x="94" y="44"/>
                      <a:pt x="58" y="44"/>
                      <a:pt x="22" y="44"/>
                    </a:cubicBezTo>
                    <a:cubicBezTo>
                      <a:pt x="6" y="45"/>
                      <a:pt x="0" y="38"/>
                      <a:pt x="0" y="22"/>
                    </a:cubicBezTo>
                    <a:cubicBezTo>
                      <a:pt x="0" y="5"/>
                      <a:pt x="8" y="0"/>
                      <a:pt x="23" y="0"/>
                    </a:cubicBezTo>
                    <a:cubicBezTo>
                      <a:pt x="95" y="0"/>
                      <a:pt x="167" y="0"/>
                      <a:pt x="239" y="0"/>
                    </a:cubicBezTo>
                    <a:cubicBezTo>
                      <a:pt x="254" y="0"/>
                      <a:pt x="262" y="5"/>
                      <a:pt x="262" y="22"/>
                    </a:cubicBezTo>
                    <a:cubicBezTo>
                      <a:pt x="263" y="40"/>
                      <a:pt x="255" y="45"/>
                      <a:pt x="238" y="45"/>
                    </a:cubicBezTo>
                    <a:cubicBezTo>
                      <a:pt x="202" y="44"/>
                      <a:pt x="166" y="44"/>
                      <a:pt x="13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2" name="Freeform 43"/>
              <p:cNvSpPr>
                <a:spLocks/>
              </p:cNvSpPr>
              <p:nvPr/>
            </p:nvSpPr>
            <p:spPr bwMode="auto">
              <a:xfrm>
                <a:off x="15822625" y="381000"/>
                <a:ext cx="466725" cy="79375"/>
              </a:xfrm>
              <a:custGeom>
                <a:avLst/>
                <a:gdLst>
                  <a:gd name="T0" fmla="*/ 129 w 263"/>
                  <a:gd name="T1" fmla="*/ 44 h 44"/>
                  <a:gd name="T2" fmla="*/ 23 w 263"/>
                  <a:gd name="T3" fmla="*/ 44 h 44"/>
                  <a:gd name="T4" fmla="*/ 0 w 263"/>
                  <a:gd name="T5" fmla="*/ 22 h 44"/>
                  <a:gd name="T6" fmla="*/ 22 w 263"/>
                  <a:gd name="T7" fmla="*/ 0 h 44"/>
                  <a:gd name="T8" fmla="*/ 240 w 263"/>
                  <a:gd name="T9" fmla="*/ 0 h 44"/>
                  <a:gd name="T10" fmla="*/ 263 w 263"/>
                  <a:gd name="T11" fmla="*/ 23 h 44"/>
                  <a:gd name="T12" fmla="*/ 239 w 263"/>
                  <a:gd name="T13" fmla="*/ 44 h 44"/>
                  <a:gd name="T14" fmla="*/ 129 w 26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44">
                    <a:moveTo>
                      <a:pt x="129" y="44"/>
                    </a:moveTo>
                    <a:cubicBezTo>
                      <a:pt x="94" y="44"/>
                      <a:pt x="58" y="44"/>
                      <a:pt x="23" y="44"/>
                    </a:cubicBezTo>
                    <a:cubicBezTo>
                      <a:pt x="8" y="44"/>
                      <a:pt x="0" y="39"/>
                      <a:pt x="0" y="22"/>
                    </a:cubicBezTo>
                    <a:cubicBezTo>
                      <a:pt x="0" y="6"/>
                      <a:pt x="6" y="0"/>
                      <a:pt x="22" y="0"/>
                    </a:cubicBezTo>
                    <a:cubicBezTo>
                      <a:pt x="95" y="0"/>
                      <a:pt x="168" y="0"/>
                      <a:pt x="240" y="0"/>
                    </a:cubicBezTo>
                    <a:cubicBezTo>
                      <a:pt x="256" y="0"/>
                      <a:pt x="262" y="7"/>
                      <a:pt x="263" y="23"/>
                    </a:cubicBezTo>
                    <a:cubicBezTo>
                      <a:pt x="263" y="40"/>
                      <a:pt x="254" y="44"/>
                      <a:pt x="239" y="44"/>
                    </a:cubicBezTo>
                    <a:cubicBezTo>
                      <a:pt x="202" y="44"/>
                      <a:pt x="166" y="44"/>
                      <a:pt x="12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3" name="Freeform 44"/>
              <p:cNvSpPr>
                <a:spLocks/>
              </p:cNvSpPr>
              <p:nvPr/>
            </p:nvSpPr>
            <p:spPr bwMode="auto">
              <a:xfrm>
                <a:off x="15819450" y="588963"/>
                <a:ext cx="339725" cy="79375"/>
              </a:xfrm>
              <a:custGeom>
                <a:avLst/>
                <a:gdLst>
                  <a:gd name="T0" fmla="*/ 95 w 191"/>
                  <a:gd name="T1" fmla="*/ 44 h 44"/>
                  <a:gd name="T2" fmla="*/ 21 w 191"/>
                  <a:gd name="T3" fmla="*/ 44 h 44"/>
                  <a:gd name="T4" fmla="*/ 1 w 191"/>
                  <a:gd name="T5" fmla="*/ 24 h 44"/>
                  <a:gd name="T6" fmla="*/ 20 w 191"/>
                  <a:gd name="T7" fmla="*/ 0 h 44"/>
                  <a:gd name="T8" fmla="*/ 170 w 191"/>
                  <a:gd name="T9" fmla="*/ 0 h 44"/>
                  <a:gd name="T10" fmla="*/ 191 w 191"/>
                  <a:gd name="T11" fmla="*/ 23 h 44"/>
                  <a:gd name="T12" fmla="*/ 169 w 191"/>
                  <a:gd name="T13" fmla="*/ 44 h 44"/>
                  <a:gd name="T14" fmla="*/ 95 w 19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1" h="44">
                    <a:moveTo>
                      <a:pt x="95" y="44"/>
                    </a:moveTo>
                    <a:cubicBezTo>
                      <a:pt x="70" y="44"/>
                      <a:pt x="46" y="43"/>
                      <a:pt x="21" y="44"/>
                    </a:cubicBezTo>
                    <a:cubicBezTo>
                      <a:pt x="7" y="44"/>
                      <a:pt x="1" y="38"/>
                      <a:pt x="1" y="24"/>
                    </a:cubicBezTo>
                    <a:cubicBezTo>
                      <a:pt x="0" y="9"/>
                      <a:pt x="5" y="0"/>
                      <a:pt x="20" y="0"/>
                    </a:cubicBezTo>
                    <a:cubicBezTo>
                      <a:pt x="70" y="0"/>
                      <a:pt x="120" y="0"/>
                      <a:pt x="170" y="0"/>
                    </a:cubicBezTo>
                    <a:cubicBezTo>
                      <a:pt x="185" y="0"/>
                      <a:pt x="191" y="8"/>
                      <a:pt x="191" y="23"/>
                    </a:cubicBezTo>
                    <a:cubicBezTo>
                      <a:pt x="190" y="38"/>
                      <a:pt x="184" y="44"/>
                      <a:pt x="169" y="44"/>
                    </a:cubicBezTo>
                    <a:cubicBezTo>
                      <a:pt x="144" y="43"/>
                      <a:pt x="120" y="44"/>
                      <a:pt x="9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4" name="Freeform 45"/>
              <p:cNvSpPr>
                <a:spLocks/>
              </p:cNvSpPr>
              <p:nvPr/>
            </p:nvSpPr>
            <p:spPr bwMode="auto">
              <a:xfrm>
                <a:off x="15822625" y="822325"/>
                <a:ext cx="285750" cy="79375"/>
              </a:xfrm>
              <a:custGeom>
                <a:avLst/>
                <a:gdLst>
                  <a:gd name="T0" fmla="*/ 77 w 161"/>
                  <a:gd name="T1" fmla="*/ 44 h 45"/>
                  <a:gd name="T2" fmla="*/ 18 w 161"/>
                  <a:gd name="T3" fmla="*/ 44 h 45"/>
                  <a:gd name="T4" fmla="*/ 0 w 161"/>
                  <a:gd name="T5" fmla="*/ 26 h 45"/>
                  <a:gd name="T6" fmla="*/ 16 w 161"/>
                  <a:gd name="T7" fmla="*/ 1 h 45"/>
                  <a:gd name="T8" fmla="*/ 144 w 161"/>
                  <a:gd name="T9" fmla="*/ 1 h 45"/>
                  <a:gd name="T10" fmla="*/ 161 w 161"/>
                  <a:gd name="T11" fmla="*/ 25 h 45"/>
                  <a:gd name="T12" fmla="*/ 141 w 161"/>
                  <a:gd name="T13" fmla="*/ 44 h 45"/>
                  <a:gd name="T14" fmla="*/ 77 w 161"/>
                  <a:gd name="T15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5">
                    <a:moveTo>
                      <a:pt x="77" y="44"/>
                    </a:moveTo>
                    <a:cubicBezTo>
                      <a:pt x="57" y="44"/>
                      <a:pt x="37" y="44"/>
                      <a:pt x="18" y="44"/>
                    </a:cubicBezTo>
                    <a:cubicBezTo>
                      <a:pt x="5" y="44"/>
                      <a:pt x="0" y="38"/>
                      <a:pt x="0" y="26"/>
                    </a:cubicBezTo>
                    <a:cubicBezTo>
                      <a:pt x="0" y="13"/>
                      <a:pt x="0" y="1"/>
                      <a:pt x="16" y="1"/>
                    </a:cubicBezTo>
                    <a:cubicBezTo>
                      <a:pt x="59" y="0"/>
                      <a:pt x="101" y="0"/>
                      <a:pt x="144" y="1"/>
                    </a:cubicBezTo>
                    <a:cubicBezTo>
                      <a:pt x="159" y="1"/>
                      <a:pt x="161" y="12"/>
                      <a:pt x="161" y="25"/>
                    </a:cubicBezTo>
                    <a:cubicBezTo>
                      <a:pt x="160" y="38"/>
                      <a:pt x="155" y="45"/>
                      <a:pt x="141" y="44"/>
                    </a:cubicBezTo>
                    <a:cubicBezTo>
                      <a:pt x="120" y="44"/>
                      <a:pt x="99" y="44"/>
                      <a:pt x="7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5" name="Freeform 46"/>
              <p:cNvSpPr>
                <a:spLocks/>
              </p:cNvSpPr>
              <p:nvPr/>
            </p:nvSpPr>
            <p:spPr bwMode="auto">
              <a:xfrm>
                <a:off x="15579738" y="79375"/>
                <a:ext cx="193675" cy="169863"/>
              </a:xfrm>
              <a:custGeom>
                <a:avLst/>
                <a:gdLst>
                  <a:gd name="T0" fmla="*/ 42 w 109"/>
                  <a:gd name="T1" fmla="*/ 61 h 95"/>
                  <a:gd name="T2" fmla="*/ 82 w 109"/>
                  <a:gd name="T3" fmla="*/ 17 h 95"/>
                  <a:gd name="T4" fmla="*/ 106 w 109"/>
                  <a:gd name="T5" fmla="*/ 11 h 95"/>
                  <a:gd name="T6" fmla="*/ 102 w 109"/>
                  <a:gd name="T7" fmla="*/ 34 h 95"/>
                  <a:gd name="T8" fmla="*/ 59 w 109"/>
                  <a:gd name="T9" fmla="*/ 84 h 95"/>
                  <a:gd name="T10" fmla="*/ 30 w 109"/>
                  <a:gd name="T11" fmla="*/ 86 h 95"/>
                  <a:gd name="T12" fmla="*/ 7 w 109"/>
                  <a:gd name="T13" fmla="*/ 67 h 95"/>
                  <a:gd name="T14" fmla="*/ 0 w 109"/>
                  <a:gd name="T15" fmla="*/ 46 h 95"/>
                  <a:gd name="T16" fmla="*/ 24 w 109"/>
                  <a:gd name="T17" fmla="*/ 48 h 95"/>
                  <a:gd name="T18" fmla="*/ 42 w 109"/>
                  <a:gd name="T19" fmla="*/ 6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95">
                    <a:moveTo>
                      <a:pt x="42" y="61"/>
                    </a:moveTo>
                    <a:cubicBezTo>
                      <a:pt x="56" y="46"/>
                      <a:pt x="69" y="31"/>
                      <a:pt x="82" y="17"/>
                    </a:cubicBezTo>
                    <a:cubicBezTo>
                      <a:pt x="88" y="10"/>
                      <a:pt x="96" y="0"/>
                      <a:pt x="106" y="11"/>
                    </a:cubicBezTo>
                    <a:cubicBezTo>
                      <a:pt x="109" y="15"/>
                      <a:pt x="106" y="28"/>
                      <a:pt x="102" y="34"/>
                    </a:cubicBezTo>
                    <a:cubicBezTo>
                      <a:pt x="88" y="51"/>
                      <a:pt x="73" y="67"/>
                      <a:pt x="59" y="84"/>
                    </a:cubicBezTo>
                    <a:cubicBezTo>
                      <a:pt x="49" y="95"/>
                      <a:pt x="40" y="95"/>
                      <a:pt x="30" y="86"/>
                    </a:cubicBezTo>
                    <a:cubicBezTo>
                      <a:pt x="22" y="80"/>
                      <a:pt x="13" y="75"/>
                      <a:pt x="7" y="67"/>
                    </a:cubicBezTo>
                    <a:cubicBezTo>
                      <a:pt x="2" y="61"/>
                      <a:pt x="2" y="53"/>
                      <a:pt x="0" y="46"/>
                    </a:cubicBezTo>
                    <a:cubicBezTo>
                      <a:pt x="8" y="46"/>
                      <a:pt x="16" y="45"/>
                      <a:pt x="24" y="48"/>
                    </a:cubicBezTo>
                    <a:cubicBezTo>
                      <a:pt x="30" y="50"/>
                      <a:pt x="35" y="56"/>
                      <a:pt x="42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6" name="Freeform 47"/>
              <p:cNvSpPr>
                <a:spLocks/>
              </p:cNvSpPr>
              <p:nvPr/>
            </p:nvSpPr>
            <p:spPr bwMode="auto">
              <a:xfrm>
                <a:off x="15576563" y="757238"/>
                <a:ext cx="196850" cy="168275"/>
              </a:xfrm>
              <a:custGeom>
                <a:avLst/>
                <a:gdLst>
                  <a:gd name="T0" fmla="*/ 44 w 111"/>
                  <a:gd name="T1" fmla="*/ 60 h 95"/>
                  <a:gd name="T2" fmla="*/ 85 w 111"/>
                  <a:gd name="T3" fmla="*/ 15 h 95"/>
                  <a:gd name="T4" fmla="*/ 108 w 111"/>
                  <a:gd name="T5" fmla="*/ 10 h 95"/>
                  <a:gd name="T6" fmla="*/ 105 w 111"/>
                  <a:gd name="T7" fmla="*/ 32 h 95"/>
                  <a:gd name="T8" fmla="*/ 60 w 111"/>
                  <a:gd name="T9" fmla="*/ 83 h 95"/>
                  <a:gd name="T10" fmla="*/ 33 w 111"/>
                  <a:gd name="T11" fmla="*/ 86 h 95"/>
                  <a:gd name="T12" fmla="*/ 4 w 111"/>
                  <a:gd name="T13" fmla="*/ 62 h 95"/>
                  <a:gd name="T14" fmla="*/ 2 w 111"/>
                  <a:gd name="T15" fmla="*/ 45 h 95"/>
                  <a:gd name="T16" fmla="*/ 20 w 111"/>
                  <a:gd name="T17" fmla="*/ 42 h 95"/>
                  <a:gd name="T18" fmla="*/ 44 w 111"/>
                  <a:gd name="T19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95">
                    <a:moveTo>
                      <a:pt x="44" y="60"/>
                    </a:moveTo>
                    <a:cubicBezTo>
                      <a:pt x="58" y="44"/>
                      <a:pt x="72" y="29"/>
                      <a:pt x="85" y="15"/>
                    </a:cubicBezTo>
                    <a:cubicBezTo>
                      <a:pt x="92" y="7"/>
                      <a:pt x="100" y="0"/>
                      <a:pt x="108" y="10"/>
                    </a:cubicBezTo>
                    <a:cubicBezTo>
                      <a:pt x="111" y="14"/>
                      <a:pt x="109" y="26"/>
                      <a:pt x="105" y="32"/>
                    </a:cubicBezTo>
                    <a:cubicBezTo>
                      <a:pt x="91" y="50"/>
                      <a:pt x="75" y="66"/>
                      <a:pt x="60" y="83"/>
                    </a:cubicBezTo>
                    <a:cubicBezTo>
                      <a:pt x="52" y="93"/>
                      <a:pt x="44" y="95"/>
                      <a:pt x="33" y="86"/>
                    </a:cubicBezTo>
                    <a:cubicBezTo>
                      <a:pt x="23" y="78"/>
                      <a:pt x="13" y="71"/>
                      <a:pt x="4" y="62"/>
                    </a:cubicBezTo>
                    <a:cubicBezTo>
                      <a:pt x="1" y="58"/>
                      <a:pt x="0" y="48"/>
                      <a:pt x="2" y="45"/>
                    </a:cubicBezTo>
                    <a:cubicBezTo>
                      <a:pt x="5" y="41"/>
                      <a:pt x="15" y="40"/>
                      <a:pt x="20" y="42"/>
                    </a:cubicBezTo>
                    <a:cubicBezTo>
                      <a:pt x="28" y="46"/>
                      <a:pt x="36" y="53"/>
                      <a:pt x="4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>
                <a:off x="15579738" y="330200"/>
                <a:ext cx="190500" cy="150813"/>
              </a:xfrm>
              <a:custGeom>
                <a:avLst/>
                <a:gdLst>
                  <a:gd name="T0" fmla="*/ 42 w 107"/>
                  <a:gd name="T1" fmla="*/ 50 h 85"/>
                  <a:gd name="T2" fmla="*/ 83 w 107"/>
                  <a:gd name="T3" fmla="*/ 5 h 85"/>
                  <a:gd name="T4" fmla="*/ 106 w 107"/>
                  <a:gd name="T5" fmla="*/ 0 h 85"/>
                  <a:gd name="T6" fmla="*/ 103 w 107"/>
                  <a:gd name="T7" fmla="*/ 22 h 85"/>
                  <a:gd name="T8" fmla="*/ 58 w 107"/>
                  <a:gd name="T9" fmla="*/ 73 h 85"/>
                  <a:gd name="T10" fmla="*/ 31 w 107"/>
                  <a:gd name="T11" fmla="*/ 76 h 85"/>
                  <a:gd name="T12" fmla="*/ 3 w 107"/>
                  <a:gd name="T13" fmla="*/ 53 h 85"/>
                  <a:gd name="T14" fmla="*/ 0 w 107"/>
                  <a:gd name="T15" fmla="*/ 34 h 85"/>
                  <a:gd name="T16" fmla="*/ 19 w 107"/>
                  <a:gd name="T17" fmla="*/ 33 h 85"/>
                  <a:gd name="T18" fmla="*/ 42 w 107"/>
                  <a:gd name="T19" fmla="*/ 5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85">
                    <a:moveTo>
                      <a:pt x="42" y="50"/>
                    </a:moveTo>
                    <a:cubicBezTo>
                      <a:pt x="56" y="35"/>
                      <a:pt x="69" y="19"/>
                      <a:pt x="83" y="5"/>
                    </a:cubicBezTo>
                    <a:cubicBezTo>
                      <a:pt x="88" y="1"/>
                      <a:pt x="99" y="1"/>
                      <a:pt x="106" y="0"/>
                    </a:cubicBezTo>
                    <a:cubicBezTo>
                      <a:pt x="105" y="7"/>
                      <a:pt x="107" y="17"/>
                      <a:pt x="103" y="22"/>
                    </a:cubicBezTo>
                    <a:cubicBezTo>
                      <a:pt x="89" y="40"/>
                      <a:pt x="73" y="56"/>
                      <a:pt x="58" y="73"/>
                    </a:cubicBezTo>
                    <a:cubicBezTo>
                      <a:pt x="50" y="83"/>
                      <a:pt x="41" y="85"/>
                      <a:pt x="31" y="76"/>
                    </a:cubicBezTo>
                    <a:cubicBezTo>
                      <a:pt x="21" y="68"/>
                      <a:pt x="11" y="62"/>
                      <a:pt x="3" y="53"/>
                    </a:cubicBezTo>
                    <a:cubicBezTo>
                      <a:pt x="0" y="49"/>
                      <a:pt x="1" y="41"/>
                      <a:pt x="0" y="34"/>
                    </a:cubicBezTo>
                    <a:cubicBezTo>
                      <a:pt x="6" y="34"/>
                      <a:pt x="14" y="31"/>
                      <a:pt x="19" y="33"/>
                    </a:cubicBezTo>
                    <a:cubicBezTo>
                      <a:pt x="27" y="37"/>
                      <a:pt x="34" y="44"/>
                      <a:pt x="4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15579738" y="550863"/>
                <a:ext cx="190500" cy="150813"/>
              </a:xfrm>
              <a:custGeom>
                <a:avLst/>
                <a:gdLst>
                  <a:gd name="T0" fmla="*/ 42 w 107"/>
                  <a:gd name="T1" fmla="*/ 51 h 85"/>
                  <a:gd name="T2" fmla="*/ 83 w 107"/>
                  <a:gd name="T3" fmla="*/ 6 h 85"/>
                  <a:gd name="T4" fmla="*/ 106 w 107"/>
                  <a:gd name="T5" fmla="*/ 0 h 85"/>
                  <a:gd name="T6" fmla="*/ 103 w 107"/>
                  <a:gd name="T7" fmla="*/ 23 h 85"/>
                  <a:gd name="T8" fmla="*/ 58 w 107"/>
                  <a:gd name="T9" fmla="*/ 74 h 85"/>
                  <a:gd name="T10" fmla="*/ 29 w 107"/>
                  <a:gd name="T11" fmla="*/ 75 h 85"/>
                  <a:gd name="T12" fmla="*/ 3 w 107"/>
                  <a:gd name="T13" fmla="*/ 54 h 85"/>
                  <a:gd name="T14" fmla="*/ 0 w 107"/>
                  <a:gd name="T15" fmla="*/ 35 h 85"/>
                  <a:gd name="T16" fmla="*/ 19 w 107"/>
                  <a:gd name="T17" fmla="*/ 34 h 85"/>
                  <a:gd name="T18" fmla="*/ 42 w 107"/>
                  <a:gd name="T19" fmla="*/ 5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85">
                    <a:moveTo>
                      <a:pt x="42" y="51"/>
                    </a:moveTo>
                    <a:cubicBezTo>
                      <a:pt x="56" y="35"/>
                      <a:pt x="69" y="19"/>
                      <a:pt x="83" y="6"/>
                    </a:cubicBezTo>
                    <a:cubicBezTo>
                      <a:pt x="88" y="1"/>
                      <a:pt x="99" y="2"/>
                      <a:pt x="106" y="0"/>
                    </a:cubicBezTo>
                    <a:cubicBezTo>
                      <a:pt x="105" y="8"/>
                      <a:pt x="107" y="17"/>
                      <a:pt x="103" y="23"/>
                    </a:cubicBezTo>
                    <a:cubicBezTo>
                      <a:pt x="89" y="40"/>
                      <a:pt x="73" y="56"/>
                      <a:pt x="58" y="74"/>
                    </a:cubicBezTo>
                    <a:cubicBezTo>
                      <a:pt x="49" y="84"/>
                      <a:pt x="40" y="85"/>
                      <a:pt x="29" y="75"/>
                    </a:cubicBezTo>
                    <a:cubicBezTo>
                      <a:pt x="21" y="68"/>
                      <a:pt x="10" y="62"/>
                      <a:pt x="3" y="54"/>
                    </a:cubicBezTo>
                    <a:cubicBezTo>
                      <a:pt x="0" y="49"/>
                      <a:pt x="1" y="41"/>
                      <a:pt x="0" y="35"/>
                    </a:cubicBezTo>
                    <a:cubicBezTo>
                      <a:pt x="6" y="34"/>
                      <a:pt x="14" y="32"/>
                      <a:pt x="19" y="34"/>
                    </a:cubicBezTo>
                    <a:cubicBezTo>
                      <a:pt x="27" y="37"/>
                      <a:pt x="34" y="45"/>
                      <a:pt x="4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PT" sz="600" kern="0">
                  <a:solidFill>
                    <a:srgbClr val="335687"/>
                  </a:solidFill>
                  <a:cs typeface="Arial" charset="0"/>
                </a:endParaRPr>
              </a:p>
            </p:txBody>
          </p:sp>
        </p:grpSp>
        <p:sp>
          <p:nvSpPr>
            <p:cNvPr id="147" name="TextBox 242"/>
            <p:cNvSpPr txBox="1"/>
            <p:nvPr/>
          </p:nvSpPr>
          <p:spPr>
            <a:xfrm>
              <a:off x="900193" y="4742119"/>
              <a:ext cx="165934" cy="22082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  <a:defRPr/>
              </a:pPr>
              <a:r>
                <a:rPr lang="pt-PT" sz="1200" b="1" kern="0" dirty="0">
                  <a:solidFill>
                    <a:srgbClr val="66D1CA"/>
                  </a:solidFill>
                </a:rPr>
                <a:t>G</a:t>
              </a:r>
              <a:endParaRPr lang="en-US" sz="1200" b="1" kern="0" dirty="0" err="1">
                <a:solidFill>
                  <a:srgbClr val="66D1CA"/>
                </a:solidFill>
              </a:endParaRPr>
            </a:p>
          </p:txBody>
        </p:sp>
      </p:grpSp>
      <p:sp>
        <p:nvSpPr>
          <p:cNvPr id="159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2478879" y="2929938"/>
            <a:ext cx="1539315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900" b="0" dirty="0">
                <a:solidFill>
                  <a:schemeClr val="accent6"/>
                </a:solidFill>
                <a:latin typeface="BNPP Sans" panose="02000000000000000000" pitchFamily="2" charset="0"/>
                <a:cs typeface="+mn-cs"/>
              </a:rPr>
              <a:t>Cele wewnętrzne</a:t>
            </a:r>
            <a:endParaRPr lang="fr-FR" sz="900" b="0" dirty="0">
              <a:solidFill>
                <a:schemeClr val="accent6"/>
              </a:solidFill>
              <a:latin typeface="BNPP Sans" panose="02000000000000000000" pitchFamily="2" charset="0"/>
              <a:cs typeface="+mn-cs"/>
            </a:endParaRPr>
          </a:p>
        </p:txBody>
      </p:sp>
      <p:sp>
        <p:nvSpPr>
          <p:cNvPr id="160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4986304" y="2954880"/>
            <a:ext cx="1549921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900" b="0" dirty="0">
                <a:solidFill>
                  <a:schemeClr val="accent6"/>
                </a:solidFill>
                <a:latin typeface="BNPP Sans" panose="02000000000000000000" pitchFamily="2" charset="0"/>
                <a:cs typeface="+mn-cs"/>
              </a:rPr>
              <a:t>Zewnętrzne ratingi ESG</a:t>
            </a:r>
            <a:endParaRPr lang="fr-FR" sz="900" b="0" dirty="0">
              <a:solidFill>
                <a:schemeClr val="accent6"/>
              </a:solidFill>
              <a:latin typeface="BNPP Sans" panose="02000000000000000000" pitchFamily="2" charset="0"/>
              <a:cs typeface="+mn-cs"/>
            </a:endParaRPr>
          </a:p>
        </p:txBody>
      </p:sp>
      <p:cxnSp>
        <p:nvCxnSpPr>
          <p:cNvPr id="161" name="Łącznik prosty 160"/>
          <p:cNvCxnSpPr/>
          <p:nvPr/>
        </p:nvCxnSpPr>
        <p:spPr>
          <a:xfrm>
            <a:off x="4877612" y="3070334"/>
            <a:ext cx="0" cy="22287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3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487200" y="2560779"/>
            <a:ext cx="1439226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Typy wskaźników KPI</a:t>
            </a:r>
            <a:endParaRPr lang="fr-FR" sz="1050" u="sng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cxnSp>
        <p:nvCxnSpPr>
          <p:cNvPr id="164" name="Straight Connector 108"/>
          <p:cNvCxnSpPr/>
          <p:nvPr/>
        </p:nvCxnSpPr>
        <p:spPr>
          <a:xfrm>
            <a:off x="638186" y="3254896"/>
            <a:ext cx="56812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5" name="Group 30"/>
          <p:cNvGrpSpPr/>
          <p:nvPr/>
        </p:nvGrpSpPr>
        <p:grpSpPr>
          <a:xfrm>
            <a:off x="7325746" y="3255756"/>
            <a:ext cx="3982147" cy="749175"/>
            <a:chOff x="4858303" y="3181730"/>
            <a:chExt cx="3690475" cy="749348"/>
          </a:xfrm>
        </p:grpSpPr>
        <p:grpSp>
          <p:nvGrpSpPr>
            <p:cNvPr id="166" name="Group 29"/>
            <p:cNvGrpSpPr/>
            <p:nvPr/>
          </p:nvGrpSpPr>
          <p:grpSpPr>
            <a:xfrm>
              <a:off x="4858303" y="3181730"/>
              <a:ext cx="3690475" cy="719804"/>
              <a:chOff x="5111525" y="3181076"/>
              <a:chExt cx="3690475" cy="719804"/>
            </a:xfrm>
          </p:grpSpPr>
          <p:sp>
            <p:nvSpPr>
              <p:cNvPr id="168" name="Freeform 119"/>
              <p:cNvSpPr/>
              <p:nvPr/>
            </p:nvSpPr>
            <p:spPr>
              <a:xfrm>
                <a:off x="5654041" y="3681214"/>
                <a:ext cx="2747068" cy="219666"/>
              </a:xfrm>
              <a:custGeom>
                <a:avLst/>
                <a:gdLst>
                  <a:gd name="connsiteX0" fmla="*/ 0 w 6048375"/>
                  <a:gd name="connsiteY0" fmla="*/ 9525 h 228600"/>
                  <a:gd name="connsiteX1" fmla="*/ 5105400 w 6048375"/>
                  <a:gd name="connsiteY1" fmla="*/ 0 h 228600"/>
                  <a:gd name="connsiteX2" fmla="*/ 6048375 w 6048375"/>
                  <a:gd name="connsiteY2" fmla="*/ 228600 h 228600"/>
                  <a:gd name="connsiteX0" fmla="*/ 3868 w 6052243"/>
                  <a:gd name="connsiteY0" fmla="*/ 9525 h 228600"/>
                  <a:gd name="connsiteX1" fmla="*/ 0 w 6052243"/>
                  <a:gd name="connsiteY1" fmla="*/ 10116 h 228600"/>
                  <a:gd name="connsiteX2" fmla="*/ 5109268 w 6052243"/>
                  <a:gd name="connsiteY2" fmla="*/ 0 h 228600"/>
                  <a:gd name="connsiteX3" fmla="*/ 6052243 w 6052243"/>
                  <a:gd name="connsiteY3" fmla="*/ 228600 h 228600"/>
                  <a:gd name="connsiteX0" fmla="*/ 251518 w 6299893"/>
                  <a:gd name="connsiteY0" fmla="*/ 9525 h 228600"/>
                  <a:gd name="connsiteX1" fmla="*/ 0 w 6299893"/>
                  <a:gd name="connsiteY1" fmla="*/ 219666 h 228600"/>
                  <a:gd name="connsiteX2" fmla="*/ 5356918 w 6299893"/>
                  <a:gd name="connsiteY2" fmla="*/ 0 h 228600"/>
                  <a:gd name="connsiteX3" fmla="*/ 6299893 w 6299893"/>
                  <a:gd name="connsiteY3" fmla="*/ 228600 h 228600"/>
                  <a:gd name="connsiteX0" fmla="*/ 0 w 6048375"/>
                  <a:gd name="connsiteY0" fmla="*/ 9525 h 228600"/>
                  <a:gd name="connsiteX1" fmla="*/ 472382 w 6048375"/>
                  <a:gd name="connsiteY1" fmla="*/ 19641 h 228600"/>
                  <a:gd name="connsiteX2" fmla="*/ 5105400 w 6048375"/>
                  <a:gd name="connsiteY2" fmla="*/ 0 h 228600"/>
                  <a:gd name="connsiteX3" fmla="*/ 6048375 w 6048375"/>
                  <a:gd name="connsiteY3" fmla="*/ 228600 h 228600"/>
                  <a:gd name="connsiteX0" fmla="*/ 0 w 6029325"/>
                  <a:gd name="connsiteY0" fmla="*/ 190500 h 228600"/>
                  <a:gd name="connsiteX1" fmla="*/ 453332 w 6029325"/>
                  <a:gd name="connsiteY1" fmla="*/ 19641 h 228600"/>
                  <a:gd name="connsiteX2" fmla="*/ 5086350 w 6029325"/>
                  <a:gd name="connsiteY2" fmla="*/ 0 h 228600"/>
                  <a:gd name="connsiteX3" fmla="*/ 6029325 w 6029325"/>
                  <a:gd name="connsiteY3" fmla="*/ 228600 h 228600"/>
                  <a:gd name="connsiteX0" fmla="*/ 0 w 5553075"/>
                  <a:gd name="connsiteY0" fmla="*/ 190500 h 200025"/>
                  <a:gd name="connsiteX1" fmla="*/ 453332 w 5553075"/>
                  <a:gd name="connsiteY1" fmla="*/ 19641 h 200025"/>
                  <a:gd name="connsiteX2" fmla="*/ 5086350 w 5553075"/>
                  <a:gd name="connsiteY2" fmla="*/ 0 h 200025"/>
                  <a:gd name="connsiteX3" fmla="*/ 5553075 w 5553075"/>
                  <a:gd name="connsiteY3" fmla="*/ 200025 h 200025"/>
                  <a:gd name="connsiteX0" fmla="*/ 0 w 5553075"/>
                  <a:gd name="connsiteY0" fmla="*/ 200025 h 209550"/>
                  <a:gd name="connsiteX1" fmla="*/ 453332 w 5553075"/>
                  <a:gd name="connsiteY1" fmla="*/ 29166 h 209550"/>
                  <a:gd name="connsiteX2" fmla="*/ 4171950 w 5553075"/>
                  <a:gd name="connsiteY2" fmla="*/ 0 h 209550"/>
                  <a:gd name="connsiteX3" fmla="*/ 5553075 w 5553075"/>
                  <a:gd name="connsiteY3" fmla="*/ 209550 h 209550"/>
                  <a:gd name="connsiteX0" fmla="*/ 0 w 4495800"/>
                  <a:gd name="connsiteY0" fmla="*/ 200025 h 209550"/>
                  <a:gd name="connsiteX1" fmla="*/ 453332 w 4495800"/>
                  <a:gd name="connsiteY1" fmla="*/ 29166 h 209550"/>
                  <a:gd name="connsiteX2" fmla="*/ 4171950 w 4495800"/>
                  <a:gd name="connsiteY2" fmla="*/ 0 h 209550"/>
                  <a:gd name="connsiteX3" fmla="*/ 4495800 w 4495800"/>
                  <a:gd name="connsiteY3" fmla="*/ 209550 h 209550"/>
                  <a:gd name="connsiteX0" fmla="*/ 0 w 4495800"/>
                  <a:gd name="connsiteY0" fmla="*/ 200025 h 209550"/>
                  <a:gd name="connsiteX1" fmla="*/ 1367732 w 4495800"/>
                  <a:gd name="connsiteY1" fmla="*/ 591 h 209550"/>
                  <a:gd name="connsiteX2" fmla="*/ 4171950 w 4495800"/>
                  <a:gd name="connsiteY2" fmla="*/ 0 h 209550"/>
                  <a:gd name="connsiteX3" fmla="*/ 4495800 w 4495800"/>
                  <a:gd name="connsiteY3" fmla="*/ 209550 h 209550"/>
                  <a:gd name="connsiteX0" fmla="*/ 0 w 3362325"/>
                  <a:gd name="connsiteY0" fmla="*/ 228600 h 228600"/>
                  <a:gd name="connsiteX1" fmla="*/ 234257 w 3362325"/>
                  <a:gd name="connsiteY1" fmla="*/ 591 h 228600"/>
                  <a:gd name="connsiteX2" fmla="*/ 3038475 w 3362325"/>
                  <a:gd name="connsiteY2" fmla="*/ 0 h 228600"/>
                  <a:gd name="connsiteX3" fmla="*/ 3362325 w 3362325"/>
                  <a:gd name="connsiteY3" fmla="*/ 209550 h 228600"/>
                  <a:gd name="connsiteX0" fmla="*/ 0 w 3133725"/>
                  <a:gd name="connsiteY0" fmla="*/ 247650 h 247650"/>
                  <a:gd name="connsiteX1" fmla="*/ 5657 w 3133725"/>
                  <a:gd name="connsiteY1" fmla="*/ 591 h 247650"/>
                  <a:gd name="connsiteX2" fmla="*/ 2809875 w 3133725"/>
                  <a:gd name="connsiteY2" fmla="*/ 0 h 247650"/>
                  <a:gd name="connsiteX3" fmla="*/ 3133725 w 3133725"/>
                  <a:gd name="connsiteY3" fmla="*/ 209550 h 247650"/>
                  <a:gd name="connsiteX0" fmla="*/ 0 w 4619625"/>
                  <a:gd name="connsiteY0" fmla="*/ 276225 h 276225"/>
                  <a:gd name="connsiteX1" fmla="*/ 5657 w 4619625"/>
                  <a:gd name="connsiteY1" fmla="*/ 29166 h 276225"/>
                  <a:gd name="connsiteX2" fmla="*/ 4619625 w 4619625"/>
                  <a:gd name="connsiteY2" fmla="*/ 0 h 276225"/>
                  <a:gd name="connsiteX3" fmla="*/ 3133725 w 4619625"/>
                  <a:gd name="connsiteY3" fmla="*/ 238125 h 276225"/>
                  <a:gd name="connsiteX0" fmla="*/ 0 w 4791075"/>
                  <a:gd name="connsiteY0" fmla="*/ 276225 h 276225"/>
                  <a:gd name="connsiteX1" fmla="*/ 5657 w 4791075"/>
                  <a:gd name="connsiteY1" fmla="*/ 29166 h 276225"/>
                  <a:gd name="connsiteX2" fmla="*/ 4619625 w 4791075"/>
                  <a:gd name="connsiteY2" fmla="*/ 0 h 276225"/>
                  <a:gd name="connsiteX3" fmla="*/ 4791075 w 4791075"/>
                  <a:gd name="connsiteY3" fmla="*/ 133350 h 276225"/>
                  <a:gd name="connsiteX0" fmla="*/ 0 w 4800600"/>
                  <a:gd name="connsiteY0" fmla="*/ 0 h 238125"/>
                  <a:gd name="connsiteX1" fmla="*/ 15182 w 4800600"/>
                  <a:gd name="connsiteY1" fmla="*/ 133941 h 238125"/>
                  <a:gd name="connsiteX2" fmla="*/ 4629150 w 4800600"/>
                  <a:gd name="connsiteY2" fmla="*/ 104775 h 238125"/>
                  <a:gd name="connsiteX3" fmla="*/ 4800600 w 4800600"/>
                  <a:gd name="connsiteY3" fmla="*/ 238125 h 238125"/>
                  <a:gd name="connsiteX0" fmla="*/ 0 w 4772025"/>
                  <a:gd name="connsiteY0" fmla="*/ 0 h 142875"/>
                  <a:gd name="connsiteX1" fmla="*/ 15182 w 4772025"/>
                  <a:gd name="connsiteY1" fmla="*/ 133941 h 142875"/>
                  <a:gd name="connsiteX2" fmla="*/ 4629150 w 4772025"/>
                  <a:gd name="connsiteY2" fmla="*/ 104775 h 142875"/>
                  <a:gd name="connsiteX3" fmla="*/ 4772025 w 4772025"/>
                  <a:gd name="connsiteY3" fmla="*/ 142875 h 142875"/>
                  <a:gd name="connsiteX0" fmla="*/ 0 w 4629150"/>
                  <a:gd name="connsiteY0" fmla="*/ 0 h 133941"/>
                  <a:gd name="connsiteX1" fmla="*/ 15182 w 4629150"/>
                  <a:gd name="connsiteY1" fmla="*/ 133941 h 133941"/>
                  <a:gd name="connsiteX2" fmla="*/ 4629150 w 4629150"/>
                  <a:gd name="connsiteY2" fmla="*/ 104775 h 133941"/>
                  <a:gd name="connsiteX0" fmla="*/ 0 w 2447925"/>
                  <a:gd name="connsiteY0" fmla="*/ 0 h 133941"/>
                  <a:gd name="connsiteX1" fmla="*/ 15182 w 2447925"/>
                  <a:gd name="connsiteY1" fmla="*/ 133941 h 133941"/>
                  <a:gd name="connsiteX2" fmla="*/ 2447925 w 2447925"/>
                  <a:gd name="connsiteY2" fmla="*/ 133350 h 133941"/>
                  <a:gd name="connsiteX0" fmla="*/ 32443 w 2432743"/>
                  <a:gd name="connsiteY0" fmla="*/ 0 h 162516"/>
                  <a:gd name="connsiteX1" fmla="*/ 0 w 2432743"/>
                  <a:gd name="connsiteY1" fmla="*/ 162516 h 162516"/>
                  <a:gd name="connsiteX2" fmla="*/ 2432743 w 2432743"/>
                  <a:gd name="connsiteY2" fmla="*/ 161925 h 162516"/>
                  <a:gd name="connsiteX0" fmla="*/ 0 w 2400300"/>
                  <a:gd name="connsiteY0" fmla="*/ 0 h 219666"/>
                  <a:gd name="connsiteX1" fmla="*/ 24707 w 2400300"/>
                  <a:gd name="connsiteY1" fmla="*/ 219666 h 219666"/>
                  <a:gd name="connsiteX2" fmla="*/ 2400300 w 2400300"/>
                  <a:gd name="connsiteY2" fmla="*/ 161925 h 219666"/>
                  <a:gd name="connsiteX0" fmla="*/ 0 w 2752725"/>
                  <a:gd name="connsiteY0" fmla="*/ 0 h 219666"/>
                  <a:gd name="connsiteX1" fmla="*/ 24707 w 2752725"/>
                  <a:gd name="connsiteY1" fmla="*/ 219666 h 219666"/>
                  <a:gd name="connsiteX2" fmla="*/ 2752725 w 2752725"/>
                  <a:gd name="connsiteY2" fmla="*/ 209550 h 219666"/>
                  <a:gd name="connsiteX0" fmla="*/ 3868 w 2756593"/>
                  <a:gd name="connsiteY0" fmla="*/ 0 h 219666"/>
                  <a:gd name="connsiteX1" fmla="*/ 0 w 2756593"/>
                  <a:gd name="connsiteY1" fmla="*/ 219666 h 219666"/>
                  <a:gd name="connsiteX2" fmla="*/ 2756593 w 2756593"/>
                  <a:gd name="connsiteY2" fmla="*/ 209550 h 219666"/>
                  <a:gd name="connsiteX0" fmla="*/ 3868 w 2737543"/>
                  <a:gd name="connsiteY0" fmla="*/ 0 h 238125"/>
                  <a:gd name="connsiteX1" fmla="*/ 0 w 2737543"/>
                  <a:gd name="connsiteY1" fmla="*/ 219666 h 238125"/>
                  <a:gd name="connsiteX2" fmla="*/ 2737543 w 2737543"/>
                  <a:gd name="connsiteY2" fmla="*/ 238125 h 238125"/>
                  <a:gd name="connsiteX0" fmla="*/ 3868 w 2747068"/>
                  <a:gd name="connsiteY0" fmla="*/ 0 h 219666"/>
                  <a:gd name="connsiteX1" fmla="*/ 0 w 2747068"/>
                  <a:gd name="connsiteY1" fmla="*/ 219666 h 219666"/>
                  <a:gd name="connsiteX2" fmla="*/ 2747068 w 2747068"/>
                  <a:gd name="connsiteY2" fmla="*/ 209550 h 219666"/>
                  <a:gd name="connsiteX0" fmla="*/ 3868 w 2747068"/>
                  <a:gd name="connsiteY0" fmla="*/ 0 h 219666"/>
                  <a:gd name="connsiteX1" fmla="*/ 0 w 2747068"/>
                  <a:gd name="connsiteY1" fmla="*/ 219666 h 219666"/>
                  <a:gd name="connsiteX2" fmla="*/ 2747068 w 2747068"/>
                  <a:gd name="connsiteY2" fmla="*/ 209550 h 21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7068" h="219666">
                    <a:moveTo>
                      <a:pt x="3868" y="0"/>
                    </a:moveTo>
                    <a:cubicBezTo>
                      <a:pt x="2579" y="73222"/>
                      <a:pt x="1289" y="146444"/>
                      <a:pt x="0" y="219666"/>
                    </a:cubicBezTo>
                    <a:lnTo>
                      <a:pt x="2747068" y="209550"/>
                    </a:lnTo>
                  </a:path>
                </a:pathLst>
              </a:custGeom>
              <a:noFill/>
              <a:ln>
                <a:solidFill>
                  <a:srgbClr val="D9D9D9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NPP Sans Light" panose="02000503020000020004" pitchFamily="2" charset="0"/>
                </a:endParaRPr>
              </a:p>
            </p:txBody>
          </p:sp>
          <p:sp>
            <p:nvSpPr>
              <p:cNvPr id="169" name="Striped Right Arrow 14"/>
              <p:cNvSpPr/>
              <p:nvPr/>
            </p:nvSpPr>
            <p:spPr>
              <a:xfrm>
                <a:off x="5146108" y="3542423"/>
                <a:ext cx="3655892" cy="185140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3F3F3"/>
                  </a:gs>
                  <a:gs pos="43000">
                    <a:srgbClr val="BFBFBF"/>
                  </a:gs>
                  <a:gs pos="73000">
                    <a:srgbClr val="D9D9D9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  <p:cxnSp>
            <p:nvCxnSpPr>
              <p:cNvPr id="170" name="Straight Arrow Connector 16"/>
              <p:cNvCxnSpPr/>
              <p:nvPr/>
            </p:nvCxnSpPr>
            <p:spPr>
              <a:xfrm>
                <a:off x="5288983" y="3395114"/>
                <a:ext cx="0" cy="213107"/>
              </a:xfrm>
              <a:prstGeom prst="straightConnector1">
                <a:avLst/>
              </a:prstGeom>
              <a:ln w="9525">
                <a:solidFill>
                  <a:srgbClr val="7884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36"/>
              <p:cNvCxnSpPr/>
              <p:nvPr/>
            </p:nvCxnSpPr>
            <p:spPr>
              <a:xfrm>
                <a:off x="8654309" y="3357891"/>
                <a:ext cx="0" cy="208703"/>
              </a:xfrm>
              <a:prstGeom prst="straightConnector1">
                <a:avLst/>
              </a:prstGeom>
              <a:ln w="9525">
                <a:solidFill>
                  <a:srgbClr val="7884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525" y="3181076"/>
                <a:ext cx="721170" cy="263075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900" dirty="0">
                    <a:latin typeface="BNPP Sans Light" panose="02000503020000020004" pitchFamily="2" charset="0"/>
                    <a:cs typeface="+mn-cs"/>
                  </a:rPr>
                  <a:t>Umowa</a:t>
                </a:r>
                <a:endParaRPr lang="fr-FR" sz="900" dirty="0"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73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8124" y="3215794"/>
                <a:ext cx="940015" cy="190494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900" dirty="0">
                    <a:latin typeface="BNPP Sans Light" panose="02000503020000020004" pitchFamily="2" charset="0"/>
                    <a:cs typeface="+mn-cs"/>
                  </a:rPr>
                  <a:t>Zakończenie</a:t>
                </a:r>
                <a:endParaRPr lang="fr-FR" sz="900" dirty="0"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74" name="7-Point Star 19"/>
              <p:cNvSpPr>
                <a:spLocks noChangeAspect="1"/>
              </p:cNvSpPr>
              <p:nvPr/>
            </p:nvSpPr>
            <p:spPr>
              <a:xfrm>
                <a:off x="5879984" y="3527251"/>
                <a:ext cx="188130" cy="182880"/>
              </a:xfrm>
              <a:prstGeom prst="star7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75" name="7-Point Star 139"/>
              <p:cNvSpPr>
                <a:spLocks noChangeAspect="1"/>
              </p:cNvSpPr>
              <p:nvPr/>
            </p:nvSpPr>
            <p:spPr>
              <a:xfrm>
                <a:off x="6430734" y="3527251"/>
                <a:ext cx="188130" cy="182880"/>
              </a:xfrm>
              <a:prstGeom prst="star7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76" name="7-Point Star 140"/>
              <p:cNvSpPr>
                <a:spLocks noChangeAspect="1"/>
              </p:cNvSpPr>
              <p:nvPr/>
            </p:nvSpPr>
            <p:spPr>
              <a:xfrm>
                <a:off x="7010924" y="3527251"/>
                <a:ext cx="188130" cy="182880"/>
              </a:xfrm>
              <a:prstGeom prst="star7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77" name="7-Point Star 141"/>
              <p:cNvSpPr>
                <a:spLocks noChangeAspect="1"/>
              </p:cNvSpPr>
              <p:nvPr/>
            </p:nvSpPr>
            <p:spPr>
              <a:xfrm>
                <a:off x="7591113" y="3527251"/>
                <a:ext cx="188130" cy="182880"/>
              </a:xfrm>
              <a:prstGeom prst="star7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178" name="7-Point Star 142"/>
              <p:cNvSpPr>
                <a:spLocks noChangeAspect="1"/>
              </p:cNvSpPr>
              <p:nvPr/>
            </p:nvSpPr>
            <p:spPr>
              <a:xfrm>
                <a:off x="8141864" y="3527251"/>
                <a:ext cx="188130" cy="182880"/>
              </a:xfrm>
              <a:prstGeom prst="star7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9964" indent="-179964" defTabSz="685663">
                  <a:lnSpc>
                    <a:spcPct val="95000"/>
                  </a:lnSpc>
                  <a:spcAft>
                    <a:spcPts val="30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US" sz="1100" dirty="0">
                  <a:solidFill>
                    <a:schemeClr val="bg1"/>
                  </a:solidFill>
                  <a:latin typeface="BNPP Sans Light" panose="02000503020000020004" pitchFamily="2" charset="0"/>
                </a:endParaRPr>
              </a:p>
            </p:txBody>
          </p:sp>
        </p:grpSp>
        <p:sp>
          <p:nvSpPr>
            <p:cNvPr id="167" name="Rectangle 143"/>
            <p:cNvSpPr/>
            <p:nvPr/>
          </p:nvSpPr>
          <p:spPr>
            <a:xfrm>
              <a:off x="5409828" y="3707171"/>
              <a:ext cx="3007563" cy="223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663">
                <a:lnSpc>
                  <a:spcPct val="95000"/>
                </a:lnSpc>
                <a:spcAft>
                  <a:spcPts val="300"/>
                </a:spcAft>
                <a:buClr>
                  <a:srgbClr val="00915A"/>
                </a:buClr>
                <a:buSzPct val="100000"/>
              </a:pPr>
              <a:r>
                <a:rPr lang="pl-PL" sz="900" dirty="0">
                  <a:latin typeface="BNPP Sans Light" panose="02000503020000020004" pitchFamily="2" charset="0"/>
                </a:rPr>
                <a:t>Cele weryfikowane przez cały czas trwania umowy</a:t>
              </a:r>
              <a:endParaRPr lang="pt-PT" sz="900" dirty="0">
                <a:latin typeface="BNPP Sans Light" panose="02000503020000020004" pitchFamily="2" charset="0"/>
              </a:endParaRPr>
            </a:p>
          </p:txBody>
        </p:sp>
      </p:grpSp>
      <p:grpSp>
        <p:nvGrpSpPr>
          <p:cNvPr id="179" name="Group 18"/>
          <p:cNvGrpSpPr/>
          <p:nvPr/>
        </p:nvGrpSpPr>
        <p:grpSpPr>
          <a:xfrm>
            <a:off x="7319853" y="2834575"/>
            <a:ext cx="3908321" cy="361423"/>
            <a:chOff x="157081" y="3585877"/>
            <a:chExt cx="3919985" cy="320934"/>
          </a:xfrm>
        </p:grpSpPr>
        <p:sp>
          <p:nvSpPr>
            <p:cNvPr id="181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157081" y="3585877"/>
              <a:ext cx="762382" cy="320934"/>
            </a:xfrm>
            <a:prstGeom prst="rect">
              <a:avLst/>
            </a:prstGeom>
            <a:solidFill>
              <a:srgbClr val="F3F3F3"/>
            </a:solidFill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pl-PL" sz="900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Redukcja emisji</a:t>
              </a:r>
              <a:endParaRPr lang="fr-FR" sz="900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  <p:sp>
          <p:nvSpPr>
            <p:cNvPr id="182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908788" y="3585877"/>
              <a:ext cx="594360" cy="320934"/>
            </a:xfrm>
            <a:prstGeom prst="rect">
              <a:avLst/>
            </a:prstGeom>
            <a:noFill/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fr-FR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-9% vs. </a:t>
              </a:r>
              <a:r>
                <a:rPr lang="pl-PL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BAU</a:t>
              </a:r>
              <a:endParaRPr lang="fr-FR" sz="900" b="0" i="1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  <p:sp>
          <p:nvSpPr>
            <p:cNvPr id="183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1516798" y="3585877"/>
              <a:ext cx="608010" cy="320934"/>
            </a:xfrm>
            <a:prstGeom prst="rect">
              <a:avLst/>
            </a:prstGeom>
            <a:noFill/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fr-FR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-11% vs. </a:t>
              </a:r>
              <a:r>
                <a:rPr lang="pl-PL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BAU</a:t>
              </a:r>
              <a:endParaRPr lang="fr-FR" sz="900" b="0" i="1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  <p:sp>
          <p:nvSpPr>
            <p:cNvPr id="184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2124807" y="3585877"/>
              <a:ext cx="608009" cy="320934"/>
            </a:xfrm>
            <a:prstGeom prst="rect">
              <a:avLst/>
            </a:prstGeom>
            <a:noFill/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fr-FR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-18% vs. </a:t>
              </a:r>
              <a:r>
                <a:rPr lang="pl-PL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BAU</a:t>
              </a:r>
              <a:endParaRPr lang="fr-FR" sz="900" b="0" i="1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  <p:sp>
          <p:nvSpPr>
            <p:cNvPr id="185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2732817" y="3585877"/>
              <a:ext cx="627004" cy="320934"/>
            </a:xfrm>
            <a:prstGeom prst="rect">
              <a:avLst/>
            </a:prstGeom>
            <a:noFill/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fr-FR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-24% vs. </a:t>
              </a:r>
              <a:r>
                <a:rPr lang="pl-PL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BAU</a:t>
              </a:r>
              <a:endParaRPr lang="fr-FR" sz="900" b="0" i="1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  <p:sp>
          <p:nvSpPr>
            <p:cNvPr id="186" name="Espace réservé du texte 13">
              <a:extLst>
                <a:ext uri="{FF2B5EF4-FFF2-40B4-BE49-F238E27FC236}">
                  <a16:creationId xmlns:a16="http://schemas.microsoft.com/office/drawing/2014/main" id="{EF6889F5-B74F-B44D-9638-B7F3BCEF65F8}"/>
                </a:ext>
              </a:extLst>
            </p:cNvPr>
            <p:cNvSpPr txBox="1">
              <a:spLocks/>
            </p:cNvSpPr>
            <p:nvPr/>
          </p:nvSpPr>
          <p:spPr>
            <a:xfrm>
              <a:off x="3340828" y="3585877"/>
              <a:ext cx="736238" cy="320934"/>
            </a:xfrm>
            <a:prstGeom prst="rect">
              <a:avLst/>
            </a:prstGeom>
            <a:noFill/>
          </p:spPr>
          <p:txBody>
            <a:bodyPr lIns="33223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anose="020B0604020202020204" pitchFamily="34" charset="0"/>
                <a:buNone/>
                <a:defRPr sz="1000" b="1" i="0" kern="120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914">
                <a:spcAft>
                  <a:spcPts val="277"/>
                </a:spcAft>
                <a:buClr>
                  <a:srgbClr val="56B4C0"/>
                </a:buClr>
                <a:defRPr/>
              </a:pPr>
              <a:r>
                <a:rPr lang="fr-FR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-30% vs. </a:t>
              </a:r>
              <a:r>
                <a:rPr lang="pl-PL" sz="900" b="0" i="1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rPr>
                <a:t>BAU</a:t>
              </a:r>
              <a:endParaRPr lang="fr-FR" sz="900" b="0" i="1" dirty="0">
                <a:solidFill>
                  <a:srgbClr val="000000"/>
                </a:solidFill>
                <a:latin typeface="BNPP Sans Light" panose="02000503020000020004" pitchFamily="2" charset="0"/>
                <a:cs typeface="+mn-cs"/>
              </a:endParaRPr>
            </a:p>
          </p:txBody>
        </p:sp>
      </p:grpSp>
      <p:grpSp>
        <p:nvGrpSpPr>
          <p:cNvPr id="188" name="Group 2"/>
          <p:cNvGrpSpPr/>
          <p:nvPr/>
        </p:nvGrpSpPr>
        <p:grpSpPr>
          <a:xfrm>
            <a:off x="7120258" y="4436879"/>
            <a:ext cx="2575573" cy="1466276"/>
            <a:chOff x="5210315" y="3650645"/>
            <a:chExt cx="3591685" cy="2179049"/>
          </a:xfrm>
        </p:grpSpPr>
        <p:grpSp>
          <p:nvGrpSpPr>
            <p:cNvPr id="190" name="Group 3"/>
            <p:cNvGrpSpPr/>
            <p:nvPr/>
          </p:nvGrpSpPr>
          <p:grpSpPr>
            <a:xfrm>
              <a:off x="5266262" y="3731527"/>
              <a:ext cx="3512920" cy="2032827"/>
              <a:chOff x="4669984" y="3620600"/>
              <a:chExt cx="3512920" cy="2032827"/>
            </a:xfrm>
          </p:grpSpPr>
          <p:sp>
            <p:nvSpPr>
              <p:cNvPr id="192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406" y="4050776"/>
                <a:ext cx="1825224" cy="320934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000000"/>
                    </a:solidFill>
                    <a:latin typeface="BNPP Sans Light" panose="02000503020000020004" pitchFamily="2" charset="0"/>
                    <a:cs typeface="+mn-cs"/>
                  </a:rPr>
                  <a:t>Zrealizowane cele:</a:t>
                </a:r>
                <a:endParaRPr lang="fr-FR" sz="800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3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407" y="4406825"/>
                <a:ext cx="174735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00685E"/>
                    </a:solidFill>
                    <a:latin typeface="BNPP Sans Light" panose="02000503020000020004" pitchFamily="2" charset="0"/>
                    <a:cs typeface="+mn-cs"/>
                  </a:rPr>
                  <a:t>3 cele	</a:t>
                </a:r>
                <a:endParaRPr lang="fr-FR" sz="800" dirty="0">
                  <a:solidFill>
                    <a:srgbClr val="00685E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4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9984" y="3620600"/>
                <a:ext cx="3512920" cy="395992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Trzy cele dla przedsiębiorstwa </a:t>
                </a:r>
                <a:r>
                  <a:rPr lang="fr-FR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+/- [</a:t>
                </a:r>
                <a:r>
                  <a:rPr lang="pl-PL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5,0</a:t>
                </a:r>
                <a:r>
                  <a:rPr lang="fr-FR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]</a:t>
                </a:r>
                <a:r>
                  <a:rPr lang="pl-PL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 </a:t>
                </a:r>
                <a:r>
                  <a:rPr lang="fr-FR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bps </a:t>
                </a:r>
                <a:r>
                  <a:rPr lang="pl-PL" sz="800" dirty="0">
                    <a:solidFill>
                      <a:schemeClr val="accent6"/>
                    </a:solidFill>
                    <a:latin typeface="BNPP Sans Light" panose="02000503020000020004" pitchFamily="2" charset="0"/>
                    <a:cs typeface="+mn-cs"/>
                  </a:rPr>
                  <a:t>maksymalnej corocznej zmiany marży</a:t>
                </a:r>
                <a:endParaRPr lang="fr-FR" sz="800" dirty="0">
                  <a:solidFill>
                    <a:schemeClr val="accent6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5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629" y="4050776"/>
                <a:ext cx="1686275" cy="320934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000000"/>
                    </a:solidFill>
                    <a:latin typeface="BNPP Sans Light" panose="02000503020000020004" pitchFamily="2" charset="0"/>
                    <a:cs typeface="+mn-cs"/>
                  </a:rPr>
                  <a:t>Zmiana marży</a:t>
                </a:r>
                <a:endParaRPr lang="fr-FR" sz="800" dirty="0">
                  <a:solidFill>
                    <a:srgbClr val="000000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6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407" y="4733306"/>
                <a:ext cx="174735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00915A"/>
                    </a:solidFill>
                    <a:latin typeface="BNPP Sans Light" panose="02000503020000020004" pitchFamily="2" charset="0"/>
                    <a:cs typeface="+mn-cs"/>
                  </a:rPr>
                  <a:t>2 cele</a:t>
                </a:r>
                <a:endParaRPr lang="fr-FR" sz="800" dirty="0">
                  <a:solidFill>
                    <a:srgbClr val="00915A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7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407" y="5059787"/>
                <a:ext cx="174735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93D150"/>
                    </a:solidFill>
                    <a:latin typeface="BNPP Sans Light" panose="02000503020000020004" pitchFamily="2" charset="0"/>
                    <a:cs typeface="+mn-cs"/>
                  </a:rPr>
                  <a:t>1 cele</a:t>
                </a:r>
                <a:endParaRPr lang="fr-FR" sz="800" dirty="0">
                  <a:solidFill>
                    <a:srgbClr val="93D150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8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407" y="5386270"/>
                <a:ext cx="174735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56B4C0"/>
                    </a:solidFill>
                    <a:latin typeface="BNPP Sans Light" panose="02000503020000020004" pitchFamily="2" charset="0"/>
                    <a:cs typeface="+mn-cs"/>
                  </a:rPr>
                  <a:t>0 zrealizowanych celów</a:t>
                </a:r>
                <a:endParaRPr lang="fr-FR" sz="800" dirty="0">
                  <a:solidFill>
                    <a:srgbClr val="56B4C0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199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629" y="4406825"/>
                <a:ext cx="168627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fr-FR" sz="800" dirty="0">
                    <a:solidFill>
                      <a:srgbClr val="00685E"/>
                    </a:solidFill>
                    <a:latin typeface="BNPP Sans Light" panose="02000503020000020004" pitchFamily="2" charset="0"/>
                    <a:cs typeface="+mn-cs"/>
                  </a:rPr>
                  <a:t>- [</a:t>
                </a:r>
                <a:r>
                  <a:rPr lang="pl-PL" sz="800" dirty="0">
                    <a:solidFill>
                      <a:srgbClr val="00685E"/>
                    </a:solidFill>
                    <a:latin typeface="BNPP Sans Light" panose="02000503020000020004" pitchFamily="2" charset="0"/>
                    <a:cs typeface="+mn-cs"/>
                  </a:rPr>
                  <a:t>5,0</a:t>
                </a:r>
                <a:r>
                  <a:rPr lang="fr-FR" sz="800" dirty="0">
                    <a:solidFill>
                      <a:srgbClr val="00685E"/>
                    </a:solidFill>
                    <a:latin typeface="BNPP Sans Light" panose="02000503020000020004" pitchFamily="2" charset="0"/>
                    <a:cs typeface="+mn-cs"/>
                  </a:rPr>
                  <a:t>]bps</a:t>
                </a:r>
              </a:p>
            </p:txBody>
          </p:sp>
          <p:sp>
            <p:nvSpPr>
              <p:cNvPr id="200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629" y="4733306"/>
                <a:ext cx="168627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fr-FR" sz="800" dirty="0">
                    <a:solidFill>
                      <a:srgbClr val="00915A"/>
                    </a:solidFill>
                    <a:latin typeface="BNPP Sans Light" panose="02000503020000020004" pitchFamily="2" charset="0"/>
                    <a:cs typeface="+mn-cs"/>
                  </a:rPr>
                  <a:t>- [</a:t>
                </a:r>
                <a:r>
                  <a:rPr lang="pl-PL" sz="800" dirty="0">
                    <a:solidFill>
                      <a:srgbClr val="00915A"/>
                    </a:solidFill>
                    <a:latin typeface="BNPP Sans Light" panose="02000503020000020004" pitchFamily="2" charset="0"/>
                    <a:cs typeface="+mn-cs"/>
                  </a:rPr>
                  <a:t>2,5</a:t>
                </a:r>
                <a:r>
                  <a:rPr lang="fr-FR" sz="800" dirty="0">
                    <a:solidFill>
                      <a:srgbClr val="00915A"/>
                    </a:solidFill>
                    <a:latin typeface="BNPP Sans Light" panose="02000503020000020004" pitchFamily="2" charset="0"/>
                    <a:cs typeface="+mn-cs"/>
                  </a:rPr>
                  <a:t>]bps</a:t>
                </a:r>
              </a:p>
            </p:txBody>
          </p:sp>
          <p:sp>
            <p:nvSpPr>
              <p:cNvPr id="201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629" y="5059787"/>
                <a:ext cx="168627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pl-PL" sz="800" dirty="0">
                    <a:solidFill>
                      <a:srgbClr val="93D150"/>
                    </a:solidFill>
                    <a:latin typeface="BNPP Sans Light" panose="02000503020000020004" pitchFamily="2" charset="0"/>
                    <a:cs typeface="+mn-cs"/>
                  </a:rPr>
                  <a:t>Brak zmiany marży</a:t>
                </a:r>
                <a:endParaRPr lang="fr-FR" sz="800" dirty="0">
                  <a:solidFill>
                    <a:srgbClr val="93D150"/>
                  </a:solidFill>
                  <a:latin typeface="BNPP Sans Light" panose="02000503020000020004" pitchFamily="2" charset="0"/>
                  <a:cs typeface="+mn-cs"/>
                </a:endParaRPr>
              </a:p>
            </p:txBody>
          </p:sp>
          <p:sp>
            <p:nvSpPr>
              <p:cNvPr id="202" name="Espace réservé du texte 13">
                <a:extLst>
                  <a:ext uri="{FF2B5EF4-FFF2-40B4-BE49-F238E27FC236}">
                    <a16:creationId xmlns:a16="http://schemas.microsoft.com/office/drawing/2014/main" id="{EF6889F5-B74F-B44D-9638-B7F3BCEF6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629" y="5386270"/>
                <a:ext cx="1686275" cy="267157"/>
              </a:xfrm>
              <a:prstGeom prst="rect">
                <a:avLst/>
              </a:prstGeom>
              <a:solidFill>
                <a:srgbClr val="F3F3F3"/>
              </a:solidFill>
            </p:spPr>
            <p:txBody>
              <a:bodyPr lIns="33223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SzPct val="80000"/>
                  <a:buFont typeface="Arial" panose="020B0604020202020204" pitchFamily="34" charset="0"/>
                  <a:buNone/>
                  <a:defRPr sz="1000" b="1" i="0" kern="120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914">
                  <a:spcAft>
                    <a:spcPts val="277"/>
                  </a:spcAft>
                  <a:buClr>
                    <a:srgbClr val="56B4C0"/>
                  </a:buClr>
                  <a:defRPr/>
                </a:pPr>
                <a:r>
                  <a:rPr lang="fr-FR" sz="800" dirty="0">
                    <a:solidFill>
                      <a:srgbClr val="56B4C0"/>
                    </a:solidFill>
                    <a:latin typeface="BNPP Sans Light" panose="02000503020000020004" pitchFamily="2" charset="0"/>
                    <a:cs typeface="+mn-cs"/>
                  </a:rPr>
                  <a:t>+ [5</a:t>
                </a:r>
                <a:r>
                  <a:rPr lang="pl-PL" sz="800" dirty="0">
                    <a:solidFill>
                      <a:srgbClr val="56B4C0"/>
                    </a:solidFill>
                    <a:latin typeface="BNPP Sans Light" panose="02000503020000020004" pitchFamily="2" charset="0"/>
                    <a:cs typeface="+mn-cs"/>
                  </a:rPr>
                  <a:t>,0</a:t>
                </a:r>
                <a:r>
                  <a:rPr lang="fr-FR" sz="800" dirty="0">
                    <a:solidFill>
                      <a:srgbClr val="56B4C0"/>
                    </a:solidFill>
                    <a:latin typeface="BNPP Sans Light" panose="02000503020000020004" pitchFamily="2" charset="0"/>
                    <a:cs typeface="+mn-cs"/>
                  </a:rPr>
                  <a:t>]bps</a:t>
                </a:r>
              </a:p>
            </p:txBody>
          </p:sp>
        </p:grpSp>
        <p:sp>
          <p:nvSpPr>
            <p:cNvPr id="191" name="Rectangle 5"/>
            <p:cNvSpPr/>
            <p:nvPr/>
          </p:nvSpPr>
          <p:spPr>
            <a:xfrm>
              <a:off x="5210315" y="3650645"/>
              <a:ext cx="3591685" cy="2179049"/>
            </a:xfrm>
            <a:prstGeom prst="rect">
              <a:avLst/>
            </a:prstGeom>
            <a:noFill/>
            <a:ln w="1270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09" tIns="45709" rIns="45709" bIns="457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9964" indent="-179964" defTabSz="685663">
                <a:lnSpc>
                  <a:spcPct val="95000"/>
                </a:lnSpc>
                <a:spcAft>
                  <a:spcPts val="300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US" sz="1100" kern="0" dirty="0">
                <a:solidFill>
                  <a:srgbClr val="FFFFFF"/>
                </a:solidFill>
                <a:latin typeface="BNPP Sans Light" panose="02000503020000020004" pitchFamily="2" charset="0"/>
              </a:endParaRPr>
            </a:p>
          </p:txBody>
        </p:sp>
      </p:grpSp>
      <p:pic>
        <p:nvPicPr>
          <p:cNvPr id="208" name="Obraz 207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7261" y="4750770"/>
            <a:ext cx="854278" cy="176228"/>
          </a:xfrm>
          <a:prstGeom prst="rect">
            <a:avLst/>
          </a:prstGeom>
        </p:spPr>
      </p:pic>
      <p:pic>
        <p:nvPicPr>
          <p:cNvPr id="209" name="Obraz 208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21589" t="16422" r="22139" b="12122"/>
          <a:stretch/>
        </p:blipFill>
        <p:spPr>
          <a:xfrm>
            <a:off x="10649584" y="5612003"/>
            <a:ext cx="583648" cy="363045"/>
          </a:xfrm>
          <a:prstGeom prst="rect">
            <a:avLst/>
          </a:prstGeom>
        </p:spPr>
      </p:pic>
      <p:pic>
        <p:nvPicPr>
          <p:cNvPr id="210" name="Obraz 209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13062" y="5079209"/>
            <a:ext cx="942196" cy="299152"/>
          </a:xfrm>
          <a:prstGeom prst="rect">
            <a:avLst/>
          </a:prstGeom>
        </p:spPr>
      </p:pic>
      <p:grpSp>
        <p:nvGrpSpPr>
          <p:cNvPr id="211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212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213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13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214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112"/>
          <p:cNvSpPr txBox="1"/>
          <p:nvPr/>
        </p:nvSpPr>
        <p:spPr>
          <a:xfrm>
            <a:off x="2474810" y="4921914"/>
            <a:ext cx="917330" cy="16910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85663">
              <a:lnSpc>
                <a:spcPct val="95000"/>
              </a:lnSpc>
              <a:spcAft>
                <a:spcPts val="300"/>
              </a:spcAft>
              <a:buClr>
                <a:srgbClr val="00915A"/>
              </a:buClr>
              <a:buSzPct val="100000"/>
            </a:pPr>
            <a:r>
              <a:rPr lang="pl-PL" sz="800" b="1" dirty="0">
                <a:latin typeface="BNPP Sans Light" panose="02000503020000020004" pitchFamily="2" charset="0"/>
              </a:rPr>
              <a:t>Raportowanie ESG</a:t>
            </a:r>
            <a:endParaRPr lang="pt-PT" sz="800" b="1" dirty="0">
              <a:latin typeface="BNPP Sans Light" panose="02000503020000020004" pitchFamily="2" charset="0"/>
            </a:endParaRPr>
          </a:p>
        </p:txBody>
      </p:sp>
      <p:pic>
        <p:nvPicPr>
          <p:cNvPr id="216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84395" y="4870045"/>
            <a:ext cx="205220" cy="220416"/>
          </a:xfrm>
          <a:prstGeom prst="rect">
            <a:avLst/>
          </a:prstGeom>
        </p:spPr>
      </p:pic>
      <p:pic>
        <p:nvPicPr>
          <p:cNvPr id="21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99728" y="4849539"/>
            <a:ext cx="183900" cy="217853"/>
          </a:xfrm>
          <a:prstGeom prst="rect">
            <a:avLst/>
          </a:prstGeom>
        </p:spPr>
      </p:pic>
      <p:sp>
        <p:nvSpPr>
          <p:cNvPr id="218" name="TextBox 127"/>
          <p:cNvSpPr txBox="1"/>
          <p:nvPr/>
        </p:nvSpPr>
        <p:spPr>
          <a:xfrm>
            <a:off x="3646564" y="4902797"/>
            <a:ext cx="1030510" cy="1535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85663">
              <a:lnSpc>
                <a:spcPct val="95000"/>
              </a:lnSpc>
              <a:spcAft>
                <a:spcPts val="300"/>
              </a:spcAft>
              <a:buClr>
                <a:srgbClr val="00915A"/>
              </a:buClr>
              <a:buSzPct val="100000"/>
            </a:pPr>
            <a:r>
              <a:rPr lang="pl-PL" sz="800" b="1" dirty="0">
                <a:latin typeface="BNPP Sans Light" panose="02000503020000020004" pitchFamily="2" charset="0"/>
              </a:rPr>
              <a:t>Certyfikacja ESG</a:t>
            </a:r>
            <a:endParaRPr lang="pt-PT" sz="800" b="1" dirty="0">
              <a:latin typeface="BNPP Sans Light" panose="02000503020000020004" pitchFamily="2" charset="0"/>
            </a:endParaRPr>
          </a:p>
        </p:txBody>
      </p:sp>
      <p:grpSp>
        <p:nvGrpSpPr>
          <p:cNvPr id="219" name="Group 231"/>
          <p:cNvGrpSpPr/>
          <p:nvPr/>
        </p:nvGrpSpPr>
        <p:grpSpPr>
          <a:xfrm>
            <a:off x="797014" y="1635786"/>
            <a:ext cx="334605" cy="334605"/>
            <a:chOff x="-2186135" y="304280"/>
            <a:chExt cx="200025" cy="200025"/>
          </a:xfrm>
        </p:grpSpPr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-2186135" y="304280"/>
              <a:ext cx="200025" cy="200025"/>
            </a:xfrm>
            <a:prstGeom prst="rect">
              <a:avLst/>
            </a:prstGeom>
            <a:solidFill>
              <a:srgbClr val="00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1" name="Freeform 67"/>
            <p:cNvSpPr>
              <a:spLocks/>
            </p:cNvSpPr>
            <p:nvPr/>
          </p:nvSpPr>
          <p:spPr bwMode="auto">
            <a:xfrm>
              <a:off x="-2087710" y="326505"/>
              <a:ext cx="79375" cy="65088"/>
            </a:xfrm>
            <a:custGeom>
              <a:avLst/>
              <a:gdLst>
                <a:gd name="T0" fmla="*/ 18 w 25"/>
                <a:gd name="T1" fmla="*/ 9 h 20"/>
                <a:gd name="T2" fmla="*/ 9 w 25"/>
                <a:gd name="T3" fmla="*/ 14 h 20"/>
                <a:gd name="T4" fmla="*/ 14 w 25"/>
                <a:gd name="T5" fmla="*/ 8 h 20"/>
                <a:gd name="T6" fmla="*/ 0 w 25"/>
                <a:gd name="T7" fmla="*/ 10 h 20"/>
                <a:gd name="T8" fmla="*/ 0 w 25"/>
                <a:gd name="T9" fmla="*/ 10 h 20"/>
                <a:gd name="T10" fmla="*/ 0 w 25"/>
                <a:gd name="T11" fmla="*/ 10 h 20"/>
                <a:gd name="T12" fmla="*/ 0 w 25"/>
                <a:gd name="T13" fmla="*/ 10 h 20"/>
                <a:gd name="T14" fmla="*/ 14 w 25"/>
                <a:gd name="T15" fmla="*/ 5 h 20"/>
                <a:gd name="T16" fmla="*/ 5 w 25"/>
                <a:gd name="T17" fmla="*/ 0 h 20"/>
                <a:gd name="T18" fmla="*/ 5 w 25"/>
                <a:gd name="T19" fmla="*/ 0 h 20"/>
                <a:gd name="T20" fmla="*/ 5 w 25"/>
                <a:gd name="T21" fmla="*/ 0 h 20"/>
                <a:gd name="T22" fmla="*/ 5 w 25"/>
                <a:gd name="T23" fmla="*/ 0 h 20"/>
                <a:gd name="T24" fmla="*/ 20 w 25"/>
                <a:gd name="T25" fmla="*/ 4 h 20"/>
                <a:gd name="T26" fmla="*/ 25 w 25"/>
                <a:gd name="T27" fmla="*/ 4 h 20"/>
                <a:gd name="T28" fmla="*/ 25 w 25"/>
                <a:gd name="T29" fmla="*/ 4 h 20"/>
                <a:gd name="T30" fmla="*/ 25 w 25"/>
                <a:gd name="T31" fmla="*/ 4 h 20"/>
                <a:gd name="T32" fmla="*/ 25 w 25"/>
                <a:gd name="T33" fmla="*/ 4 h 20"/>
                <a:gd name="T34" fmla="*/ 22 w 25"/>
                <a:gd name="T35" fmla="*/ 7 h 20"/>
                <a:gd name="T36" fmla="*/ 22 w 25"/>
                <a:gd name="T37" fmla="*/ 7 h 20"/>
                <a:gd name="T38" fmla="*/ 22 w 25"/>
                <a:gd name="T39" fmla="*/ 7 h 20"/>
                <a:gd name="T40" fmla="*/ 22 w 25"/>
                <a:gd name="T41" fmla="*/ 7 h 20"/>
                <a:gd name="T42" fmla="*/ 20 w 25"/>
                <a:gd name="T43" fmla="*/ 20 h 20"/>
                <a:gd name="T44" fmla="*/ 20 w 25"/>
                <a:gd name="T45" fmla="*/ 20 h 20"/>
                <a:gd name="T46" fmla="*/ 20 w 25"/>
                <a:gd name="T47" fmla="*/ 20 h 20"/>
                <a:gd name="T48" fmla="*/ 20 w 25"/>
                <a:gd name="T49" fmla="*/ 20 h 20"/>
                <a:gd name="T50" fmla="*/ 18 w 25"/>
                <a:gd name="T5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0">
                  <a:moveTo>
                    <a:pt x="18" y="9"/>
                  </a:moveTo>
                  <a:cubicBezTo>
                    <a:pt x="14" y="12"/>
                    <a:pt x="13" y="12"/>
                    <a:pt x="9" y="14"/>
                  </a:cubicBezTo>
                  <a:cubicBezTo>
                    <a:pt x="11" y="12"/>
                    <a:pt x="12" y="10"/>
                    <a:pt x="14" y="8"/>
                  </a:cubicBezTo>
                  <a:cubicBezTo>
                    <a:pt x="10" y="8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8"/>
                    <a:pt x="11" y="6"/>
                    <a:pt x="14" y="5"/>
                  </a:cubicBezTo>
                  <a:cubicBezTo>
                    <a:pt x="13" y="4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7" y="2"/>
                    <a:pt x="20" y="4"/>
                  </a:cubicBezTo>
                  <a:cubicBezTo>
                    <a:pt x="21" y="4"/>
                    <a:pt x="23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1" y="18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6"/>
                    <a:pt x="20" y="11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2" name="Freeform 68"/>
            <p:cNvSpPr>
              <a:spLocks/>
            </p:cNvSpPr>
            <p:nvPr/>
          </p:nvSpPr>
          <p:spPr bwMode="auto">
            <a:xfrm>
              <a:off x="-2163910" y="420168"/>
              <a:ext cx="44450" cy="53975"/>
            </a:xfrm>
            <a:custGeom>
              <a:avLst/>
              <a:gdLst>
                <a:gd name="T0" fmla="*/ 8 w 14"/>
                <a:gd name="T1" fmla="*/ 11 h 17"/>
                <a:gd name="T2" fmla="*/ 8 w 14"/>
                <a:gd name="T3" fmla="*/ 11 h 17"/>
                <a:gd name="T4" fmla="*/ 8 w 14"/>
                <a:gd name="T5" fmla="*/ 11 h 17"/>
                <a:gd name="T6" fmla="*/ 8 w 14"/>
                <a:gd name="T7" fmla="*/ 11 h 17"/>
                <a:gd name="T8" fmla="*/ 8 w 14"/>
                <a:gd name="T9" fmla="*/ 11 h 17"/>
                <a:gd name="T10" fmla="*/ 8 w 14"/>
                <a:gd name="T11" fmla="*/ 11 h 17"/>
                <a:gd name="T12" fmla="*/ 10 w 14"/>
                <a:gd name="T13" fmla="*/ 7 h 17"/>
                <a:gd name="T14" fmla="*/ 10 w 14"/>
                <a:gd name="T15" fmla="*/ 7 h 17"/>
                <a:gd name="T16" fmla="*/ 10 w 14"/>
                <a:gd name="T17" fmla="*/ 7 h 17"/>
                <a:gd name="T18" fmla="*/ 10 w 14"/>
                <a:gd name="T19" fmla="*/ 7 h 17"/>
                <a:gd name="T20" fmla="*/ 10 w 14"/>
                <a:gd name="T21" fmla="*/ 7 h 17"/>
                <a:gd name="T22" fmla="*/ 10 w 14"/>
                <a:gd name="T23" fmla="*/ 7 h 17"/>
                <a:gd name="T24" fmla="*/ 10 w 14"/>
                <a:gd name="T25" fmla="*/ 7 h 17"/>
                <a:gd name="T26" fmla="*/ 6 w 14"/>
                <a:gd name="T27" fmla="*/ 7 h 17"/>
                <a:gd name="T28" fmla="*/ 6 w 14"/>
                <a:gd name="T29" fmla="*/ 7 h 17"/>
                <a:gd name="T30" fmla="*/ 6 w 14"/>
                <a:gd name="T31" fmla="*/ 7 h 17"/>
                <a:gd name="T32" fmla="*/ 6 w 14"/>
                <a:gd name="T33" fmla="*/ 7 h 17"/>
                <a:gd name="T34" fmla="*/ 6 w 14"/>
                <a:gd name="T35" fmla="*/ 7 h 17"/>
                <a:gd name="T36" fmla="*/ 6 w 14"/>
                <a:gd name="T37" fmla="*/ 7 h 17"/>
                <a:gd name="T38" fmla="*/ 3 w 14"/>
                <a:gd name="T39" fmla="*/ 0 h 17"/>
                <a:gd name="T40" fmla="*/ 3 w 14"/>
                <a:gd name="T41" fmla="*/ 0 h 17"/>
                <a:gd name="T42" fmla="*/ 3 w 14"/>
                <a:gd name="T43" fmla="*/ 0 h 17"/>
                <a:gd name="T44" fmla="*/ 3 w 14"/>
                <a:gd name="T45" fmla="*/ 8 h 17"/>
                <a:gd name="T46" fmla="*/ 3 w 14"/>
                <a:gd name="T47" fmla="*/ 8 h 17"/>
                <a:gd name="T48" fmla="*/ 3 w 14"/>
                <a:gd name="T49" fmla="*/ 8 h 17"/>
                <a:gd name="T50" fmla="*/ 3 w 14"/>
                <a:gd name="T51" fmla="*/ 8 h 17"/>
                <a:gd name="T52" fmla="*/ 3 w 14"/>
                <a:gd name="T53" fmla="*/ 8 h 17"/>
                <a:gd name="T54" fmla="*/ 3 w 14"/>
                <a:gd name="T55" fmla="*/ 8 h 17"/>
                <a:gd name="T56" fmla="*/ 3 w 14"/>
                <a:gd name="T57" fmla="*/ 8 h 17"/>
                <a:gd name="T58" fmla="*/ 0 w 14"/>
                <a:gd name="T59" fmla="*/ 9 h 17"/>
                <a:gd name="T60" fmla="*/ 0 w 14"/>
                <a:gd name="T61" fmla="*/ 9 h 17"/>
                <a:gd name="T62" fmla="*/ 0 w 14"/>
                <a:gd name="T63" fmla="*/ 9 h 17"/>
                <a:gd name="T64" fmla="*/ 0 w 14"/>
                <a:gd name="T65" fmla="*/ 9 h 17"/>
                <a:gd name="T66" fmla="*/ 0 w 14"/>
                <a:gd name="T67" fmla="*/ 9 h 17"/>
                <a:gd name="T68" fmla="*/ 0 w 14"/>
                <a:gd name="T69" fmla="*/ 9 h 17"/>
                <a:gd name="T70" fmla="*/ 4 w 14"/>
                <a:gd name="T71" fmla="*/ 12 h 17"/>
                <a:gd name="T72" fmla="*/ 4 w 14"/>
                <a:gd name="T73" fmla="*/ 12 h 17"/>
                <a:gd name="T74" fmla="*/ 4 w 14"/>
                <a:gd name="T75" fmla="*/ 12 h 17"/>
                <a:gd name="T76" fmla="*/ 4 w 14"/>
                <a:gd name="T77" fmla="*/ 12 h 17"/>
                <a:gd name="T78" fmla="*/ 4 w 14"/>
                <a:gd name="T79" fmla="*/ 12 h 17"/>
                <a:gd name="T80" fmla="*/ 4 w 14"/>
                <a:gd name="T81" fmla="*/ 12 h 17"/>
                <a:gd name="T82" fmla="*/ 8 w 14"/>
                <a:gd name="T83" fmla="*/ 17 h 17"/>
                <a:gd name="T84" fmla="*/ 8 w 14"/>
                <a:gd name="T85" fmla="*/ 17 h 17"/>
                <a:gd name="T86" fmla="*/ 8 w 14"/>
                <a:gd name="T87" fmla="*/ 17 h 17"/>
                <a:gd name="T88" fmla="*/ 8 w 14"/>
                <a:gd name="T89" fmla="*/ 17 h 17"/>
                <a:gd name="T90" fmla="*/ 8 w 14"/>
                <a:gd name="T91" fmla="*/ 17 h 17"/>
                <a:gd name="T92" fmla="*/ 8 w 14"/>
                <a:gd name="T93" fmla="*/ 17 h 17"/>
                <a:gd name="T94" fmla="*/ 8 w 14"/>
                <a:gd name="T95" fmla="*/ 17 h 17"/>
                <a:gd name="T96" fmla="*/ 8 w 14"/>
                <a:gd name="T97" fmla="*/ 13 h 17"/>
                <a:gd name="T98" fmla="*/ 8 w 14"/>
                <a:gd name="T99" fmla="*/ 13 h 17"/>
                <a:gd name="T100" fmla="*/ 8 w 14"/>
                <a:gd name="T101" fmla="*/ 13 h 17"/>
                <a:gd name="T102" fmla="*/ 8 w 14"/>
                <a:gd name="T103" fmla="*/ 13 h 17"/>
                <a:gd name="T104" fmla="*/ 8 w 14"/>
                <a:gd name="T105" fmla="*/ 13 h 17"/>
                <a:gd name="T106" fmla="*/ 8 w 14"/>
                <a:gd name="T10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" h="17">
                  <a:moveTo>
                    <a:pt x="14" y="14"/>
                  </a:moveTo>
                  <a:cubicBezTo>
                    <a:pt x="12" y="13"/>
                    <a:pt x="10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9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5"/>
                    <a:pt x="4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2" y="14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3" name="Freeform 69"/>
            <p:cNvSpPr>
              <a:spLocks/>
            </p:cNvSpPr>
            <p:nvPr/>
          </p:nvSpPr>
          <p:spPr bwMode="auto">
            <a:xfrm>
              <a:off x="-2151210" y="364605"/>
              <a:ext cx="76200" cy="49213"/>
            </a:xfrm>
            <a:custGeom>
              <a:avLst/>
              <a:gdLst>
                <a:gd name="T0" fmla="*/ 16 w 24"/>
                <a:gd name="T1" fmla="*/ 0 h 15"/>
                <a:gd name="T2" fmla="*/ 16 w 24"/>
                <a:gd name="T3" fmla="*/ 0 h 15"/>
                <a:gd name="T4" fmla="*/ 14 w 24"/>
                <a:gd name="T5" fmla="*/ 3 h 15"/>
                <a:gd name="T6" fmla="*/ 14 w 24"/>
                <a:gd name="T7" fmla="*/ 3 h 15"/>
                <a:gd name="T8" fmla="*/ 24 w 24"/>
                <a:gd name="T9" fmla="*/ 7 h 15"/>
                <a:gd name="T10" fmla="*/ 24 w 24"/>
                <a:gd name="T11" fmla="*/ 7 h 15"/>
                <a:gd name="T12" fmla="*/ 24 w 24"/>
                <a:gd name="T13" fmla="*/ 7 h 15"/>
                <a:gd name="T14" fmla="*/ 24 w 24"/>
                <a:gd name="T15" fmla="*/ 7 h 15"/>
                <a:gd name="T16" fmla="*/ 15 w 24"/>
                <a:gd name="T17" fmla="*/ 6 h 15"/>
                <a:gd name="T18" fmla="*/ 15 w 24"/>
                <a:gd name="T19" fmla="*/ 6 h 15"/>
                <a:gd name="T20" fmla="*/ 12 w 24"/>
                <a:gd name="T21" fmla="*/ 7 h 15"/>
                <a:gd name="T22" fmla="*/ 12 w 24"/>
                <a:gd name="T23" fmla="*/ 7 h 15"/>
                <a:gd name="T24" fmla="*/ 12 w 24"/>
                <a:gd name="T25" fmla="*/ 7 h 15"/>
                <a:gd name="T26" fmla="*/ 12 w 24"/>
                <a:gd name="T27" fmla="*/ 7 h 15"/>
                <a:gd name="T28" fmla="*/ 10 w 24"/>
                <a:gd name="T29" fmla="*/ 15 h 15"/>
                <a:gd name="T30" fmla="*/ 10 w 24"/>
                <a:gd name="T31" fmla="*/ 15 h 15"/>
                <a:gd name="T32" fmla="*/ 10 w 24"/>
                <a:gd name="T33" fmla="*/ 15 h 15"/>
                <a:gd name="T34" fmla="*/ 10 w 24"/>
                <a:gd name="T35" fmla="*/ 15 h 15"/>
                <a:gd name="T36" fmla="*/ 8 w 24"/>
                <a:gd name="T37" fmla="*/ 8 h 15"/>
                <a:gd name="T38" fmla="*/ 8 w 24"/>
                <a:gd name="T39" fmla="*/ 8 h 15"/>
                <a:gd name="T40" fmla="*/ 8 w 24"/>
                <a:gd name="T41" fmla="*/ 8 h 15"/>
                <a:gd name="T42" fmla="*/ 8 w 24"/>
                <a:gd name="T43" fmla="*/ 8 h 15"/>
                <a:gd name="T44" fmla="*/ 0 w 24"/>
                <a:gd name="T45" fmla="*/ 15 h 15"/>
                <a:gd name="T46" fmla="*/ 0 w 24"/>
                <a:gd name="T47" fmla="*/ 15 h 15"/>
                <a:gd name="T48" fmla="*/ 0 w 24"/>
                <a:gd name="T49" fmla="*/ 15 h 15"/>
                <a:gd name="T50" fmla="*/ 0 w 24"/>
                <a:gd name="T51" fmla="*/ 15 h 15"/>
                <a:gd name="T52" fmla="*/ 6 w 24"/>
                <a:gd name="T53" fmla="*/ 6 h 15"/>
                <a:gd name="T54" fmla="*/ 6 w 24"/>
                <a:gd name="T55" fmla="*/ 6 h 15"/>
                <a:gd name="T56" fmla="*/ 6 w 24"/>
                <a:gd name="T57" fmla="*/ 6 h 15"/>
                <a:gd name="T58" fmla="*/ 6 w 24"/>
                <a:gd name="T59" fmla="*/ 6 h 15"/>
                <a:gd name="T60" fmla="*/ 0 w 24"/>
                <a:gd name="T61" fmla="*/ 4 h 15"/>
                <a:gd name="T62" fmla="*/ 0 w 24"/>
                <a:gd name="T63" fmla="*/ 4 h 15"/>
                <a:gd name="T64" fmla="*/ 6 w 24"/>
                <a:gd name="T65" fmla="*/ 3 h 15"/>
                <a:gd name="T66" fmla="*/ 6 w 24"/>
                <a:gd name="T67" fmla="*/ 3 h 15"/>
                <a:gd name="T68" fmla="*/ 6 w 24"/>
                <a:gd name="T69" fmla="*/ 3 h 15"/>
                <a:gd name="T70" fmla="*/ 6 w 24"/>
                <a:gd name="T71" fmla="*/ 3 h 15"/>
                <a:gd name="T72" fmla="*/ 10 w 24"/>
                <a:gd name="T73" fmla="*/ 3 h 15"/>
                <a:gd name="T74" fmla="*/ 10 w 24"/>
                <a:gd name="T75" fmla="*/ 3 h 15"/>
                <a:gd name="T76" fmla="*/ 16 w 24"/>
                <a:gd name="T7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15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0" y="4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9" y="6"/>
                    <a:pt x="17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2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9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8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4" name="Freeform 70"/>
            <p:cNvSpPr>
              <a:spLocks/>
            </p:cNvSpPr>
            <p:nvPr/>
          </p:nvSpPr>
          <p:spPr bwMode="auto">
            <a:xfrm>
              <a:off x="-2109935" y="451918"/>
              <a:ext cx="44450" cy="25400"/>
            </a:xfrm>
            <a:custGeom>
              <a:avLst/>
              <a:gdLst>
                <a:gd name="T0" fmla="*/ 6 w 14"/>
                <a:gd name="T1" fmla="*/ 4 h 8"/>
                <a:gd name="T2" fmla="*/ 6 w 14"/>
                <a:gd name="T3" fmla="*/ 4 h 8"/>
                <a:gd name="T4" fmla="*/ 6 w 14"/>
                <a:gd name="T5" fmla="*/ 4 h 8"/>
                <a:gd name="T6" fmla="*/ 6 w 14"/>
                <a:gd name="T7" fmla="*/ 4 h 8"/>
                <a:gd name="T8" fmla="*/ 6 w 14"/>
                <a:gd name="T9" fmla="*/ 4 h 8"/>
                <a:gd name="T10" fmla="*/ 6 w 14"/>
                <a:gd name="T11" fmla="*/ 4 h 8"/>
                <a:gd name="T12" fmla="*/ 0 w 14"/>
                <a:gd name="T13" fmla="*/ 4 h 8"/>
                <a:gd name="T14" fmla="*/ 0 w 14"/>
                <a:gd name="T15" fmla="*/ 4 h 8"/>
                <a:gd name="T16" fmla="*/ 0 w 14"/>
                <a:gd name="T17" fmla="*/ 4 h 8"/>
                <a:gd name="T18" fmla="*/ 0 w 14"/>
                <a:gd name="T19" fmla="*/ 4 h 8"/>
                <a:gd name="T20" fmla="*/ 0 w 14"/>
                <a:gd name="T21" fmla="*/ 4 h 8"/>
                <a:gd name="T22" fmla="*/ 0 w 14"/>
                <a:gd name="T23" fmla="*/ 4 h 8"/>
                <a:gd name="T24" fmla="*/ 0 w 14"/>
                <a:gd name="T25" fmla="*/ 4 h 8"/>
                <a:gd name="T26" fmla="*/ 4 w 14"/>
                <a:gd name="T27" fmla="*/ 6 h 8"/>
                <a:gd name="T28" fmla="*/ 4 w 14"/>
                <a:gd name="T29" fmla="*/ 6 h 8"/>
                <a:gd name="T30" fmla="*/ 4 w 14"/>
                <a:gd name="T31" fmla="*/ 6 h 8"/>
                <a:gd name="T32" fmla="*/ 4 w 14"/>
                <a:gd name="T33" fmla="*/ 6 h 8"/>
                <a:gd name="T34" fmla="*/ 4 w 14"/>
                <a:gd name="T35" fmla="*/ 6 h 8"/>
                <a:gd name="T36" fmla="*/ 4 w 14"/>
                <a:gd name="T37" fmla="*/ 6 h 8"/>
                <a:gd name="T38" fmla="*/ 0 w 14"/>
                <a:gd name="T39" fmla="*/ 8 h 8"/>
                <a:gd name="T40" fmla="*/ 0 w 14"/>
                <a:gd name="T41" fmla="*/ 8 h 8"/>
                <a:gd name="T42" fmla="*/ 0 w 14"/>
                <a:gd name="T43" fmla="*/ 8 h 8"/>
                <a:gd name="T44" fmla="*/ 0 w 14"/>
                <a:gd name="T45" fmla="*/ 8 h 8"/>
                <a:gd name="T46" fmla="*/ 0 w 14"/>
                <a:gd name="T47" fmla="*/ 8 h 8"/>
                <a:gd name="T48" fmla="*/ 0 w 14"/>
                <a:gd name="T49" fmla="*/ 8 h 8"/>
                <a:gd name="T50" fmla="*/ 7 w 14"/>
                <a:gd name="T51" fmla="*/ 6 h 8"/>
                <a:gd name="T52" fmla="*/ 7 w 14"/>
                <a:gd name="T53" fmla="*/ 6 h 8"/>
                <a:gd name="T54" fmla="*/ 7 w 14"/>
                <a:gd name="T55" fmla="*/ 6 h 8"/>
                <a:gd name="T56" fmla="*/ 7 w 14"/>
                <a:gd name="T57" fmla="*/ 6 h 8"/>
                <a:gd name="T58" fmla="*/ 7 w 14"/>
                <a:gd name="T59" fmla="*/ 6 h 8"/>
                <a:gd name="T60" fmla="*/ 7 w 14"/>
                <a:gd name="T61" fmla="*/ 6 h 8"/>
                <a:gd name="T62" fmla="*/ 7 w 14"/>
                <a:gd name="T63" fmla="*/ 6 h 8"/>
                <a:gd name="T64" fmla="*/ 9 w 14"/>
                <a:gd name="T65" fmla="*/ 6 h 8"/>
                <a:gd name="T66" fmla="*/ 9 w 14"/>
                <a:gd name="T67" fmla="*/ 6 h 8"/>
                <a:gd name="T68" fmla="*/ 9 w 14"/>
                <a:gd name="T69" fmla="*/ 6 h 8"/>
                <a:gd name="T70" fmla="*/ 9 w 14"/>
                <a:gd name="T71" fmla="*/ 6 h 8"/>
                <a:gd name="T72" fmla="*/ 9 w 14"/>
                <a:gd name="T73" fmla="*/ 6 h 8"/>
                <a:gd name="T74" fmla="*/ 9 w 14"/>
                <a:gd name="T75" fmla="*/ 6 h 8"/>
                <a:gd name="T76" fmla="*/ 9 w 14"/>
                <a:gd name="T77" fmla="*/ 4 h 8"/>
                <a:gd name="T78" fmla="*/ 9 w 14"/>
                <a:gd name="T79" fmla="*/ 4 h 8"/>
                <a:gd name="T80" fmla="*/ 9 w 14"/>
                <a:gd name="T81" fmla="*/ 4 h 8"/>
                <a:gd name="T82" fmla="*/ 9 w 14"/>
                <a:gd name="T83" fmla="*/ 4 h 8"/>
                <a:gd name="T84" fmla="*/ 9 w 14"/>
                <a:gd name="T85" fmla="*/ 4 h 8"/>
                <a:gd name="T86" fmla="*/ 9 w 14"/>
                <a:gd name="T87" fmla="*/ 4 h 8"/>
                <a:gd name="T88" fmla="*/ 9 w 14"/>
                <a:gd name="T89" fmla="*/ 4 h 8"/>
                <a:gd name="T90" fmla="*/ 14 w 14"/>
                <a:gd name="T91" fmla="*/ 0 h 8"/>
                <a:gd name="T92" fmla="*/ 14 w 14"/>
                <a:gd name="T93" fmla="*/ 0 h 8"/>
                <a:gd name="T94" fmla="*/ 14 w 14"/>
                <a:gd name="T95" fmla="*/ 0 h 8"/>
                <a:gd name="T96" fmla="*/ 14 w 14"/>
                <a:gd name="T97" fmla="*/ 0 h 8"/>
                <a:gd name="T98" fmla="*/ 14 w 14"/>
                <a:gd name="T99" fmla="*/ 0 h 8"/>
                <a:gd name="T100" fmla="*/ 14 w 14"/>
                <a:gd name="T101" fmla="*/ 0 h 8"/>
                <a:gd name="T102" fmla="*/ 9 w 14"/>
                <a:gd name="T103" fmla="*/ 3 h 8"/>
                <a:gd name="T104" fmla="*/ 9 w 14"/>
                <a:gd name="T105" fmla="*/ 3 h 8"/>
                <a:gd name="T106" fmla="*/ 9 w 14"/>
                <a:gd name="T107" fmla="*/ 3 h 8"/>
                <a:gd name="T108" fmla="*/ 9 w 14"/>
                <a:gd name="T109" fmla="*/ 3 h 8"/>
                <a:gd name="T110" fmla="*/ 9 w 14"/>
                <a:gd name="T111" fmla="*/ 3 h 8"/>
                <a:gd name="T112" fmla="*/ 9 w 14"/>
                <a:gd name="T113" fmla="*/ 3 h 8"/>
                <a:gd name="T114" fmla="*/ 9 w 14"/>
                <a:gd name="T1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cubicBezTo>
                    <a:pt x="8" y="1"/>
                    <a:pt x="7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5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3"/>
                    <a:pt x="12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226" name="Znak plus 225"/>
          <p:cNvSpPr/>
          <p:nvPr/>
        </p:nvSpPr>
        <p:spPr>
          <a:xfrm>
            <a:off x="1272581" y="1658890"/>
            <a:ext cx="288652" cy="288652"/>
          </a:xfrm>
          <a:prstGeom prst="mathPlus">
            <a:avLst/>
          </a:prstGeom>
          <a:solidFill>
            <a:schemeClr val="accent6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27" name="Strzałka w prawo 226"/>
          <p:cNvSpPr/>
          <p:nvPr/>
        </p:nvSpPr>
        <p:spPr>
          <a:xfrm>
            <a:off x="3072365" y="1727719"/>
            <a:ext cx="641852" cy="169222"/>
          </a:xfrm>
          <a:prstGeom prst="rightArrow">
            <a:avLst/>
          </a:prstGeom>
          <a:solidFill>
            <a:schemeClr val="accent6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228" name="Subtitle 1"/>
          <p:cNvSpPr txBox="1">
            <a:spLocks/>
          </p:cNvSpPr>
          <p:nvPr/>
        </p:nvSpPr>
        <p:spPr>
          <a:xfrm>
            <a:off x="3586017" y="1613205"/>
            <a:ext cx="3085914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b="1" kern="1200" cap="all" spc="300" baseline="0">
                <a:solidFill>
                  <a:schemeClr val="tx2"/>
                </a:solidFill>
                <a:latin typeface="BNPP Sans Condensed" panose="02000000000000000000" pitchFamily="2" charset="0"/>
                <a:ea typeface="+mn-ea"/>
                <a:cs typeface="+mn-cs"/>
              </a:defRPr>
            </a:lvl1pPr>
            <a:lvl2pPr marL="607390" indent="0" algn="ctr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4780" indent="0" algn="ctr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2171" indent="0" algn="ctr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9561" indent="0" algn="ctr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36951" indent="0" algn="ctr" defTabSz="121187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44341" indent="0" algn="ctr" defTabSz="121187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51731" indent="0" algn="ctr" defTabSz="121187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59122" indent="0" algn="ctr" defTabSz="121187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>
                <a:solidFill>
                  <a:schemeClr val="tx1"/>
                </a:solidFill>
              </a:rPr>
              <a:t>Sustainability-Linked LOAN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9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1632537" y="1680389"/>
            <a:ext cx="1442412" cy="315414"/>
          </a:xfrm>
          <a:prstGeom prst="roundRect">
            <a:avLst/>
          </a:prstGeom>
          <a:noFill/>
          <a:ln>
            <a:noFill/>
          </a:ln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1636">
              <a:spcBef>
                <a:spcPts val="266"/>
              </a:spcBef>
              <a:buClr>
                <a:schemeClr val="accent4"/>
              </a:buClr>
              <a:buSzPct val="100000"/>
              <a:defRPr/>
            </a:pPr>
            <a:r>
              <a:rPr lang="pl-PL" sz="1400" cap="all" spc="300" dirty="0">
                <a:latin typeface="BNPP Sans Condensed" panose="02000000000000000000" pitchFamily="2" charset="0"/>
                <a:cs typeface="+mn-cs"/>
              </a:rPr>
              <a:t>Komponent ESG</a:t>
            </a:r>
            <a:endParaRPr lang="fr-FR" sz="1400" cap="all" spc="300" dirty="0">
              <a:latin typeface="BNPP Sans Condensed" panose="02000000000000000000" pitchFamily="2" charset="0"/>
              <a:cs typeface="+mn-cs"/>
            </a:endParaRPr>
          </a:p>
        </p:txBody>
      </p:sp>
      <p:sp>
        <p:nvSpPr>
          <p:cNvPr id="230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579457" y="2045205"/>
            <a:ext cx="783453" cy="335772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b="0" dirty="0">
                <a:latin typeface="BNPP Rounded Light" panose="02000503020000020004" pitchFamily="2" charset="-18"/>
                <a:cs typeface="+mn-cs"/>
              </a:rPr>
              <a:t>Kredyt na cele ogólne</a:t>
            </a:r>
            <a:endParaRPr lang="pl-PL" sz="900" b="0" dirty="0">
              <a:latin typeface="BNPP Rounded Light" panose="02000503020000020004" pitchFamily="2" charset="-18"/>
            </a:endParaRPr>
          </a:p>
        </p:txBody>
      </p:sp>
      <p:sp>
        <p:nvSpPr>
          <p:cNvPr id="231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1883889" y="2045205"/>
            <a:ext cx="935098" cy="335772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b="0" dirty="0">
                <a:latin typeface="BNPP Rounded Light" panose="02000503020000020004" pitchFamily="2" charset="-18"/>
                <a:cs typeface="+mn-cs"/>
              </a:rPr>
              <a:t>Cele ESG kredytobiorcy</a:t>
            </a:r>
            <a:endParaRPr lang="pl-PL" sz="900" b="0" dirty="0">
              <a:latin typeface="BNPP Rounded Light" panose="02000503020000020004" pitchFamily="2" charset="-18"/>
            </a:endParaRPr>
          </a:p>
        </p:txBody>
      </p:sp>
      <p:sp>
        <p:nvSpPr>
          <p:cNvPr id="232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4083373" y="2011512"/>
            <a:ext cx="1992523" cy="335772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b="0" dirty="0">
                <a:latin typeface="BNPP Rounded Light" panose="02000503020000020004" pitchFamily="2" charset="-18"/>
                <a:cs typeface="+mn-cs"/>
              </a:rPr>
              <a:t>Zrównoważone finansowanie, połączone z realizacją celów ESG</a:t>
            </a:r>
            <a:endParaRPr lang="pl-PL" sz="900" b="0" dirty="0">
              <a:latin typeface="BNPP Rounded Light" panose="02000503020000020004" pitchFamily="2" charset="-18"/>
            </a:endParaRPr>
          </a:p>
        </p:txBody>
      </p:sp>
      <p:sp>
        <p:nvSpPr>
          <p:cNvPr id="233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487200" y="1223140"/>
            <a:ext cx="1439226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Mechanizm działania</a:t>
            </a:r>
            <a:endParaRPr lang="fr-FR" sz="1050" u="sng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sp>
        <p:nvSpPr>
          <p:cNvPr id="234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7120258" y="1223139"/>
            <a:ext cx="2390049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Cechy wskaźników - KPI i celów - SPT</a:t>
            </a:r>
            <a:endParaRPr lang="fr-FR" sz="1050" u="sng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sp>
        <p:nvSpPr>
          <p:cNvPr id="235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7103879" y="2542509"/>
            <a:ext cx="2390049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Przykładowa realizacja celu</a:t>
            </a:r>
            <a:endParaRPr lang="fr-FR" sz="1050" u="sng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sp>
        <p:nvSpPr>
          <p:cNvPr id="236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7103879" y="4116614"/>
            <a:ext cx="2993447" cy="392256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Przykładowy mechanizm zmiany marży</a:t>
            </a:r>
            <a:endParaRPr lang="fr-FR" sz="1050" u="sng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sp>
        <p:nvSpPr>
          <p:cNvPr id="237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9911541" y="4187620"/>
            <a:ext cx="1977331" cy="401539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1050" u="sng" dirty="0">
                <a:solidFill>
                  <a:schemeClr val="accent6"/>
                </a:solidFill>
                <a:latin typeface="BNPP Sans Light" panose="02000503020000020004" pitchFamily="2" charset="0"/>
              </a:rPr>
              <a:t>Informacje prasowe o kredytach SLL w Banku BNP Paribas</a:t>
            </a:r>
            <a:endParaRPr lang="pl-PL" sz="1050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sp>
        <p:nvSpPr>
          <p:cNvPr id="238" name="Espace réservé du texte 13">
            <a:extLst>
              <a:ext uri="{FF2B5EF4-FFF2-40B4-BE49-F238E27FC236}">
                <a16:creationId xmlns:a16="http://schemas.microsoft.com/office/drawing/2014/main" id="{EF6889F5-B74F-B44D-9638-B7F3BCEF65F8}"/>
              </a:ext>
            </a:extLst>
          </p:cNvPr>
          <p:cNvSpPr txBox="1">
            <a:spLocks/>
          </p:cNvSpPr>
          <p:nvPr/>
        </p:nvSpPr>
        <p:spPr>
          <a:xfrm>
            <a:off x="83115" y="5767058"/>
            <a:ext cx="6704782" cy="335772"/>
          </a:xfrm>
          <a:prstGeom prst="rect">
            <a:avLst/>
          </a:prstGeom>
          <a:noFill/>
        </p:spPr>
        <p:txBody>
          <a:bodyPr lIns="33223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914">
              <a:spcAft>
                <a:spcPts val="277"/>
              </a:spcAft>
              <a:buClr>
                <a:srgbClr val="56B4C0"/>
              </a:buClr>
              <a:defRPr/>
            </a:pPr>
            <a:r>
              <a:rPr lang="pl-PL" sz="900" b="0" dirty="0">
                <a:latin typeface="BNPP Rounded Light" panose="02000503020000020004" pitchFamily="2" charset="-18"/>
                <a:cs typeface="+mn-cs"/>
              </a:rPr>
              <a:t>*ESG – Environment, Social, Governance     *KPI – Key Performance </a:t>
            </a:r>
            <a:r>
              <a:rPr lang="pl-PL" sz="900" b="0" dirty="0" err="1">
                <a:latin typeface="BNPP Rounded Light" panose="02000503020000020004" pitchFamily="2" charset="-18"/>
                <a:cs typeface="+mn-cs"/>
              </a:rPr>
              <a:t>Indicator</a:t>
            </a:r>
            <a:r>
              <a:rPr lang="pl-PL" sz="900" b="0" dirty="0">
                <a:latin typeface="BNPP Rounded Light" panose="02000503020000020004" pitchFamily="2" charset="-18"/>
                <a:cs typeface="+mn-cs"/>
              </a:rPr>
              <a:t>     *SPT – Sustainable Performance Target</a:t>
            </a:r>
            <a:endParaRPr lang="pl-PL" sz="800" b="0" dirty="0">
              <a:latin typeface="BNPP Rounded Light" panose="02000503020000020004" pitchFamily="2" charset="-18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6712297" y="1340946"/>
            <a:ext cx="31626" cy="4658373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0" name="Łącznik prosty 179"/>
          <p:cNvCxnSpPr/>
          <p:nvPr/>
        </p:nvCxnSpPr>
        <p:spPr>
          <a:xfrm flipH="1" flipV="1">
            <a:off x="478680" y="2484929"/>
            <a:ext cx="11282869" cy="13629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9" name="Łącznik prosty 188"/>
          <p:cNvCxnSpPr/>
          <p:nvPr/>
        </p:nvCxnSpPr>
        <p:spPr>
          <a:xfrm>
            <a:off x="9838162" y="4114152"/>
            <a:ext cx="12798" cy="1885166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Łącznik prosty 202"/>
          <p:cNvCxnSpPr/>
          <p:nvPr/>
        </p:nvCxnSpPr>
        <p:spPr>
          <a:xfrm flipH="1">
            <a:off x="6709990" y="4096489"/>
            <a:ext cx="5051559" cy="0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7293" y="163319"/>
            <a:ext cx="11653988" cy="432000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pl-PL" dirty="0">
                <a:solidFill>
                  <a:schemeClr val="accent6"/>
                </a:solidFill>
              </a:rPr>
              <a:t>Przykłady powiązania finansowania ze wskaźnikami z doświadczenia BNP Paribas</a:t>
            </a:r>
            <a:endParaRPr lang="pl-PL" sz="1800" dirty="0">
              <a:solidFill>
                <a:schemeClr val="accent6"/>
              </a:solidFill>
            </a:endParaRPr>
          </a:p>
        </p:txBody>
      </p:sp>
      <p:grpSp>
        <p:nvGrpSpPr>
          <p:cNvPr id="211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212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213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14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214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7" name="Tabela 186"/>
          <p:cNvGraphicFramePr>
            <a:graphicFrameLocks noGrp="1"/>
          </p:cNvGraphicFramePr>
          <p:nvPr/>
        </p:nvGraphicFramePr>
        <p:xfrm>
          <a:off x="549675" y="837312"/>
          <a:ext cx="11230646" cy="510231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5027">
                  <a:extLst>
                    <a:ext uri="{9D8B030D-6E8A-4147-A177-3AD203B41FA5}">
                      <a16:colId xmlns:a16="http://schemas.microsoft.com/office/drawing/2014/main" val="4015455798"/>
                    </a:ext>
                  </a:extLst>
                </a:gridCol>
                <a:gridCol w="1497419">
                  <a:extLst>
                    <a:ext uri="{9D8B030D-6E8A-4147-A177-3AD203B41FA5}">
                      <a16:colId xmlns:a16="http://schemas.microsoft.com/office/drawing/2014/main" val="2373117286"/>
                    </a:ext>
                  </a:extLst>
                </a:gridCol>
                <a:gridCol w="1497419">
                  <a:extLst>
                    <a:ext uri="{9D8B030D-6E8A-4147-A177-3AD203B41FA5}">
                      <a16:colId xmlns:a16="http://schemas.microsoft.com/office/drawing/2014/main" val="479838542"/>
                    </a:ext>
                  </a:extLst>
                </a:gridCol>
                <a:gridCol w="811102">
                  <a:extLst>
                    <a:ext uri="{9D8B030D-6E8A-4147-A177-3AD203B41FA5}">
                      <a16:colId xmlns:a16="http://schemas.microsoft.com/office/drawing/2014/main" val="3705355090"/>
                    </a:ext>
                  </a:extLst>
                </a:gridCol>
                <a:gridCol w="686317">
                  <a:extLst>
                    <a:ext uri="{9D8B030D-6E8A-4147-A177-3AD203B41FA5}">
                      <a16:colId xmlns:a16="http://schemas.microsoft.com/office/drawing/2014/main" val="3123822455"/>
                    </a:ext>
                  </a:extLst>
                </a:gridCol>
                <a:gridCol w="748710">
                  <a:extLst>
                    <a:ext uri="{9D8B030D-6E8A-4147-A177-3AD203B41FA5}">
                      <a16:colId xmlns:a16="http://schemas.microsoft.com/office/drawing/2014/main" val="2550743943"/>
                    </a:ext>
                  </a:extLst>
                </a:gridCol>
                <a:gridCol w="4554652">
                  <a:extLst>
                    <a:ext uri="{9D8B030D-6E8A-4147-A177-3AD203B41FA5}">
                      <a16:colId xmlns:a16="http://schemas.microsoft.com/office/drawing/2014/main" val="2874726911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Emitent / Kredytodawca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Działalność</a:t>
                      </a: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Rodzaj finansowania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Rok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Waluta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Wartość (mln)</a:t>
                      </a:r>
                      <a:endParaRPr lang="pl-PL" sz="1000" b="1" i="0" u="none" strike="noStrike" dirty="0">
                        <a:solidFill>
                          <a:schemeClr val="bg1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NPP Sans Light" panose="02000503020000020004" pitchFamily="2" charset="0"/>
                        </a:rPr>
                        <a:t>Wskaźniki i Cele ESG</a:t>
                      </a:r>
                    </a:p>
                  </a:txBody>
                  <a:tcPr marL="9523" marR="9523" marT="9523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50428"/>
                  </a:ext>
                </a:extLst>
              </a:tr>
              <a:tr h="123694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Republika Chile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Rząd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krajowy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Sustainability-Linked Bond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2022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USD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2 000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1a.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Redukcja emisji gazów cieplarnianych po poziomu 95 MtCO2e do 2030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1b. Redukcja całkowitej emisji gazów cieplarnianych między 2020 a 2030 do 1 100 MtCO2e (tzw. budżet węglowy)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2. Zwiększenie udziału odnawialnych źródeł energii w miksie krajowym do 60% do 2032 </a:t>
                      </a:r>
                    </a:p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52939"/>
                  </a:ext>
                </a:extLst>
              </a:tr>
              <a:tr h="511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A2A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18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Uzdatnianie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i dostawa wody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18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Sustainability-Linked Bond</a:t>
                      </a:r>
                    </a:p>
                    <a:p>
                      <a:pPr marL="0" marR="0" lvl="0" indent="0" algn="ctr" defTabSz="12118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(oraz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Sustainability-Linked Loan)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2022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500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Cel: Osiągnięcie 3000 MW we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własnych instalacjach OZE do 2024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2788268163"/>
                  </a:ext>
                </a:extLst>
              </a:tr>
              <a:tr h="1061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Reliance Rail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Kolej regionalna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w Sydney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Sustainability-Linked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Loan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2022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AUD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1 800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Wskaźnik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1. Poprawa efektywności energetycznej sieci i taboru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Wskaźnik 2. Zwiększenie udziału energii z własnych instalacji fotowoltaicznych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Wskaźnik 3. Zmniejszenie zużycia wody</a:t>
                      </a:r>
                    </a:p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2005"/>
                  </a:ext>
                </a:extLst>
              </a:tr>
              <a:tr h="106172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Seche</a:t>
                      </a:r>
                      <a:r>
                        <a:rPr lang="pl-PL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Environment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Odbiór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i przetwórstwo odpadów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18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Sustainability-Linked Bond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2021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EUR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300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1: Zmniejszenie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emisji gazów cieplarnianych (w 1 i 2 zakresie) o 10% do 2025 względem 2020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2: Zwiększenie emisji gazów cieplarnianych unikniętych przez recykling o 40% do 2025 względem 2020</a:t>
                      </a:r>
                    </a:p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707624974"/>
                  </a:ext>
                </a:extLst>
              </a:tr>
              <a:tr h="88650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Anglian Water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Uzdatnianie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i dostawa wody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18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Sustainability-Linked Bond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2021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GBP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250</a:t>
                      </a: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1: Redukcja emisji CO2 z nakładów inwestycyjnych o 65% do</a:t>
                      </a:r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 2025 (w porównaniu do 2010)</a:t>
                      </a:r>
                    </a:p>
                    <a:p>
                      <a:pPr algn="ctr" rtl="0" fontAlgn="ctr"/>
                      <a:r>
                        <a:rPr lang="pl-PL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NPP Sans Light" panose="02000503020000020004" pitchFamily="2" charset="0"/>
                        </a:rPr>
                        <a:t>Cel 2: Redukcja emisji CO2 z operacji o 30% do 2025 (w porównaniu do 2020)</a:t>
                      </a:r>
                    </a:p>
                    <a:p>
                      <a:pPr algn="ctr" rtl="0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BNPP Sans Light" panose="02000503020000020004" pitchFamily="2" charset="0"/>
                      </a:endParaRPr>
                    </a:p>
                  </a:txBody>
                  <a:tcPr marL="9523" marR="9523" marT="95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6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73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4294967295"/>
          </p:nvPr>
        </p:nvSpPr>
        <p:spPr>
          <a:xfrm>
            <a:off x="10227126" y="6395560"/>
            <a:ext cx="944740" cy="180000"/>
          </a:xfrm>
        </p:spPr>
        <p:txBody>
          <a:bodyPr/>
          <a:lstStyle/>
          <a:p>
            <a:pPr>
              <a:defRPr/>
            </a:pPr>
            <a:r>
              <a:rPr lang="fr-FR" noProof="0" dirty="0"/>
              <a:t>| |</a:t>
            </a:r>
            <a:endParaRPr lang="en-GB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7470085" y="6395560"/>
            <a:ext cx="2688000" cy="180000"/>
          </a:xfrm>
        </p:spPr>
        <p:txBody>
          <a:bodyPr/>
          <a:lstStyle/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159691" y="6395560"/>
            <a:ext cx="240000" cy="180000"/>
          </a:xfr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1131E54-2D6D-4B4D-9F74-928C2DA3F06B}"/>
              </a:ext>
            </a:extLst>
          </p:cNvPr>
          <p:cNvSpPr/>
          <p:nvPr/>
        </p:nvSpPr>
        <p:spPr>
          <a:xfrm>
            <a:off x="5931685" y="410219"/>
            <a:ext cx="6096000" cy="6156861"/>
          </a:xfrm>
          <a:prstGeom prst="rect">
            <a:avLst/>
          </a:prstGeom>
          <a:solidFill>
            <a:srgbClr val="FFFFFF">
              <a:alpha val="7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31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A62C309-E28E-474A-8CE4-1D9655438D0D}"/>
              </a:ext>
            </a:extLst>
          </p:cNvPr>
          <p:cNvSpPr txBox="1"/>
          <p:nvPr/>
        </p:nvSpPr>
        <p:spPr>
          <a:xfrm>
            <a:off x="5852160" y="1004415"/>
            <a:ext cx="605243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3121"/>
            <a:r>
              <a:rPr lang="pl-PL" sz="32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</a:rPr>
              <a:t>Dziękuję za uwagę!</a:t>
            </a:r>
          </a:p>
          <a:p>
            <a:pPr algn="r" defTabSz="1213121"/>
            <a:endParaRPr lang="pl-PL" sz="32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endParaRPr lang="pl-PL" sz="32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r>
              <a:rPr lang="pl-PL" sz="32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</a:rPr>
              <a:t>Małgorzata Zielińska</a:t>
            </a:r>
          </a:p>
          <a:p>
            <a:pPr algn="r" defTabSz="1213121"/>
            <a:r>
              <a:rPr lang="pl-PL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</a:rPr>
              <a:t>Dyrektor Sektora Publicznego</a:t>
            </a:r>
          </a:p>
          <a:p>
            <a:pPr algn="r" defTabSz="1213121"/>
            <a:r>
              <a:rPr lang="pl-PL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</a:rPr>
              <a:t>Telefon 728 889 876</a:t>
            </a:r>
          </a:p>
          <a:p>
            <a:pPr algn="r" defTabSz="1213121"/>
            <a:r>
              <a:rPr lang="pl-PL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  <a:hlinkClick r:id="rId3"/>
              </a:rPr>
              <a:t>Malgorzata.zielinska@bnpparibas.pl</a:t>
            </a:r>
            <a:endParaRPr lang="pl-PL" sz="28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endParaRPr lang="pl-PL" sz="28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endParaRPr lang="pl-PL" sz="32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endParaRPr lang="pl-PL" sz="320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r>
              <a:rPr lang="pl-PL" sz="3200" dirty="0">
                <a:solidFill>
                  <a:srgbClr val="000000">
                    <a:lumMod val="65000"/>
                    <a:lumOff val="35000"/>
                  </a:srgbClr>
                </a:solidFill>
                <a:latin typeface="BNPP Sans Extra Bold" panose="02000503020000020004" pitchFamily="2" charset="0"/>
              </a:rPr>
              <a:t>www.bnpparibas.pl</a:t>
            </a:r>
            <a:endParaRPr lang="pl-PL" sz="1050" dirty="0">
              <a:solidFill>
                <a:srgbClr val="000000">
                  <a:lumMod val="65000"/>
                  <a:lumOff val="35000"/>
                </a:srgbClr>
              </a:solidFill>
              <a:latin typeface="BNPP Sans Extra Bold" panose="02000503020000020004" pitchFamily="2" charset="0"/>
            </a:endParaRPr>
          </a:p>
          <a:p>
            <a:pPr algn="r" defTabSz="1213121"/>
            <a:endParaRPr lang="pl-PL" sz="1100" dirty="0">
              <a:solidFill>
                <a:srgbClr val="000000">
                  <a:lumMod val="65000"/>
                  <a:lumOff val="35000"/>
                </a:srgbClr>
              </a:solidFill>
              <a:latin typeface="BNPP Sans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835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ymbol zastępczy numeru slajdu 3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190199">
              <a:defRPr/>
            </a:pPr>
            <a:fld id="{276219AF-F5ED-455B-A512-B03AB3602319}" type="slidenum">
              <a:rPr lang="en-GB">
                <a:solidFill>
                  <a:srgbClr val="FFFFFF"/>
                </a:solidFill>
                <a:latin typeface="Arial"/>
              </a:rPr>
              <a:pPr defTabSz="1190199">
                <a:defRPr/>
              </a:pPr>
              <a:t>2</a:t>
            </a:fld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ytuł 2"/>
          <p:cNvSpPr txBox="1">
            <a:spLocks/>
          </p:cNvSpPr>
          <p:nvPr/>
        </p:nvSpPr>
        <p:spPr>
          <a:xfrm>
            <a:off x="474926" y="-5473"/>
            <a:ext cx="11212779" cy="741220"/>
          </a:xfrm>
          <a:prstGeom prst="rect">
            <a:avLst/>
          </a:prstGeom>
        </p:spPr>
        <p:txBody>
          <a:bodyPr anchor="ctr">
            <a:noAutofit/>
          </a:bodyPr>
          <a:lstStyle>
            <a:lvl1pPr indent="0" defTabSz="1211878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 defTabSz="1211878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 defTabSz="1211878">
              <a:spcBef>
                <a:spcPts val="266"/>
              </a:spcBef>
              <a:buFont typeface="Wingdings" panose="05000000000000000000" pitchFamily="2" charset="2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 defTabSz="1211878">
              <a:spcBef>
                <a:spcPts val="266"/>
              </a:spcBef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 defTabSz="1211878">
              <a:spcBef>
                <a:spcPts val="266"/>
              </a:spcBef>
              <a:buFontTx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 defTabSz="1211878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 defTabSz="1211878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 defTabSz="1211878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 defTabSz="1211878">
              <a:spcBef>
                <a:spcPct val="20000"/>
              </a:spcBef>
              <a:buFont typeface="Arial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z="2400" dirty="0"/>
              <a:t>Zrównoważony rozwój w sercu strategii BNP Paribas globalnie i lokalnie</a:t>
            </a:r>
            <a:endParaRPr lang="en-GB" sz="2400" dirty="0"/>
          </a:p>
        </p:txBody>
      </p:sp>
      <p:grpSp>
        <p:nvGrpSpPr>
          <p:cNvPr id="50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51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52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2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53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Snip Single Corner Rectangle 70"/>
          <p:cNvSpPr/>
          <p:nvPr/>
        </p:nvSpPr>
        <p:spPr>
          <a:xfrm>
            <a:off x="616886" y="866942"/>
            <a:ext cx="5336812" cy="587589"/>
          </a:xfrm>
          <a:prstGeom prst="snip1Rect">
            <a:avLst>
              <a:gd name="adj" fmla="val 0"/>
            </a:avLst>
          </a:prstGeom>
          <a:solidFill>
            <a:srgbClr val="70C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91" tIns="41987" rIns="83991" bIns="41987" rtlCol="0" anchor="ctr"/>
          <a:lstStyle/>
          <a:p>
            <a:pPr algn="ctr" defTabSz="835475">
              <a:defRPr/>
            </a:pPr>
            <a:endParaRPr lang="en-GB" sz="2076" b="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" name="Picture 2" descr="Resultado de imagem para jean bonnaf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2" y="770372"/>
            <a:ext cx="458085" cy="495549"/>
          </a:xfrm>
          <a:prstGeom prst="ellipse">
            <a:avLst/>
          </a:prstGeom>
          <a:noFill/>
          <a:ln w="28575">
            <a:solidFill>
              <a:srgbClr val="70C2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74"/>
          <p:cNvSpPr txBox="1"/>
          <p:nvPr/>
        </p:nvSpPr>
        <p:spPr>
          <a:xfrm>
            <a:off x="1074972" y="866938"/>
            <a:ext cx="2548581" cy="267266"/>
          </a:xfrm>
          <a:prstGeom prst="rect">
            <a:avLst/>
          </a:prstGeom>
          <a:noFill/>
        </p:spPr>
        <p:txBody>
          <a:bodyPr wrap="square" lIns="83991" tIns="41987" rIns="83991" bIns="41987" rtlCol="0">
            <a:spAutoFit/>
          </a:bodyPr>
          <a:lstStyle/>
          <a:p>
            <a:pPr defTabSz="835475">
              <a:defRPr/>
            </a:pPr>
            <a:r>
              <a:rPr lang="fr-FR" sz="1186" dirty="0">
                <a:solidFill>
                  <a:srgbClr val="FFFFFF"/>
                </a:solidFill>
                <a:latin typeface="BNPP Sans Condensed" pitchFamily="50" charset="0"/>
              </a:rPr>
              <a:t>Jean-Laurent </a:t>
            </a:r>
            <a:r>
              <a:rPr lang="fr-FR" sz="1186" dirty="0" err="1">
                <a:solidFill>
                  <a:srgbClr val="FFFFFF"/>
                </a:solidFill>
                <a:latin typeface="BNPP Sans Condensed" pitchFamily="50" charset="0"/>
              </a:rPr>
              <a:t>Bonnafé</a:t>
            </a:r>
            <a:r>
              <a:rPr lang="pl-PL" sz="1186" dirty="0">
                <a:solidFill>
                  <a:srgbClr val="FFFFFF"/>
                </a:solidFill>
                <a:latin typeface="BNPP Sans Condensed" pitchFamily="50" charset="0"/>
              </a:rPr>
              <a:t>, </a:t>
            </a:r>
            <a:r>
              <a:rPr lang="fr-FR" sz="1186" dirty="0">
                <a:solidFill>
                  <a:srgbClr val="FFFFFF"/>
                </a:solidFill>
                <a:latin typeface="BNPP Sans Condensed" pitchFamily="50" charset="0"/>
              </a:rPr>
              <a:t>CEO BNP Paribas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1156560" y="1134203"/>
            <a:ext cx="4299071" cy="230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4" lvl="1" defTabSz="756828">
              <a:buClr>
                <a:srgbClr val="00915A"/>
              </a:buClr>
              <a:defRPr/>
            </a:pPr>
            <a:r>
              <a:rPr lang="en" sz="890" i="1" kern="0" dirty="0">
                <a:solidFill>
                  <a:srgbClr val="FFFFFF"/>
                </a:solidFill>
                <a:latin typeface="BNPP Sans Light" panose="02000503020000020004" pitchFamily="2" charset="0"/>
              </a:rPr>
              <a:t>Jesteśmy zdecydowani wypełnić naszą rolę jako odpowiedzialnego banku poprzez wspieranie spółek i krajów, które są zaangażowane w zrównoważ</a:t>
            </a:r>
            <a:r>
              <a:rPr lang="pl-PL" sz="890" i="1" kern="0" dirty="0" err="1">
                <a:solidFill>
                  <a:srgbClr val="FFFFFF"/>
                </a:solidFill>
                <a:latin typeface="BNPP Sans Light" panose="02000503020000020004" pitchFamily="2" charset="0"/>
              </a:rPr>
              <a:t>ony</a:t>
            </a:r>
            <a:r>
              <a:rPr lang="pl-PL" sz="890" i="1" kern="0" dirty="0">
                <a:solidFill>
                  <a:srgbClr val="FFFFFF"/>
                </a:solidFill>
                <a:latin typeface="BNPP Sans Light" panose="02000503020000020004" pitchFamily="2" charset="0"/>
              </a:rPr>
              <a:t> rozwój</a:t>
            </a:r>
            <a:endParaRPr lang="en-GB" sz="890" i="1" kern="0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64" name="Snip Single Corner Rectangle 55"/>
          <p:cNvSpPr/>
          <p:nvPr/>
        </p:nvSpPr>
        <p:spPr>
          <a:xfrm>
            <a:off x="6279914" y="866940"/>
            <a:ext cx="5389827" cy="587592"/>
          </a:xfrm>
          <a:prstGeom prst="snip1Rect">
            <a:avLst>
              <a:gd name="adj" fmla="val 0"/>
            </a:avLst>
          </a:prstGeom>
          <a:solidFill>
            <a:srgbClr val="009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91" tIns="41987" rIns="83991" bIns="41987" rtlCol="0" anchor="ctr"/>
          <a:lstStyle/>
          <a:p>
            <a:pPr algn="ctr" defTabSz="835475">
              <a:defRPr/>
            </a:pPr>
            <a:endParaRPr lang="en-GB" sz="2076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Box 75"/>
          <p:cNvSpPr txBox="1"/>
          <p:nvPr/>
        </p:nvSpPr>
        <p:spPr>
          <a:xfrm>
            <a:off x="6647144" y="864172"/>
            <a:ext cx="2336559" cy="267266"/>
          </a:xfrm>
          <a:prstGeom prst="rect">
            <a:avLst/>
          </a:prstGeom>
          <a:noFill/>
        </p:spPr>
        <p:txBody>
          <a:bodyPr wrap="square" lIns="83991" tIns="41987" rIns="83991" bIns="41987" rtlCol="0">
            <a:spAutoFit/>
          </a:bodyPr>
          <a:lstStyle/>
          <a:p>
            <a:pPr defTabSz="835475">
              <a:defRPr/>
            </a:pPr>
            <a:r>
              <a:rPr lang="pl-PL" sz="1186" dirty="0">
                <a:solidFill>
                  <a:srgbClr val="FFFFFF"/>
                </a:solidFill>
                <a:latin typeface="BNPP Sans Condensed" pitchFamily="50" charset="0"/>
              </a:rPr>
              <a:t>Przemek Gdański, CEO BNP Paribas Bank Polska</a:t>
            </a:r>
          </a:p>
        </p:txBody>
      </p:sp>
      <p:sp>
        <p:nvSpPr>
          <p:cNvPr id="66" name="Owal 5"/>
          <p:cNvSpPr/>
          <p:nvPr/>
        </p:nvSpPr>
        <p:spPr>
          <a:xfrm>
            <a:off x="6151889" y="765321"/>
            <a:ext cx="483788" cy="508679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9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177" tIns="45177" rIns="45177" bIns="4517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82" indent="-177882" defTabSz="677733">
              <a:lnSpc>
                <a:spcPct val="95000"/>
              </a:lnSpc>
              <a:spcAft>
                <a:spcPts val="296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l-PL" sz="108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6736372" y="1117655"/>
            <a:ext cx="4296469" cy="230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4" lvl="1" defTabSz="756828">
              <a:buClr>
                <a:srgbClr val="00915A"/>
              </a:buClr>
              <a:defRPr/>
            </a:pPr>
            <a:r>
              <a:rPr lang="pl-PL" sz="890" i="1" dirty="0">
                <a:solidFill>
                  <a:srgbClr val="FFFFFF"/>
                </a:solidFill>
                <a:latin typeface="BNPP Sans Light" panose="02000503020000020004" pitchFamily="2" charset="0"/>
              </a:rPr>
              <a:t>Zrównoważony rozwój, troska o środowisko i otoczenie to element naszej kultury, DNA banku, ale również część myślenia biznesowego.</a:t>
            </a:r>
            <a:endParaRPr lang="pl-PL" sz="890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68" name="Rectangle 20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403261" y="3292710"/>
            <a:ext cx="1063619" cy="457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191" tIns="41167" rIns="79191" bIns="41167" anchor="t" anchorCtr="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4730">
              <a:spcBef>
                <a:spcPts val="364"/>
              </a:spcBef>
              <a:spcAft>
                <a:spcPts val="0"/>
              </a:spcAft>
              <a:buClr>
                <a:srgbClr val="D2DCAA"/>
              </a:buClr>
              <a:buNone/>
              <a:defRPr/>
            </a:pP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Sygnatariusz 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en-GB" sz="790" b="1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Equator Principles </a:t>
            </a: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od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2008</a:t>
            </a:r>
            <a:endParaRPr lang="en-GB" sz="790" b="1" dirty="0">
              <a:solidFill>
                <a:srgbClr val="00915A"/>
              </a:solidFill>
              <a:latin typeface="BNPP Sans Light" panose="02000503020000020004" pitchFamily="2" charset="0"/>
              <a:cs typeface="Arial" panose="020B0604020202020204" pitchFamily="34" charset="0"/>
            </a:endParaRPr>
          </a:p>
        </p:txBody>
      </p:sp>
      <p:pic>
        <p:nvPicPr>
          <p:cNvPr id="69" name="Picture 2" descr="\\Serveur\serveur\PRODUCTION\BNPP-RSE 15758 (Prez investisseurs)\elements\30954379 copi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>
            <a:fillRect/>
          </a:stretch>
        </p:blipFill>
        <p:spPr bwMode="auto">
          <a:xfrm>
            <a:off x="7727905" y="2999380"/>
            <a:ext cx="601210" cy="43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\\Serveur\serveur\PRODUCTION\BNPP-RSE 15758 (Prez investisseurs)\elements\EP Logo High Resoluti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4"/>
          <a:stretch>
            <a:fillRect/>
          </a:stretch>
        </p:blipFill>
        <p:spPr bwMode="auto">
          <a:xfrm>
            <a:off x="2555011" y="2916984"/>
            <a:ext cx="758233" cy="4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20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29405" y="3350872"/>
            <a:ext cx="3020467" cy="464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191" tIns="41167" rIns="79191" bIns="41167" anchor="t" anchorCtr="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4730">
              <a:spcBef>
                <a:spcPts val="364"/>
              </a:spcBef>
              <a:spcAft>
                <a:spcPts val="0"/>
              </a:spcAft>
              <a:buClr>
                <a:srgbClr val="D2DCAA"/>
              </a:buClr>
              <a:buNone/>
              <a:defRPr/>
            </a:pP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Członek Komitetów 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I</a:t>
            </a:r>
            <a:r>
              <a:rPr lang="pl-PL" sz="790" dirty="0" err="1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nternational</a:t>
            </a: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C</a:t>
            </a:r>
            <a:r>
              <a:rPr lang="pl-PL" sz="790" dirty="0" err="1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apital</a:t>
            </a: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M</a:t>
            </a:r>
            <a:r>
              <a:rPr lang="pl-PL" sz="790" dirty="0" err="1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arkets</a:t>
            </a: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A</a:t>
            </a:r>
            <a:r>
              <a:rPr lang="pl-PL" sz="790" dirty="0" err="1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ssociation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ds. </a:t>
            </a:r>
            <a:r>
              <a:rPr lang="en-GB" sz="790" b="1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Green Bond / Social Bond  / Sustainability-Linked Bond Principles</a:t>
            </a:r>
          </a:p>
        </p:txBody>
      </p:sp>
      <p:sp>
        <p:nvSpPr>
          <p:cNvPr id="72" name="Rectangle 20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216165" y="3337825"/>
            <a:ext cx="1665454" cy="395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9191" tIns="41167" rIns="79191" bIns="41167" anchor="t" anchorCtr="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4730">
              <a:spcBef>
                <a:spcPts val="364"/>
              </a:spcBef>
              <a:spcAft>
                <a:spcPts val="0"/>
              </a:spcAft>
              <a:buClr>
                <a:srgbClr val="D2DCAA"/>
              </a:buClr>
              <a:buNone/>
              <a:defRPr/>
            </a:pP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Pierwszy bank powiernik wśród sygnatariuszy </a:t>
            </a:r>
            <a:r>
              <a:rPr lang="en-GB" sz="790" b="1" dirty="0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UN P</a:t>
            </a:r>
            <a:r>
              <a:rPr lang="pl-PL" sz="790" b="1" dirty="0" err="1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rinciples</a:t>
            </a:r>
            <a:r>
              <a:rPr lang="pl-PL" sz="790" b="1" dirty="0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of </a:t>
            </a:r>
            <a:r>
              <a:rPr lang="en-GB" sz="790" b="1" dirty="0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R</a:t>
            </a:r>
            <a:r>
              <a:rPr lang="pl-PL" sz="790" b="1" dirty="0" err="1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esponsible</a:t>
            </a:r>
            <a:r>
              <a:rPr lang="pl-PL" sz="790" b="1" dirty="0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  <a:r>
              <a:rPr lang="en-GB" sz="790" b="1" dirty="0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I</a:t>
            </a:r>
            <a:r>
              <a:rPr lang="pl-PL" sz="790" b="1" dirty="0" err="1">
                <a:solidFill>
                  <a:prstClr val="black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nvestment</a:t>
            </a:r>
            <a:endParaRPr lang="en-GB" sz="790" b="1" dirty="0">
              <a:solidFill>
                <a:prstClr val="black"/>
              </a:solidFill>
              <a:latin typeface="BNPP Sans Light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 62"/>
          <p:cNvSpPr/>
          <p:nvPr/>
        </p:nvSpPr>
        <p:spPr>
          <a:xfrm>
            <a:off x="2136259" y="2860121"/>
            <a:ext cx="9549252" cy="931461"/>
          </a:xfrm>
          <a:prstGeom prst="rect">
            <a:avLst/>
          </a:prstGeom>
          <a:noFill/>
          <a:ln w="19050" cap="flat" cmpd="sng" algn="ctr">
            <a:solidFill>
              <a:srgbClr val="00915A"/>
            </a:solidFill>
            <a:prstDash val="solid"/>
          </a:ln>
          <a:effectLst/>
        </p:spPr>
        <p:txBody>
          <a:bodyPr lIns="80468" tIns="40229" rIns="80468" bIns="40229" rtlCol="0" anchor="ctr"/>
          <a:lstStyle/>
          <a:p>
            <a:pPr algn="ctr" defTabSz="80473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88" kern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4" name="AutoShape 8"/>
          <p:cNvSpPr>
            <a:spLocks noChangeArrowheads="1"/>
          </p:cNvSpPr>
          <p:nvPr/>
        </p:nvSpPr>
        <p:spPr bwMode="auto">
          <a:xfrm>
            <a:off x="573440" y="2853069"/>
            <a:ext cx="1472463" cy="938513"/>
          </a:xfrm>
          <a:prstGeom prst="homePlate">
            <a:avLst>
              <a:gd name="adj" fmla="val 18166"/>
            </a:avLst>
          </a:prstGeom>
          <a:solidFill>
            <a:srgbClr val="0091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9" tIns="33029" rIns="33029" bIns="33029" rtlCol="0" anchor="ctr"/>
          <a:lstStyle/>
          <a:p>
            <a:pPr algn="ctr" defTabSz="831002">
              <a:defRPr/>
            </a:pP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Udział w tworzeniu dobrych praktyk</a:t>
            </a:r>
            <a:endParaRPr lang="en-GB" sz="1088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75" name="Rectangle 20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192675" y="3319213"/>
            <a:ext cx="1464914" cy="442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472" tIns="39762" rIns="76472" bIns="39762" anchor="t" anchorCtr="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77016">
              <a:spcBef>
                <a:spcPts val="352"/>
              </a:spcBef>
              <a:spcAft>
                <a:spcPts val="0"/>
              </a:spcAft>
              <a:buClr>
                <a:srgbClr val="D2DCAA"/>
              </a:buClr>
              <a:buNone/>
              <a:defRPr/>
            </a:pP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Członek </a:t>
            </a:r>
            <a:r>
              <a:rPr lang="en-GB" sz="790" b="1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Net Zero Banking Alliance</a:t>
            </a:r>
            <a:r>
              <a:rPr lang="en-GB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, UN </a:t>
            </a:r>
            <a:r>
              <a:rPr lang="fr-FR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Environment Programme Finance Initiative</a:t>
            </a:r>
            <a:endParaRPr lang="en-GB" sz="790" b="1" dirty="0">
              <a:solidFill>
                <a:prstClr val="black">
                  <a:lumMod val="85000"/>
                  <a:lumOff val="15000"/>
                </a:prstClr>
              </a:solidFill>
              <a:latin typeface="BNPP Sans Light" panose="0200050302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76" name="Grupa 75"/>
          <p:cNvGrpSpPr/>
          <p:nvPr/>
        </p:nvGrpSpPr>
        <p:grpSpPr>
          <a:xfrm>
            <a:off x="4142725" y="3023699"/>
            <a:ext cx="2747825" cy="249005"/>
            <a:chOff x="3947087" y="1972547"/>
            <a:chExt cx="2780870" cy="252000"/>
          </a:xfrm>
        </p:grpSpPr>
        <p:pic>
          <p:nvPicPr>
            <p:cNvPr id="77" name="Picture 2" descr="https://www.icmagroup.org/assets/_resampled/resizedimage18958-SBP-web-295x9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631" y="1993155"/>
              <a:ext cx="699395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https://www.icmagroup.org/assets/_resampled/resizedimage18958-GBP-Chosen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087" y="1990547"/>
              <a:ext cx="699394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5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54440" y="1972547"/>
              <a:ext cx="973517" cy="252000"/>
            </a:xfrm>
            <a:prstGeom prst="rect">
              <a:avLst/>
            </a:prstGeom>
          </p:spPr>
        </p:pic>
      </p:grpSp>
      <p:sp>
        <p:nvSpPr>
          <p:cNvPr id="80" name="Rectangle 20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855148" y="3355785"/>
            <a:ext cx="1135501" cy="442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472" tIns="39762" rIns="76472" bIns="39762" anchor="t" anchorCtr="0"/>
          <a:lstStyle>
            <a:lvl1pPr marL="1825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57188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397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712788" indent="-17303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–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95350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charset="0"/>
              <a:buChar char="»"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77016">
              <a:spcBef>
                <a:spcPts val="352"/>
              </a:spcBef>
              <a:spcAft>
                <a:spcPts val="0"/>
              </a:spcAft>
              <a:buClr>
                <a:srgbClr val="D2DCAA"/>
              </a:buClr>
              <a:buNone/>
              <a:defRPr/>
            </a:pPr>
            <a:r>
              <a:rPr lang="pl-PL" sz="790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Członek Założyciel </a:t>
            </a:r>
            <a:r>
              <a:rPr lang="pl-PL" sz="790" b="1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Pr</a:t>
            </a:r>
            <a:r>
              <a:rPr lang="en-GB" sz="790" b="1" dirty="0">
                <a:solidFill>
                  <a:prstClr val="black">
                    <a:lumMod val="85000"/>
                    <a:lumOff val="15000"/>
                  </a:prstClr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inciples for Responsible Banking</a:t>
            </a:r>
          </a:p>
        </p:txBody>
      </p:sp>
      <p:pic>
        <p:nvPicPr>
          <p:cNvPr id="81" name="Picture 15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0"/>
          <a:stretch/>
        </p:blipFill>
        <p:spPr>
          <a:xfrm>
            <a:off x="9150721" y="2984002"/>
            <a:ext cx="578060" cy="328406"/>
          </a:xfrm>
          <a:prstGeom prst="rect">
            <a:avLst/>
          </a:prstGeom>
        </p:spPr>
      </p:pic>
      <p:pic>
        <p:nvPicPr>
          <p:cNvPr id="82" name="Picture 4" descr="UNEP F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61" y="3029371"/>
            <a:ext cx="557027" cy="2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AutoShape 8"/>
          <p:cNvSpPr>
            <a:spLocks noChangeArrowheads="1"/>
          </p:cNvSpPr>
          <p:nvPr/>
        </p:nvSpPr>
        <p:spPr bwMode="auto">
          <a:xfrm>
            <a:off x="570910" y="3877982"/>
            <a:ext cx="1472463" cy="1062837"/>
          </a:xfrm>
          <a:prstGeom prst="homePlate">
            <a:avLst>
              <a:gd name="adj" fmla="val 14070"/>
            </a:avLst>
          </a:prstGeom>
          <a:solidFill>
            <a:srgbClr val="52CD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9" tIns="33029" rIns="33029" bIns="33029" rtlCol="0" anchor="ctr"/>
          <a:lstStyle/>
          <a:p>
            <a:pPr algn="ctr" defTabSz="831002">
              <a:defRPr/>
            </a:pP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Uwzględnienie </a:t>
            </a:r>
            <a:r>
              <a:rPr lang="pl-PL" sz="1088" b="1" dirty="0" err="1">
                <a:solidFill>
                  <a:srgbClr val="FFFFFF"/>
                </a:solidFill>
                <a:latin typeface="BNPP Sans Light" panose="02000503020000020004" pitchFamily="2" charset="0"/>
              </a:rPr>
              <a:t>ryzyk</a:t>
            </a: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 ESG w zarządzaniu</a:t>
            </a:r>
            <a:endParaRPr lang="en-GB" sz="1088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84" name="Rectangle 67"/>
          <p:cNvSpPr/>
          <p:nvPr/>
        </p:nvSpPr>
        <p:spPr>
          <a:xfrm>
            <a:off x="2150052" y="3877982"/>
            <a:ext cx="3609171" cy="1062837"/>
          </a:xfrm>
          <a:prstGeom prst="rect">
            <a:avLst/>
          </a:prstGeom>
          <a:noFill/>
          <a:ln w="19050" cap="flat" cmpd="sng" algn="ctr">
            <a:solidFill>
              <a:srgbClr val="52CDC5"/>
            </a:solidFill>
            <a:prstDash val="solid"/>
          </a:ln>
          <a:effectLst/>
        </p:spPr>
        <p:txBody>
          <a:bodyPr lIns="80468" tIns="40229" rIns="80468" bIns="40229" rtlCol="0" anchor="ctr"/>
          <a:lstStyle/>
          <a:p>
            <a:pPr marL="95039" indent="-95039" algn="just" defTabSz="804730">
              <a:spcAft>
                <a:spcPts val="198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r>
              <a:rPr lang="pl-PL" sz="988" b="1" dirty="0">
                <a:solidFill>
                  <a:srgbClr val="000000"/>
                </a:solidFill>
                <a:latin typeface="BNPP Sans Light" panose="0200050302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Ocena czynników ESG w analizie ryzyka oraz  polityki ESG   dla sektorów wrażliwych</a:t>
            </a:r>
            <a:endParaRPr lang="pl-PL" altLang="fr-FR" sz="988" b="1" dirty="0">
              <a:solidFill>
                <a:srgbClr val="000000"/>
              </a:solidFill>
              <a:latin typeface="BNPP Sans Light" panose="0200050302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95039" indent="-95039" algn="just" defTabSz="804730">
              <a:spcAft>
                <a:spcPts val="198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endParaRPr lang="en-US" altLang="fr-FR" sz="400" dirty="0">
              <a:solidFill>
                <a:srgbClr val="000000"/>
              </a:solidFill>
              <a:latin typeface="BNPP Sans Light" panose="0200050302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95039" indent="-95039" algn="just" defTabSz="804730">
              <a:spcAft>
                <a:spcPts val="198"/>
              </a:spcAft>
              <a:buClr>
                <a:srgbClr val="00915A"/>
              </a:buClr>
              <a:buFont typeface="Wingdings" panose="05000000000000000000" pitchFamily="2" charset="2"/>
              <a:buChar char="§"/>
              <a:defRPr/>
            </a:pPr>
            <a:r>
              <a:rPr lang="pl-PL" altLang="fr-FR" sz="988" dirty="0">
                <a:solidFill>
                  <a:srgbClr val="000000"/>
                </a:solidFill>
                <a:latin typeface="BNPP Sans Light" panose="0200050302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Zobowiązanie do </a:t>
            </a:r>
            <a:r>
              <a:rPr lang="pl-PL" altLang="fr-FR" sz="988" b="1" dirty="0">
                <a:solidFill>
                  <a:srgbClr val="000000"/>
                </a:solidFill>
                <a:latin typeface="BNPP Sans Light" panose="0200050302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wyjścia z inwestycji związane z węglem energetycznym do 2030 r. w krajach OECD  i do 2040 r. globalnie</a:t>
            </a:r>
            <a:endParaRPr lang="en-US" altLang="fr-FR" sz="988" b="1" dirty="0">
              <a:solidFill>
                <a:srgbClr val="000000"/>
              </a:solidFill>
              <a:latin typeface="BNPP Sans Light" panose="0200050302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5" name="AutoShape 8"/>
          <p:cNvSpPr>
            <a:spLocks noChangeArrowheads="1"/>
          </p:cNvSpPr>
          <p:nvPr/>
        </p:nvSpPr>
        <p:spPr bwMode="auto">
          <a:xfrm>
            <a:off x="5896590" y="3860949"/>
            <a:ext cx="1423263" cy="1079870"/>
          </a:xfrm>
          <a:prstGeom prst="homePlate">
            <a:avLst>
              <a:gd name="adj" fmla="val 14070"/>
            </a:avLst>
          </a:prstGeom>
          <a:solidFill>
            <a:srgbClr val="00685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9" tIns="33029" rIns="33029" bIns="33029" rtlCol="0" anchor="ctr"/>
          <a:lstStyle/>
          <a:p>
            <a:pPr algn="ctr" defTabSz="831002">
              <a:defRPr/>
            </a:pPr>
            <a:r>
              <a:rPr lang="pl-PL" sz="1088" b="1" dirty="0">
                <a:solidFill>
                  <a:schemeClr val="bg1"/>
                </a:solidFill>
                <a:latin typeface="BNPP Sans Light" panose="02000503020000020004" pitchFamily="2" charset="0"/>
              </a:rPr>
              <a:t>Wysokie oceny ratingów pozafinansowych globalnie i lokalnie</a:t>
            </a:r>
            <a:endParaRPr lang="en-GB" sz="1088" b="1" dirty="0">
              <a:solidFill>
                <a:schemeClr val="bg1"/>
              </a:solidFill>
              <a:latin typeface="BNPP Sans Light" panose="02000503020000020004" pitchFamily="2" charset="0"/>
            </a:endParaRPr>
          </a:p>
        </p:txBody>
      </p:sp>
      <p:sp>
        <p:nvSpPr>
          <p:cNvPr id="86" name="Rectangle 148"/>
          <p:cNvSpPr/>
          <p:nvPr/>
        </p:nvSpPr>
        <p:spPr>
          <a:xfrm>
            <a:off x="7391844" y="3861822"/>
            <a:ext cx="4293668" cy="1078996"/>
          </a:xfrm>
          <a:prstGeom prst="rect">
            <a:avLst/>
          </a:prstGeom>
          <a:noFill/>
          <a:ln w="19050" cap="flat" cmpd="sng" algn="ctr">
            <a:solidFill>
              <a:srgbClr val="00685E"/>
            </a:solidFill>
            <a:prstDash val="solid"/>
          </a:ln>
          <a:effectLst/>
        </p:spPr>
        <p:txBody>
          <a:bodyPr lIns="80468" tIns="40229" rIns="80468" bIns="40229" rtlCol="0" anchor="ctr"/>
          <a:lstStyle/>
          <a:p>
            <a:pPr algn="ctr" defTabSz="80473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88" kern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7" name="Rectangle 63"/>
          <p:cNvSpPr/>
          <p:nvPr/>
        </p:nvSpPr>
        <p:spPr>
          <a:xfrm>
            <a:off x="2151328" y="5027217"/>
            <a:ext cx="9535459" cy="977243"/>
          </a:xfrm>
          <a:prstGeom prst="rect">
            <a:avLst/>
          </a:prstGeom>
          <a:noFill/>
          <a:ln w="19050" cap="flat" cmpd="sng" algn="ctr">
            <a:solidFill>
              <a:srgbClr val="93D150"/>
            </a:solidFill>
            <a:prstDash val="solid"/>
          </a:ln>
          <a:effectLst/>
        </p:spPr>
        <p:txBody>
          <a:bodyPr lIns="80468" tIns="40229" rIns="80468" bIns="40229" rtlCol="0" anchor="ctr"/>
          <a:lstStyle/>
          <a:p>
            <a:pPr algn="ctr" defTabSz="80473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88" kern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8" name="AutoShape 8"/>
          <p:cNvSpPr>
            <a:spLocks noChangeArrowheads="1"/>
          </p:cNvSpPr>
          <p:nvPr/>
        </p:nvSpPr>
        <p:spPr bwMode="auto">
          <a:xfrm>
            <a:off x="568926" y="5027217"/>
            <a:ext cx="1475723" cy="977243"/>
          </a:xfrm>
          <a:prstGeom prst="homePlate">
            <a:avLst>
              <a:gd name="adj" fmla="val 31433"/>
            </a:avLst>
          </a:prstGeom>
          <a:solidFill>
            <a:srgbClr val="A3C43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9" tIns="33029" rIns="33029" bIns="33029" rtlCol="0" anchor="ctr"/>
          <a:lstStyle/>
          <a:p>
            <a:pPr algn="ctr" defTabSz="831002">
              <a:defRPr/>
            </a:pP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Globalne i lokalne docenienie Banku BNP Paribas</a:t>
            </a:r>
            <a:endParaRPr lang="en-GB" sz="1088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pic>
        <p:nvPicPr>
          <p:cNvPr id="89" name="Picture 2" descr="Ranking Odpowiedzialnych Firm -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86" y="5099320"/>
            <a:ext cx="965339" cy="4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ZoneTexte 1"/>
          <p:cNvSpPr txBox="1">
            <a:spLocks noChangeArrowheads="1"/>
          </p:cNvSpPr>
          <p:nvPr/>
        </p:nvSpPr>
        <p:spPr bwMode="auto">
          <a:xfrm>
            <a:off x="6969731" y="5515838"/>
            <a:ext cx="2951645" cy="5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5" rIns="91406" bIns="45705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142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900" b="1" dirty="0">
                <a:solidFill>
                  <a:srgbClr val="000000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Pierwsze miejsce w 2021, 2020 i 2019</a:t>
            </a:r>
            <a:r>
              <a:rPr lang="pl-PL" sz="900" dirty="0">
                <a:solidFill>
                  <a:srgbClr val="000000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 </a:t>
            </a:r>
          </a:p>
          <a:p>
            <a:pPr algn="ctr" defTabSz="90142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900" b="1" dirty="0">
                <a:solidFill>
                  <a:srgbClr val="000000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w Rankingu Odpowiedzialnych Firm, </a:t>
            </a:r>
          </a:p>
          <a:p>
            <a:pPr algn="ctr" defTabSz="901422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  <a:cs typeface="Arial" panose="020B0604020202020204" pitchFamily="34" charset="0"/>
              </a:rPr>
              <a:t>w klasyfikacji generalnej i wśród przedsiębiorstw finansowych</a:t>
            </a:r>
          </a:p>
        </p:txBody>
      </p:sp>
      <p:sp>
        <p:nvSpPr>
          <p:cNvPr id="91" name="AutoShape 8"/>
          <p:cNvSpPr>
            <a:spLocks noChangeArrowheads="1"/>
          </p:cNvSpPr>
          <p:nvPr/>
        </p:nvSpPr>
        <p:spPr bwMode="auto">
          <a:xfrm>
            <a:off x="564976" y="1560324"/>
            <a:ext cx="1468492" cy="1201842"/>
          </a:xfrm>
          <a:prstGeom prst="homePlate">
            <a:avLst>
              <a:gd name="adj" fmla="val 14905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9" tIns="33029" rIns="33029" bIns="33029" rtlCol="0" anchor="ctr"/>
          <a:lstStyle/>
          <a:p>
            <a:pPr algn="ctr" defTabSz="831002">
              <a:defRPr/>
            </a:pP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Zrównoważony rozwój w strategii biznesowej</a:t>
            </a:r>
          </a:p>
          <a:p>
            <a:pPr algn="ctr" defTabSz="831002">
              <a:defRPr/>
            </a:pPr>
            <a:r>
              <a:rPr lang="pl-PL" sz="1088" b="1" dirty="0">
                <a:solidFill>
                  <a:srgbClr val="FFFFFF"/>
                </a:solidFill>
                <a:latin typeface="BNPP Sans Light" panose="02000503020000020004" pitchFamily="2" charset="0"/>
              </a:rPr>
              <a:t>Grupy oraz Banku     w Polsce</a:t>
            </a:r>
            <a:endParaRPr lang="en-GB" sz="1088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92" name="Rectangle 62"/>
          <p:cNvSpPr/>
          <p:nvPr/>
        </p:nvSpPr>
        <p:spPr>
          <a:xfrm>
            <a:off x="2140148" y="1557225"/>
            <a:ext cx="9549252" cy="1204941"/>
          </a:xfrm>
          <a:prstGeom prst="rect">
            <a:avLst/>
          </a:prstGeom>
          <a:noFill/>
          <a:ln w="19050" cap="flat" cmpd="sng" algn="ctr">
            <a:solidFill>
              <a:srgbClr val="00915A"/>
            </a:solidFill>
            <a:prstDash val="solid"/>
          </a:ln>
          <a:effectLst/>
        </p:spPr>
        <p:txBody>
          <a:bodyPr lIns="80468" tIns="40229" rIns="80468" bIns="40229" rtlCol="0" anchor="ctr"/>
          <a:lstStyle/>
          <a:p>
            <a:pPr algn="ctr" defTabSz="80473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88" kern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93" name="Picture 4" descr="XI edycja konkursu Listki CSR POLITYKI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2" b="23574"/>
          <a:stretch/>
        </p:blipFill>
        <p:spPr bwMode="auto">
          <a:xfrm>
            <a:off x="10074388" y="5080781"/>
            <a:ext cx="1197355" cy="4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146"/>
          <p:cNvSpPr/>
          <p:nvPr/>
        </p:nvSpPr>
        <p:spPr>
          <a:xfrm>
            <a:off x="9824878" y="5515639"/>
            <a:ext cx="1696374" cy="40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1000" b="1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Złoty i Zielony Listek CSR Listki CSR Polityki 2022 </a:t>
            </a:r>
            <a:endParaRPr lang="en-US" altLang="fr-FR" sz="1000" kern="0" dirty="0">
              <a:solidFill>
                <a:srgbClr val="000000"/>
              </a:solidFill>
              <a:latin typeface="BNPP Sans Light" panose="02000503020000020004" pitchFamily="2" charset="0"/>
              <a:cs typeface="Arial"/>
            </a:endParaRPr>
          </a:p>
        </p:txBody>
      </p:sp>
      <p:pic>
        <p:nvPicPr>
          <p:cNvPr id="95" name="Obraz 9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91154" y="1649471"/>
            <a:ext cx="2006466" cy="1094957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 rotWithShape="1">
          <a:blip r:embed="rId21"/>
          <a:srcRect l="15843" r="17545" b="73522"/>
          <a:stretch/>
        </p:blipFill>
        <p:spPr>
          <a:xfrm>
            <a:off x="4090405" y="1880899"/>
            <a:ext cx="2880863" cy="519203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90608" y="1639765"/>
            <a:ext cx="1649631" cy="1104663"/>
          </a:xfrm>
          <a:prstGeom prst="rect">
            <a:avLst/>
          </a:prstGeom>
        </p:spPr>
      </p:pic>
      <p:pic>
        <p:nvPicPr>
          <p:cNvPr id="98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8782" y="1863433"/>
            <a:ext cx="1869790" cy="663474"/>
          </a:xfrm>
          <a:prstGeom prst="rect">
            <a:avLst/>
          </a:prstGeom>
        </p:spPr>
      </p:pic>
      <p:pic>
        <p:nvPicPr>
          <p:cNvPr id="99" name="Obraz 98"/>
          <p:cNvPicPr>
            <a:picLocks noChangeAspect="1"/>
          </p:cNvPicPr>
          <p:nvPr/>
        </p:nvPicPr>
        <p:blipFill rotWithShape="1">
          <a:blip r:embed="rId24"/>
          <a:srcRect l="-1" t="12775" r="4357"/>
          <a:stretch/>
        </p:blipFill>
        <p:spPr>
          <a:xfrm>
            <a:off x="8536957" y="2016913"/>
            <a:ext cx="1138484" cy="373785"/>
          </a:xfrm>
          <a:prstGeom prst="rect">
            <a:avLst/>
          </a:prstGeom>
        </p:spPr>
      </p:pic>
      <p:pic>
        <p:nvPicPr>
          <p:cNvPr id="100" name="Picture 2" descr="Sustainalytics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3" b="21792"/>
          <a:stretch/>
        </p:blipFill>
        <p:spPr bwMode="auto">
          <a:xfrm>
            <a:off x="8902597" y="3962407"/>
            <a:ext cx="1088198" cy="2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46"/>
          <p:cNvSpPr/>
          <p:nvPr/>
        </p:nvSpPr>
        <p:spPr>
          <a:xfrm>
            <a:off x="8687688" y="4268802"/>
            <a:ext cx="1465581" cy="60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900" b="1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10,9 – Low Risk</a:t>
            </a:r>
          </a:p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800" b="1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Najniższy poziom ryzyka ESG </a:t>
            </a:r>
            <a:r>
              <a:rPr lang="pl-PL" altLang="fr-FR" sz="800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w branży finansowej </a:t>
            </a:r>
          </a:p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800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i w Polsce wg. Sustainalytics</a:t>
            </a:r>
            <a:endParaRPr lang="en-US" altLang="fr-FR" sz="800" kern="0" dirty="0">
              <a:solidFill>
                <a:srgbClr val="000000"/>
              </a:solidFill>
              <a:latin typeface="BNPP Sans Light" panose="02000503020000020004" pitchFamily="2" charset="0"/>
              <a:cs typeface="Arial"/>
            </a:endParaRPr>
          </a:p>
        </p:txBody>
      </p:sp>
      <p:pic>
        <p:nvPicPr>
          <p:cNvPr id="10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334" y="5065994"/>
            <a:ext cx="700590" cy="501856"/>
          </a:xfrm>
          <a:prstGeom prst="rect">
            <a:avLst/>
          </a:prstGeom>
        </p:spPr>
      </p:pic>
      <p:pic>
        <p:nvPicPr>
          <p:cNvPr id="103" name="Picture 20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6590" y="5041882"/>
            <a:ext cx="868418" cy="515062"/>
          </a:xfrm>
          <a:prstGeom prst="rect">
            <a:avLst/>
          </a:prstGeom>
        </p:spPr>
      </p:pic>
      <p:sp>
        <p:nvSpPr>
          <p:cNvPr id="104" name="Rectangle 146"/>
          <p:cNvSpPr/>
          <p:nvPr/>
        </p:nvSpPr>
        <p:spPr>
          <a:xfrm>
            <a:off x="7294099" y="4288240"/>
            <a:ext cx="1465581" cy="60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900" b="1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Najlepszy w Europie</a:t>
            </a:r>
          </a:p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800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bank wg. V.E.</a:t>
            </a:r>
          </a:p>
          <a:p>
            <a:pPr algn="ctr" defTabSz="9067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fr-FR" sz="800" kern="0" spc="-9" dirty="0">
                <a:solidFill>
                  <a:srgbClr val="000000"/>
                </a:solidFill>
                <a:latin typeface="BNPP Sans Light" panose="02000503020000020004" pitchFamily="2" charset="0"/>
                <a:cs typeface="Arial"/>
              </a:rPr>
              <a:t>w 2019, 2020 i 2021 dla Grupy BNP Paribas </a:t>
            </a:r>
            <a:endParaRPr lang="en-US" altLang="fr-FR" sz="800" kern="0" dirty="0">
              <a:solidFill>
                <a:srgbClr val="000000"/>
              </a:solidFill>
              <a:latin typeface="BNPP Sans Light" panose="02000503020000020004" pitchFamily="2" charset="0"/>
              <a:cs typeface="Arial"/>
            </a:endParaRPr>
          </a:p>
        </p:txBody>
      </p:sp>
      <p:pic>
        <p:nvPicPr>
          <p:cNvPr id="105" name="Obraz 10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04673" y="3940697"/>
            <a:ext cx="523766" cy="262575"/>
          </a:xfrm>
          <a:prstGeom prst="rect">
            <a:avLst/>
          </a:prstGeom>
        </p:spPr>
      </p:pic>
      <p:sp>
        <p:nvSpPr>
          <p:cNvPr id="106" name="textboxA4"/>
          <p:cNvSpPr>
            <a:spLocks noChangeArrowheads="1"/>
          </p:cNvSpPr>
          <p:nvPr/>
        </p:nvSpPr>
        <p:spPr bwMode="auto">
          <a:xfrm>
            <a:off x="2064193" y="5611429"/>
            <a:ext cx="2470291" cy="58339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EE5E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8" tIns="0" rIns="7198" bIns="0" anchor="t"/>
          <a:lstStyle/>
          <a:p>
            <a:pPr algn="ctr" defTabSz="800813" fontAlgn="base">
              <a:spcAft>
                <a:spcPct val="0"/>
              </a:spcAft>
              <a:defRPr/>
            </a:pPr>
            <a:r>
              <a:rPr lang="en-GB" sz="900" b="1" dirty="0">
                <a:latin typeface="BNPP Sans Light" panose="02000503020000020004" pitchFamily="2" charset="0"/>
                <a:cs typeface="Arial" pitchFamily="34" charset="0"/>
              </a:rPr>
              <a:t>Euromoney Awards 2022</a:t>
            </a:r>
            <a:endParaRPr lang="en-GB" sz="500" b="1" dirty="0">
              <a:latin typeface="BNPP Sans Light" panose="02000503020000020004" pitchFamily="2" charset="0"/>
              <a:cs typeface="Arial" pitchFamily="34" charset="0"/>
            </a:endParaRPr>
          </a:p>
          <a:p>
            <a:pPr algn="ctr" defTabSz="796190" fontAlgn="base"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BNPP Sans Light" panose="02000503020000020004" pitchFamily="2" charset="0"/>
              </a:rPr>
              <a:t>Najlepszy Bank w Zrównoważonym Finansowaniu</a:t>
            </a:r>
          </a:p>
          <a:p>
            <a:pPr algn="ctr" defTabSz="796190" fontAlgn="base">
              <a:spcAft>
                <a:spcPct val="0"/>
              </a:spcAft>
              <a:defRPr/>
            </a:pPr>
            <a:r>
              <a:rPr lang="pl-PL" sz="800" dirty="0">
                <a:solidFill>
                  <a:srgbClr val="000000"/>
                </a:solidFill>
                <a:latin typeface="BNPP Sans Light" panose="02000503020000020004" pitchFamily="2" charset="0"/>
              </a:rPr>
              <a:t>i inne</a:t>
            </a:r>
          </a:p>
        </p:txBody>
      </p:sp>
      <p:sp>
        <p:nvSpPr>
          <p:cNvPr id="107" name="textboxA4"/>
          <p:cNvSpPr>
            <a:spLocks noChangeArrowheads="1"/>
          </p:cNvSpPr>
          <p:nvPr/>
        </p:nvSpPr>
        <p:spPr bwMode="auto">
          <a:xfrm>
            <a:off x="4436802" y="5616620"/>
            <a:ext cx="2640335" cy="401878"/>
          </a:xfrm>
          <a:prstGeom prst="rect">
            <a:avLst/>
          </a:prstGeom>
          <a:noFill/>
          <a:ln>
            <a:noFill/>
          </a:ln>
          <a:effectLst/>
        </p:spPr>
        <p:txBody>
          <a:bodyPr lIns="7198" tIns="0" rIns="7198" bIns="0" anchor="t"/>
          <a:lstStyle/>
          <a:p>
            <a:pPr algn="ctr" defTabSz="800813" fontAlgn="base">
              <a:spcAft>
                <a:spcPct val="0"/>
              </a:spcAft>
              <a:defRPr/>
            </a:pPr>
            <a:r>
              <a:rPr lang="en-GB" sz="900" b="1" dirty="0">
                <a:latin typeface="BNPP Sans Light" panose="02000503020000020004" pitchFamily="2" charset="0"/>
                <a:cs typeface="Arial" pitchFamily="34" charset="0"/>
              </a:rPr>
              <a:t>Environmental Finance Awards 2022</a:t>
            </a:r>
            <a:endParaRPr lang="en-US" sz="900" dirty="0">
              <a:latin typeface="BNPP Sans Light" panose="02000503020000020004" pitchFamily="2" charset="0"/>
            </a:endParaRPr>
          </a:p>
          <a:p>
            <a:pPr algn="ctr" defTabSz="800813" fontAlgn="base">
              <a:spcAft>
                <a:spcPct val="0"/>
              </a:spcAft>
              <a:defRPr/>
            </a:pPr>
            <a:r>
              <a:rPr lang="pl-PL" sz="800" b="1" dirty="0">
                <a:latin typeface="BNPP Sans Light" panose="02000503020000020004" pitchFamily="2" charset="0"/>
              </a:rPr>
              <a:t>Najlepszy Koordynator Zrównoważonych Kredytów</a:t>
            </a:r>
          </a:p>
          <a:p>
            <a:pPr algn="ctr" defTabSz="800813" fontAlgn="base">
              <a:spcAft>
                <a:spcPct val="0"/>
              </a:spcAft>
              <a:defRPr/>
            </a:pPr>
            <a:r>
              <a:rPr lang="pl-PL" sz="800" dirty="0">
                <a:latin typeface="BNPP Sans Light" panose="02000503020000020004" pitchFamily="2" charset="0"/>
              </a:rPr>
              <a:t>i inne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357" y="4039883"/>
            <a:ext cx="719833" cy="7198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70" y="4039883"/>
            <a:ext cx="719833" cy="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17293" y="163319"/>
            <a:ext cx="11078057" cy="432000"/>
          </a:xfrm>
        </p:spPr>
        <p:txBody>
          <a:bodyPr/>
          <a:lstStyle/>
          <a:p>
            <a:r>
              <a:rPr lang="pl-PL" cap="none" dirty="0"/>
              <a:t>CELE ZRÓWNOWAŻONEGO ROZWOJU (Sustainable Development Goals – SDGs</a:t>
            </a:r>
            <a:r>
              <a:rPr lang="pl-PL" dirty="0"/>
              <a:t>)</a:t>
            </a:r>
            <a:endParaRPr lang="en-GB" dirty="0"/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0" y="1485234"/>
            <a:ext cx="5555885" cy="34654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pole tekstowe 32">
            <a:extLst>
              <a:ext uri="{FF2B5EF4-FFF2-40B4-BE49-F238E27FC236}">
                <a16:creationId xmlns:a16="http://schemas.microsoft.com/office/drawing/2014/main" id="{42ADE893-32E4-40F9-BFEC-55572C5D0DB3}"/>
              </a:ext>
            </a:extLst>
          </p:cNvPr>
          <p:cNvSpPr txBox="1"/>
          <p:nvPr/>
        </p:nvSpPr>
        <p:spPr>
          <a:xfrm>
            <a:off x="6527947" y="2181373"/>
            <a:ext cx="496740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400" b="1" dirty="0">
                <a:latin typeface="BNPP Sans Light" panose="02000503020000020004" pitchFamily="2" charset="-18"/>
              </a:rPr>
              <a:t>17 Celów Zrównoważonego Rozwoju (SDGs – ang. Sustainable Development Goals) </a:t>
            </a:r>
            <a:r>
              <a:rPr lang="pl-PL" sz="1400" dirty="0">
                <a:latin typeface="BNPP Sans Light" panose="02000503020000020004" pitchFamily="2" charset="-18"/>
              </a:rPr>
              <a:t>to globalny plan naprawy świata, przyjęty przez państwa ONZ w  2015 roku w ramach Agendy 2030 na rzecz zrównoważonego rozwoju. </a:t>
            </a:r>
          </a:p>
          <a:p>
            <a:pPr algn="just">
              <a:spcBef>
                <a:spcPts val="600"/>
              </a:spcBef>
            </a:pPr>
            <a:endParaRPr lang="pl-PL" sz="1400" dirty="0">
              <a:latin typeface="BNPP Sans Light" panose="02000503020000020004" pitchFamily="2" charset="-18"/>
            </a:endParaRPr>
          </a:p>
          <a:p>
            <a:pPr algn="just">
              <a:spcBef>
                <a:spcPts val="600"/>
              </a:spcBef>
            </a:pPr>
            <a:r>
              <a:rPr lang="pl-PL" sz="1400" dirty="0">
                <a:latin typeface="BNPP Sans Light" panose="02000503020000020004" pitchFamily="2" charset="-18"/>
              </a:rPr>
              <a:t>Dotyczy obszarów tzw. </a:t>
            </a:r>
            <a:r>
              <a:rPr lang="pl-PL" sz="1400" b="1" dirty="0">
                <a:latin typeface="BNPP Sans Light" panose="02000503020000020004" pitchFamily="2" charset="-18"/>
              </a:rPr>
              <a:t>5xP</a:t>
            </a:r>
            <a:r>
              <a:rPr lang="pl-PL" sz="1400" dirty="0">
                <a:latin typeface="BNPP Sans Light" panose="02000503020000020004" pitchFamily="2" charset="-18"/>
              </a:rPr>
              <a:t>: ludzie (ang. </a:t>
            </a:r>
            <a:r>
              <a:rPr lang="pl-PL" sz="1400" b="1" dirty="0">
                <a:latin typeface="BNPP Sans Light" panose="02000503020000020004" pitchFamily="2" charset="-18"/>
              </a:rPr>
              <a:t>people</a:t>
            </a:r>
            <a:r>
              <a:rPr lang="pl-PL" sz="1400" dirty="0">
                <a:latin typeface="BNPP Sans Light" panose="02000503020000020004" pitchFamily="2" charset="-18"/>
              </a:rPr>
              <a:t>), planeta (ang. </a:t>
            </a:r>
            <a:r>
              <a:rPr lang="pl-PL" sz="1400" b="1" dirty="0">
                <a:latin typeface="BNPP Sans Light" panose="02000503020000020004" pitchFamily="2" charset="-18"/>
              </a:rPr>
              <a:t>planet</a:t>
            </a:r>
            <a:r>
              <a:rPr lang="pl-PL" sz="1400" dirty="0">
                <a:latin typeface="BNPP Sans Light" panose="02000503020000020004" pitchFamily="2" charset="-18"/>
              </a:rPr>
              <a:t>), dobrobyt (ang. </a:t>
            </a:r>
            <a:r>
              <a:rPr lang="pl-PL" sz="1400" b="1" dirty="0">
                <a:latin typeface="BNPP Sans Light" panose="02000503020000020004" pitchFamily="2" charset="-18"/>
              </a:rPr>
              <a:t>prosperity</a:t>
            </a:r>
            <a:r>
              <a:rPr lang="pl-PL" sz="1400" dirty="0">
                <a:latin typeface="BNPP Sans Light" panose="02000503020000020004" pitchFamily="2" charset="-18"/>
              </a:rPr>
              <a:t>), pokój (ang. </a:t>
            </a:r>
            <a:r>
              <a:rPr lang="pl-PL" sz="1400" b="1" dirty="0">
                <a:latin typeface="BNPP Sans Light" panose="02000503020000020004" pitchFamily="2" charset="-18"/>
              </a:rPr>
              <a:t>peace</a:t>
            </a:r>
            <a:r>
              <a:rPr lang="pl-PL" sz="1400" dirty="0">
                <a:latin typeface="BNPP Sans Light" panose="02000503020000020004" pitchFamily="2" charset="-18"/>
              </a:rPr>
              <a:t>), partnerstwo (ang. </a:t>
            </a:r>
            <a:r>
              <a:rPr lang="pl-PL" sz="1400" b="1" dirty="0">
                <a:latin typeface="BNPP Sans Light" panose="02000503020000020004" pitchFamily="2" charset="-18"/>
              </a:rPr>
              <a:t>partnership</a:t>
            </a:r>
            <a:r>
              <a:rPr lang="pl-PL" sz="1400" dirty="0">
                <a:latin typeface="BNPP Sans Light" panose="02000503020000020004" pitchFamily="2" charset="-18"/>
              </a:rPr>
              <a:t>) </a:t>
            </a:r>
          </a:p>
          <a:p>
            <a:pPr algn="just">
              <a:spcBef>
                <a:spcPts val="600"/>
              </a:spcBef>
            </a:pPr>
            <a:endParaRPr lang="pl-PL" sz="1400" dirty="0">
              <a:latin typeface="BNPP Sans Light" panose="02000503020000020004" pitchFamily="2" charset="-18"/>
            </a:endParaRPr>
          </a:p>
          <a:p>
            <a:pPr algn="just">
              <a:spcBef>
                <a:spcPts val="600"/>
              </a:spcBef>
            </a:pPr>
            <a:r>
              <a:rPr lang="pl-PL" sz="1400" b="1" dirty="0">
                <a:latin typeface="BNPP Sans Light" panose="02000503020000020004" pitchFamily="2" charset="0"/>
              </a:rPr>
              <a:t>W 2017 roku BNP Paribas Bank Polska został sygnatariuszem Agendy 2030 w Polsce.</a:t>
            </a:r>
          </a:p>
          <a:p>
            <a:pPr algn="just">
              <a:spcBef>
                <a:spcPts val="600"/>
              </a:spcBef>
            </a:pPr>
            <a:endParaRPr lang="pl-PL" sz="1400" b="1" dirty="0">
              <a:latin typeface="BNPP Sans Light" panose="02000503020000020004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12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13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3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14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875454" y="5243750"/>
            <a:ext cx="1053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b="1" dirty="0">
                <a:latin typeface="BNPP Sans Light" panose="02000503020000020004" pitchFamily="2" charset="0"/>
              </a:rPr>
              <a:t>Kontrybucja w realizacji Celów Zrównoważonego Rozwoju odzwierciedlona jest w Strategii Grupy oraz Banku lokalnie, stawiając Sustainability jako kluczowy filar w rozwoju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27076392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 txBox="1">
            <a:spLocks/>
          </p:cNvSpPr>
          <p:nvPr/>
        </p:nvSpPr>
        <p:spPr>
          <a:xfrm>
            <a:off x="1911937" y="1016677"/>
            <a:ext cx="3630973" cy="586799"/>
          </a:xfrm>
        </p:spPr>
        <p:txBody>
          <a:bodyPr>
            <a:norm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1200" dirty="0">
              <a:latin typeface="BNPP Sans Light" pitchFamily="50" charset="-18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911937" y="2136603"/>
            <a:ext cx="3630973" cy="586799"/>
          </a:xfrm>
        </p:spPr>
        <p:txBody>
          <a:bodyPr>
            <a:norm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1200" dirty="0">
              <a:latin typeface="BNPP Sans Light" pitchFamily="50" charset="-18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1911937" y="3140195"/>
            <a:ext cx="3630973" cy="586799"/>
          </a:xfrm>
        </p:spPr>
        <p:txBody>
          <a:bodyPr>
            <a:norm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1200" dirty="0">
              <a:latin typeface="BNPP Sans Light" pitchFamily="50" charset="-18"/>
            </a:endParaRPr>
          </a:p>
        </p:txBody>
      </p:sp>
      <p:cxnSp>
        <p:nvCxnSpPr>
          <p:cNvPr id="79" name="Łącznik prosty 78"/>
          <p:cNvCxnSpPr/>
          <p:nvPr/>
        </p:nvCxnSpPr>
        <p:spPr>
          <a:xfrm flipV="1">
            <a:off x="1184246" y="3001558"/>
            <a:ext cx="793867" cy="7936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>
          <a:xfrm>
            <a:off x="1911937" y="4146522"/>
            <a:ext cx="3630973" cy="586799"/>
          </a:xfrm>
        </p:spPr>
        <p:txBody>
          <a:bodyPr>
            <a:norm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1293" dirty="0">
              <a:latin typeface="BNPP Sans Light" pitchFamily="50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/>
          <a:srcRect r="89336"/>
          <a:stretch/>
        </p:blipFill>
        <p:spPr>
          <a:xfrm>
            <a:off x="548597" y="738321"/>
            <a:ext cx="457993" cy="3995000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48597" y="4851700"/>
            <a:ext cx="7074828" cy="1262147"/>
          </a:xfrm>
        </p:spPr>
        <p:txBody>
          <a:bodyPr>
            <a:noAutofit/>
          </a:bodyPr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600" b="1" dirty="0">
                <a:latin typeface="BNPP Sans Condensed" panose="02000000000000000000" pitchFamily="2" charset="-18"/>
                <a:sym typeface="Wingdings" panose="05000000000000000000" pitchFamily="2" charset="2"/>
              </a:rPr>
              <a:t>Budujemy strategię i priorytety  dla naszych produktów w oparciu o 3 główne tematy, na które należy zwrócić uwagę przy przejściu na gospodarkę niskoemisyjną: (1) Energia odnawialna; (2) Efektywność energetyczna budynków i linii produkcyjnych; (3) Transformacja modeli biznesowych.  Zielony transport tuż za podium.</a:t>
            </a:r>
            <a:endParaRPr lang="en-US" sz="1600" b="1" dirty="0">
              <a:latin typeface="BNPP Sans Condensed" panose="02000000000000000000" pitchFamily="2" charset="-18"/>
              <a:sym typeface="Wingdings" panose="05000000000000000000" pitchFamily="2" charset="2"/>
            </a:endParaRPr>
          </a:p>
        </p:txBody>
      </p:sp>
      <p:sp>
        <p:nvSpPr>
          <p:cNvPr id="21" name="Subtitle 1"/>
          <p:cNvSpPr txBox="1">
            <a:spLocks/>
          </p:cNvSpPr>
          <p:nvPr/>
        </p:nvSpPr>
        <p:spPr>
          <a:xfrm>
            <a:off x="264892" y="127910"/>
            <a:ext cx="11344256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211636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b="1" kern="1200" cap="all" spc="300" baseline="0">
                <a:solidFill>
                  <a:schemeClr val="tx2"/>
                </a:solidFill>
                <a:latin typeface="BNPP Sans Condensed" panose="02000000000000000000" pitchFamily="2" charset="0"/>
                <a:ea typeface="+mn-ea"/>
                <a:cs typeface="+mn-cs"/>
              </a:defRPr>
            </a:lvl1pPr>
            <a:lvl2pPr marL="607269" indent="0" algn="ctr" defTabSz="1211636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4537" indent="0" algn="ctr" defTabSz="1211636" rtl="0" eaLnBrk="1" latinLnBrk="0" hangingPunct="1">
              <a:spcBef>
                <a:spcPts val="266"/>
              </a:spcBef>
              <a:buFont typeface="Wingdings" panose="05000000000000000000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1807" indent="0" algn="ctr" defTabSz="1211636" rtl="0" eaLnBrk="1" latinLnBrk="0" hangingPunct="1">
              <a:spcBef>
                <a:spcPts val="266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29075" indent="0" algn="ctr" defTabSz="1211636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36344" indent="0" algn="ctr" defTabSz="1211636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43612" indent="0" algn="ctr" defTabSz="1211636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50881" indent="0" algn="ctr" defTabSz="1211636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58150" indent="0" algn="ctr" defTabSz="1211636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2CDC5"/>
              </a:buClr>
              <a:defRPr/>
            </a:pPr>
            <a:r>
              <a:rPr lang="pl-PL" dirty="0">
                <a:solidFill>
                  <a:srgbClr val="00915A"/>
                </a:solidFill>
              </a:rPr>
              <a:t>3 priorytety strategii jako odpowiedź na wyzwania polskiej transformacji</a:t>
            </a:r>
            <a:endParaRPr kumimoji="0" lang="en-US" sz="2400" b="1" i="0" u="none" strike="noStrike" kern="1200" cap="all" spc="300" normalizeH="0" baseline="0" dirty="0">
              <a:ln>
                <a:noFill/>
              </a:ln>
              <a:solidFill>
                <a:srgbClr val="00915A"/>
              </a:solidFill>
              <a:effectLst/>
              <a:uLnTx/>
              <a:uFillTx/>
              <a:latin typeface="BNPP Sans Condense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11414351" y="6416619"/>
            <a:ext cx="347186" cy="180000"/>
            <a:chOff x="10590958" y="2277666"/>
            <a:chExt cx="347267" cy="180042"/>
          </a:xfrm>
        </p:grpSpPr>
        <p:sp>
          <p:nvSpPr>
            <p:cNvPr id="24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4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AD7C820-47C8-4F21-9886-EEAE9207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73199"/>
              </p:ext>
            </p:extLst>
          </p:nvPr>
        </p:nvGraphicFramePr>
        <p:xfrm>
          <a:off x="1006590" y="738321"/>
          <a:ext cx="3429109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109">
                  <a:extLst>
                    <a:ext uri="{9D8B030D-6E8A-4147-A177-3AD203B41FA5}">
                      <a16:colId xmlns:a16="http://schemas.microsoft.com/office/drawing/2014/main" val="2490319898"/>
                    </a:ext>
                  </a:extLst>
                </a:gridCol>
              </a:tblGrid>
              <a:tr h="388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600"/>
                        </a:spcAft>
                      </a:pPr>
                      <a:b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Bardzo wysoka emisyjność/PKB: 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zagrożenie również dla pozycji konkurencyjnej Polski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Finansowanie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30% budżetu UE na lata 2021-2027 na cele klimatyczne. Konieczność mobilizacji środków prywatnych – kluczowa rola banków.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powstrzymać wzrost emisji w transporcie: sama elektryfikacja nie wystarczy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Emisje w </a:t>
                      </a: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rolnictwie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wyzwania technologiczne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Dekarbonizacja przemysłu: 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wiele technologii wciąż wymaga komercjalizacji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po węglu? Dokąd zmierzamy? 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cele, kiedy i jak chcemy je osiągnąć?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Wyzwania i szanse na rynku pracy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nowe miejsca pracy w zielonych sektorach, migracje, srebrna gospodarka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Masowa budowa oraz </a:t>
                      </a: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termomodernizacja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budynków zeroemisyjnych (budynki odpowiadają za 38% emisji w Polsce)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67842"/>
                  </a:ext>
                </a:extLst>
              </a:tr>
            </a:tbl>
          </a:graphicData>
        </a:graphic>
      </p:graphicFrame>
      <p:pic>
        <p:nvPicPr>
          <p:cNvPr id="27" name="Obraz 26">
            <a:extLst>
              <a:ext uri="{FF2B5EF4-FFF2-40B4-BE49-F238E27FC236}">
                <a16:creationId xmlns:a16="http://schemas.microsoft.com/office/drawing/2014/main" id="{76675569-EA2D-4553-8A33-A29115730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424" y="738321"/>
            <a:ext cx="3309070" cy="2029714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2CB0B618-3D77-46B5-94B4-6CB609873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16"/>
          <a:stretch/>
        </p:blipFill>
        <p:spPr>
          <a:xfrm>
            <a:off x="4531423" y="2835441"/>
            <a:ext cx="3309070" cy="193572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BE56DA5-9976-4256-A6BA-6BDB94AB50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79"/>
          <a:stretch/>
        </p:blipFill>
        <p:spPr>
          <a:xfrm>
            <a:off x="7957237" y="506885"/>
            <a:ext cx="3881821" cy="172075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B5E08BE6-CDC9-4DAC-AB4A-2425A92AE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256" y="2227635"/>
            <a:ext cx="3977545" cy="18265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5329EC-A7AC-439A-8AC8-FF57FD9F80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010" t="1847" r="2094"/>
          <a:stretch/>
        </p:blipFill>
        <p:spPr>
          <a:xfrm>
            <a:off x="8550866" y="4054192"/>
            <a:ext cx="2694561" cy="20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99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697ABE1-86E2-49C0-9335-5BD240061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7275" cy="6858000"/>
          </a:xfrm>
          <a:prstGeom prst="rect">
            <a:avLst/>
          </a:prstGeom>
        </p:spPr>
      </p:pic>
      <p:sp>
        <p:nvSpPr>
          <p:cNvPr id="11" name="Rectangle 2" descr="Rectangle 1"/>
          <p:cNvSpPr>
            <a:spLocks/>
          </p:cNvSpPr>
          <p:nvPr/>
        </p:nvSpPr>
        <p:spPr bwMode="auto">
          <a:xfrm>
            <a:off x="0" y="0"/>
            <a:ext cx="5586945" cy="6859588"/>
          </a:xfrm>
          <a:prstGeom prst="rect">
            <a:avLst/>
          </a:prstGeom>
          <a:solidFill>
            <a:srgbClr val="009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91" tIns="42846" rIns="85691" bIns="42846" anchor="ctr"/>
          <a:lstStyle/>
          <a:p>
            <a:pPr algn="ctr" defTabSz="1137032">
              <a:defRPr/>
            </a:pPr>
            <a:endParaRPr lang="pl-PL" altLang="pl-PL" sz="2253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4729" y="3350463"/>
            <a:ext cx="4596319" cy="2677602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r>
              <a:rPr lang="pl-PL" sz="4400" b="1" dirty="0">
                <a:solidFill>
                  <a:srgbClr val="FFFFFF"/>
                </a:solidFill>
                <a:latin typeface="BNPPSansCondensed-Bold" panose="02000000000000000000" pitchFamily="2" charset="0"/>
              </a:rPr>
              <a:t>Model EPC/ESCO </a:t>
            </a:r>
          </a:p>
          <a:p>
            <a:r>
              <a:rPr lang="pl-PL" sz="4400" b="1" dirty="0">
                <a:solidFill>
                  <a:srgbClr val="FFFFFF"/>
                </a:solidFill>
                <a:latin typeface="BNPPSansCondensed-Bold" panose="02000000000000000000" pitchFamily="2" charset="0"/>
              </a:rPr>
              <a:t>Dla budynków użyteczności publicznej</a:t>
            </a:r>
          </a:p>
          <a:p>
            <a:r>
              <a:rPr lang="pl-PL" sz="3600" b="1" i="1" dirty="0">
                <a:solidFill>
                  <a:srgbClr val="FFFFFF"/>
                </a:solidFill>
                <a:latin typeface="BNPPSansCondensed-Bold" panose="02000000000000000000" pitchFamily="2" charset="0"/>
              </a:rPr>
              <a:t>/w trakcie prac</a:t>
            </a:r>
            <a:endParaRPr lang="pl-PL" sz="4400" b="1" dirty="0">
              <a:solidFill>
                <a:srgbClr val="FFFFFF"/>
              </a:solidFill>
              <a:latin typeface="BNPPSansCondensed-Bold" panose="02000000000000000000" pitchFamily="2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448788" y="3350462"/>
            <a:ext cx="94137" cy="255503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388" tIns="45693" rIns="91388" bIns="45693" rtlCol="0" anchor="ctr"/>
          <a:lstStyle/>
          <a:p>
            <a:pPr defTabSz="1823388">
              <a:defRPr/>
            </a:pPr>
            <a:endParaRPr lang="en-US" sz="9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47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5013" y="163579"/>
            <a:ext cx="11746987" cy="432000"/>
          </a:xfrm>
        </p:spPr>
        <p:txBody>
          <a:bodyPr/>
          <a:lstStyle/>
          <a:p>
            <a:pPr lvl="0"/>
            <a:r>
              <a:rPr lang="pl-PL" sz="2000" dirty="0"/>
              <a:t>Finansowanie transformacji energetycznej budynków użyteczności publicznej w modelu EPC/ESCO</a:t>
            </a:r>
            <a:endParaRPr lang="en-GB" sz="2000" dirty="0"/>
          </a:p>
        </p:txBody>
      </p:sp>
      <p:sp>
        <p:nvSpPr>
          <p:cNvPr id="64" name="Prostokąt 63"/>
          <p:cNvSpPr/>
          <p:nvPr/>
        </p:nvSpPr>
        <p:spPr>
          <a:xfrm>
            <a:off x="5464386" y="3934155"/>
            <a:ext cx="171108" cy="634155"/>
          </a:xfrm>
          <a:prstGeom prst="rect">
            <a:avLst/>
          </a:prstGeom>
          <a:solidFill>
            <a:srgbClr val="FFFFFF">
              <a:lumMod val="5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defRPr/>
            </a:pPr>
            <a:endParaRPr lang="en-GB" sz="1600" kern="0" dirty="0">
              <a:solidFill>
                <a:srgbClr val="FFFFFF"/>
              </a:solidFill>
              <a:latin typeface="BNPP Sans Condensed" panose="02000000000000000000" pitchFamily="2" charset="-18"/>
            </a:endParaRPr>
          </a:p>
        </p:txBody>
      </p:sp>
      <p:sp>
        <p:nvSpPr>
          <p:cNvPr id="65" name="Prostokąt 64"/>
          <p:cNvSpPr/>
          <p:nvPr/>
        </p:nvSpPr>
        <p:spPr>
          <a:xfrm rot="5400000">
            <a:off x="5780860" y="3881584"/>
            <a:ext cx="450404" cy="7281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vert270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17">
              <a:defRPr/>
            </a:pPr>
            <a:r>
              <a:rPr lang="pl-PL" sz="900" kern="0" dirty="0">
                <a:solidFill>
                  <a:srgbClr val="000000"/>
                </a:solidFill>
                <a:latin typeface="BNPP Sans Condensed" panose="02000000000000000000" pitchFamily="2" charset="-18"/>
              </a:rPr>
              <a:t>Potencjalna</a:t>
            </a:r>
            <a:r>
              <a:rPr lang="en-GB" sz="900" kern="0" dirty="0">
                <a:solidFill>
                  <a:srgbClr val="000000"/>
                </a:solidFill>
                <a:latin typeface="BNPP Sans Condensed" panose="02000000000000000000" pitchFamily="2" charset="-18"/>
              </a:rPr>
              <a:t> g</a:t>
            </a:r>
            <a:r>
              <a:rPr lang="pl-PL" sz="900" kern="0" dirty="0" err="1">
                <a:solidFill>
                  <a:srgbClr val="000000"/>
                </a:solidFill>
                <a:latin typeface="BNPP Sans Condensed" panose="02000000000000000000" pitchFamily="2" charset="-18"/>
              </a:rPr>
              <a:t>warancja</a:t>
            </a:r>
            <a:endParaRPr lang="en-GB" sz="900" kern="0" dirty="0">
              <a:solidFill>
                <a:srgbClr val="000000"/>
              </a:solidFill>
              <a:latin typeface="BNPP Sans Condensed" panose="02000000000000000000" pitchFamily="2" charset="-18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914977" y="2778568"/>
            <a:ext cx="4549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="1" dirty="0">
                <a:latin typeface="BNPP Sans Condensed" panose="02000000000000000000" pitchFamily="2" charset="-18"/>
              </a:rPr>
              <a:t>Spółka ESCO (</a:t>
            </a:r>
            <a:r>
              <a:rPr lang="en-GB" sz="1400" b="1" dirty="0">
                <a:latin typeface="BNPP Sans Condensed" panose="02000000000000000000" pitchFamily="2" charset="-18"/>
              </a:rPr>
              <a:t>Energy Service Company</a:t>
            </a:r>
            <a:r>
              <a:rPr lang="pl-PL" sz="1400" b="1" dirty="0">
                <a:latin typeface="BNPP Sans Condensed" panose="02000000000000000000" pitchFamily="2" charset="-18"/>
              </a:rPr>
              <a:t>) </a:t>
            </a:r>
            <a:r>
              <a:rPr lang="en-GB" sz="1400" b="1" dirty="0">
                <a:latin typeface="BNPP Sans Condensed" panose="02000000000000000000" pitchFamily="2" charset="-18"/>
              </a:rPr>
              <a:t>&amp; </a:t>
            </a:r>
            <a:r>
              <a:rPr lang="pl-PL" sz="1400" b="1" dirty="0">
                <a:latin typeface="BNPP Sans Condensed" panose="02000000000000000000" pitchFamily="2" charset="-18"/>
              </a:rPr>
              <a:t>Podział ryzyka</a:t>
            </a:r>
            <a:endParaRPr lang="en-GB" sz="1400" b="1" dirty="0">
              <a:latin typeface="BNPP Sans Condensed" panose="02000000000000000000" pitchFamily="2" charset="-18"/>
            </a:endParaRPr>
          </a:p>
        </p:txBody>
      </p:sp>
      <p:sp>
        <p:nvSpPr>
          <p:cNvPr id="93" name="Objaśnienie w chmurce 92"/>
          <p:cNvSpPr/>
          <p:nvPr/>
        </p:nvSpPr>
        <p:spPr>
          <a:xfrm>
            <a:off x="1325582" y="3201783"/>
            <a:ext cx="1288317" cy="634331"/>
          </a:xfrm>
          <a:prstGeom prst="cloudCallout">
            <a:avLst>
              <a:gd name="adj1" fmla="val 62537"/>
              <a:gd name="adj2" fmla="val 60882"/>
            </a:avLst>
          </a:prstGeom>
          <a:solidFill>
            <a:srgbClr val="00A76C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9" tIns="89979" rIns="91419" bIns="89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17">
              <a:defRPr/>
            </a:pPr>
            <a:r>
              <a:rPr lang="pl-PL" sz="1200" b="1" kern="0" dirty="0">
                <a:solidFill>
                  <a:srgbClr val="FFFFFF"/>
                </a:solidFill>
                <a:latin typeface="BNPP Sans Condensed" panose="02000000000000000000" pitchFamily="2" charset="-18"/>
                <a:cs typeface="Arial" panose="020B0604020202020204" pitchFamily="34" charset="0"/>
              </a:rPr>
              <a:t>Umowy EPC</a:t>
            </a:r>
            <a:endParaRPr lang="en-GB" sz="1600" kern="0" dirty="0">
              <a:solidFill>
                <a:srgbClr val="FFFFFF"/>
              </a:solidFill>
              <a:latin typeface="BNPP Sans Condensed" panose="02000000000000000000" pitchFamily="2" charset="-18"/>
            </a:endParaRPr>
          </a:p>
        </p:txBody>
      </p:sp>
      <p:sp>
        <p:nvSpPr>
          <p:cNvPr id="96" name="Prostokąt 95"/>
          <p:cNvSpPr/>
          <p:nvPr/>
        </p:nvSpPr>
        <p:spPr>
          <a:xfrm>
            <a:off x="696151" y="3970613"/>
            <a:ext cx="2142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pl-PL" sz="1200" b="1" dirty="0">
                <a:latin typeface="BNPP Sans Condensed" panose="02000000000000000000" pitchFamily="2" charset="-18"/>
              </a:rPr>
              <a:t>Spółka ESCO (Energy Service Company) </a:t>
            </a:r>
            <a:r>
              <a:rPr lang="pl-PL" sz="1200" dirty="0">
                <a:latin typeface="BNPP Sans Condensed" panose="02000000000000000000" pitchFamily="2" charset="-18"/>
              </a:rPr>
              <a:t>może  być spółką celową (SPV). Podpisuje umowę EPC z JST lub PJB oraz inne umowy ze wszystkimi dostawcami usług, tj. wykonawcą, który zrealizuje inwestycje w budynkach i infrastrukturze;</a:t>
            </a:r>
            <a:endParaRPr lang="en-GB" sz="1200" dirty="0">
              <a:latin typeface="BNPP Sans Condensed" panose="02000000000000000000" pitchFamily="2" charset="-18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370122" y="2778568"/>
            <a:ext cx="5039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400" b="1" dirty="0">
                <a:latin typeface="BNPP Sans Condensed" panose="02000000000000000000" pitchFamily="2" charset="-18"/>
              </a:rPr>
              <a:t>Umowa o poprawę efektywności energetycznej (EPC) </a:t>
            </a:r>
            <a:r>
              <a:rPr lang="pl-PL" altLang="pl-PL" sz="1400" dirty="0">
                <a:latin typeface="BNPP Sans Condensed" panose="02000000000000000000" pitchFamily="2" charset="-18"/>
              </a:rPr>
              <a:t>podpisana pomiędzy samorządem a spółką ESCO, która gwarantuje ekologiczny efekt oszczędności energii (gwarancja wydajności) </a:t>
            </a:r>
            <a:br>
              <a:rPr lang="pl-PL" altLang="pl-PL" sz="1400" dirty="0">
                <a:latin typeface="BNPP Sans Condensed" panose="02000000000000000000" pitchFamily="2" charset="-18"/>
              </a:rPr>
            </a:br>
            <a:r>
              <a:rPr lang="pl-PL" altLang="pl-PL" sz="1400" dirty="0">
                <a:latin typeface="BNPP Sans Condensed" panose="02000000000000000000" pitchFamily="2" charset="-18"/>
              </a:rPr>
              <a:t>w okresie obowiązywania umowy</a:t>
            </a:r>
            <a:endParaRPr lang="en-GB" sz="1050" dirty="0">
              <a:latin typeface="BNPP Sans Condensed" panose="02000000000000000000" pitchFamily="2" charset="-18"/>
            </a:endParaRPr>
          </a:p>
        </p:txBody>
      </p:sp>
      <p:grpSp>
        <p:nvGrpSpPr>
          <p:cNvPr id="30" name="Group 11"/>
          <p:cNvGrpSpPr/>
          <p:nvPr/>
        </p:nvGrpSpPr>
        <p:grpSpPr>
          <a:xfrm>
            <a:off x="11414351" y="6416619"/>
            <a:ext cx="347186" cy="180000"/>
            <a:chOff x="10590958" y="2277666"/>
            <a:chExt cx="347267" cy="180042"/>
          </a:xfrm>
        </p:grpSpPr>
        <p:sp>
          <p:nvSpPr>
            <p:cNvPr id="32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6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33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rostokąt 33"/>
          <p:cNvSpPr/>
          <p:nvPr/>
        </p:nvSpPr>
        <p:spPr>
          <a:xfrm>
            <a:off x="462698" y="2379189"/>
            <a:ext cx="11226998" cy="30893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874" tIns="89442" rIns="90874" bIns="894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1755">
              <a:lnSpc>
                <a:spcPct val="95000"/>
              </a:lnSpc>
              <a:spcAft>
                <a:spcPts val="298"/>
              </a:spcAft>
              <a:buClr>
                <a:schemeClr val="bg1"/>
              </a:buClr>
              <a:buSzPct val="100000"/>
            </a:pPr>
            <a:r>
              <a:rPr lang="pl-PL" sz="1600" dirty="0">
                <a:solidFill>
                  <a:schemeClr val="bg1"/>
                </a:solidFill>
                <a:latin typeface="BNPP Sans Condensed" panose="02000000000000000000" pitchFamily="2" charset="-18"/>
                <a:ea typeface="BNPP Sans Condensed"/>
                <a:cs typeface="BNPP Sans Condensed"/>
                <a:sym typeface="BNPP Sans Condensed"/>
              </a:rPr>
              <a:t>Skalowalne rozwiązanie, które może rozwiązać problem nieefektywnych budynków, niewystarczającego finansowania i stworzyć nową szansę biznesową dla Banku</a:t>
            </a:r>
            <a:endParaRPr lang="en-GB" sz="1600" dirty="0">
              <a:solidFill>
                <a:schemeClr val="bg1"/>
              </a:solidFill>
              <a:latin typeface="BNPP Sans Condensed" panose="02000000000000000000" pitchFamily="2" charset="-18"/>
              <a:ea typeface="BNPP Sans Condensed"/>
              <a:cs typeface="BNPP Sans Condensed"/>
              <a:sym typeface="BNPP Sans Condensed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602002" y="597727"/>
            <a:ext cx="5040000" cy="14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35992" tIns="35992" rIns="35992" bIns="35992" rtlCol="0">
            <a:noAutofit/>
          </a:bodyPr>
          <a:lstStyle/>
          <a:p>
            <a:pPr marL="285693" lvl="1" indent="-285693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latin typeface="BNPP Sans Condensed" panose="02000000000000000000" pitchFamily="2" charset="-18"/>
              </a:rPr>
              <a:t>Opis</a:t>
            </a:r>
            <a:endParaRPr lang="en-GB" sz="1400" b="1" dirty="0">
              <a:latin typeface="BNPP Sans Condensed" panose="02000000000000000000" pitchFamily="2" charset="-18"/>
            </a:endParaRPr>
          </a:p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BNPP Sans Condensed" panose="02000000000000000000" pitchFamily="2" charset="-18"/>
              </a:rPr>
              <a:t>Zgodnie ze strategią </a:t>
            </a:r>
            <a:r>
              <a:rPr lang="pl-PL" sz="1400" b="1" dirty="0">
                <a:latin typeface="BNPP Sans Condensed" panose="02000000000000000000" pitchFamily="2" charset="-18"/>
              </a:rPr>
              <a:t>Go Beyond 2022-2025</a:t>
            </a:r>
            <a:r>
              <a:rPr lang="pl-PL" sz="1400" dirty="0">
                <a:latin typeface="BNPP Sans Condensed" panose="02000000000000000000" pitchFamily="2" charset="-18"/>
              </a:rPr>
              <a:t>, Bank rozważa finansowanie transformacji energetycznej budynków użyteczności publicznej z wykorzystaniem modelu EPC/ESCO;</a:t>
            </a:r>
            <a:r>
              <a:rPr lang="en-GB" sz="1400" dirty="0">
                <a:latin typeface="BNPP Sans Condensed" panose="02000000000000000000" pitchFamily="2" charset="-18"/>
              </a:rPr>
              <a:t> </a:t>
            </a:r>
            <a:endParaRPr lang="pl-PL" sz="1400" dirty="0">
              <a:latin typeface="BNPP Sans Condensed" panose="02000000000000000000" pitchFamily="2" charset="-18"/>
            </a:endParaRPr>
          </a:p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BNPP Sans Condensed" panose="02000000000000000000" pitchFamily="2" charset="-18"/>
              </a:rPr>
              <a:t>Model  EPC/ESCO pozwala samorządom na inwestycje w modernizację budynków użyteczności publicznej bez zwiększania deficytu budżetowego i długu publicznego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6096000" y="637781"/>
            <a:ext cx="57601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latin typeface="BNPP Sans Condensed" panose="02000000000000000000" pitchFamily="2" charset="-18"/>
              </a:rPr>
              <a:t>Potencjał rynku</a:t>
            </a:r>
            <a:r>
              <a:rPr lang="en-GB" sz="1600" b="1" dirty="0">
                <a:latin typeface="BNPP Sans Condensed" panose="02000000000000000000" pitchFamily="2" charset="-18"/>
              </a:rPr>
              <a:t>:</a:t>
            </a:r>
          </a:p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latin typeface="BNPP Sans Condensed" panose="02000000000000000000" pitchFamily="2" charset="-18"/>
              </a:rPr>
              <a:t>420</a:t>
            </a:r>
            <a:r>
              <a:rPr lang="pl-PL" sz="1400" dirty="0">
                <a:latin typeface="BNPP Sans Condensed" panose="02000000000000000000" pitchFamily="2" charset="-18"/>
              </a:rPr>
              <a:t> tys. budynków użyteczności publicznej w Polsce stanowi</a:t>
            </a:r>
            <a:r>
              <a:rPr lang="en-GB" sz="1400" dirty="0">
                <a:latin typeface="BNPP Sans Condensed" panose="02000000000000000000" pitchFamily="2" charset="-18"/>
              </a:rPr>
              <a:t> 3% </a:t>
            </a:r>
            <a:r>
              <a:rPr lang="pl-PL" sz="1400" dirty="0">
                <a:latin typeface="BNPP Sans Condensed" panose="02000000000000000000" pitchFamily="2" charset="-18"/>
              </a:rPr>
              <a:t>wszystkich budynków</a:t>
            </a:r>
            <a:endParaRPr lang="en-GB" sz="1400" dirty="0">
              <a:latin typeface="BNPP Sans Condensed" panose="02000000000000000000" pitchFamily="2" charset="-18"/>
            </a:endParaRPr>
          </a:p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BNPP Sans Condensed" panose="02000000000000000000" pitchFamily="2" charset="-18"/>
              </a:rPr>
              <a:t>Jedynie 5% wszystkich budynków użyteczności publicznej może dać ok. 29,4 mld zł potencjalnych inwestycji prywatnych (z łącznej puli 52,5 mld łączącej środki publiczne </a:t>
            </a:r>
            <a:br>
              <a:rPr lang="pl-PL" sz="1400" dirty="0">
                <a:latin typeface="BNPP Sans Condensed" panose="02000000000000000000" pitchFamily="2" charset="-18"/>
              </a:rPr>
            </a:br>
            <a:r>
              <a:rPr lang="pl-PL" sz="1400" dirty="0">
                <a:latin typeface="BNPP Sans Condensed" panose="02000000000000000000" pitchFamily="2" charset="-18"/>
              </a:rPr>
              <a:t>i komercyjne)</a:t>
            </a:r>
          </a:p>
          <a:p>
            <a:pPr marL="284064" lvl="1" indent="-284064">
              <a:spcAft>
                <a:spcPts val="597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BNPP Sans Condensed" panose="02000000000000000000" pitchFamily="2" charset="-18"/>
              </a:rPr>
              <a:t>Bank może występować w roli inwestora w projekcie udzielając finansowania senioralnego spółce ESCO</a:t>
            </a:r>
            <a:endParaRPr lang="en-GB" sz="1400" dirty="0">
              <a:latin typeface="BNPP Sans Condensed" panose="02000000000000000000" pitchFamily="2" charset="-18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5982344B-A556-4693-8B6D-F795E8CE0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0"/>
          <a:stretch/>
        </p:blipFill>
        <p:spPr>
          <a:xfrm>
            <a:off x="7005036" y="3436808"/>
            <a:ext cx="4358585" cy="2589133"/>
          </a:xfrm>
          <a:prstGeom prst="rect">
            <a:avLst/>
          </a:prstGeom>
        </p:spPr>
      </p:pic>
      <p:grpSp>
        <p:nvGrpSpPr>
          <p:cNvPr id="98" name="Grupa 97">
            <a:extLst>
              <a:ext uri="{FF2B5EF4-FFF2-40B4-BE49-F238E27FC236}">
                <a16:creationId xmlns:a16="http://schemas.microsoft.com/office/drawing/2014/main" id="{B9D85BCF-A389-4DC7-B918-21DD7E8B83AF}"/>
              </a:ext>
            </a:extLst>
          </p:cNvPr>
          <p:cNvGrpSpPr/>
          <p:nvPr/>
        </p:nvGrpSpPr>
        <p:grpSpPr>
          <a:xfrm>
            <a:off x="2789195" y="3466093"/>
            <a:ext cx="2770717" cy="2560367"/>
            <a:chOff x="8802436" y="3110917"/>
            <a:chExt cx="1944216" cy="1440160"/>
          </a:xfrm>
          <a:solidFill>
            <a:srgbClr val="D2DCAA"/>
          </a:solidFill>
        </p:grpSpPr>
        <p:grpSp>
          <p:nvGrpSpPr>
            <p:cNvPr id="102" name="Grupa 101">
              <a:extLst>
                <a:ext uri="{FF2B5EF4-FFF2-40B4-BE49-F238E27FC236}">
                  <a16:creationId xmlns:a16="http://schemas.microsoft.com/office/drawing/2014/main" id="{BBAC6313-BFA2-4FED-A93B-5A23BA283EDD}"/>
                </a:ext>
              </a:extLst>
            </p:cNvPr>
            <p:cNvGrpSpPr/>
            <p:nvPr/>
          </p:nvGrpSpPr>
          <p:grpSpPr>
            <a:xfrm>
              <a:off x="8802436" y="3110917"/>
              <a:ext cx="1944216" cy="1440160"/>
              <a:chOff x="1884611" y="1629594"/>
              <a:chExt cx="1944216" cy="1440160"/>
            </a:xfrm>
            <a:grpFill/>
          </p:grpSpPr>
          <p:sp>
            <p:nvSpPr>
              <p:cNvPr id="104" name="Prostokąt 103">
                <a:extLst>
                  <a:ext uri="{FF2B5EF4-FFF2-40B4-BE49-F238E27FC236}">
                    <a16:creationId xmlns:a16="http://schemas.microsoft.com/office/drawing/2014/main" id="{2E8AFD0C-E4A2-4CE5-9978-0A2967A659F7}"/>
                  </a:ext>
                </a:extLst>
              </p:cNvPr>
              <p:cNvSpPr/>
              <p:nvPr/>
            </p:nvSpPr>
            <p:spPr>
              <a:xfrm>
                <a:off x="1884611" y="1629594"/>
                <a:ext cx="1944216" cy="1440160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105" name="Łącznik prosty 104">
                <a:extLst>
                  <a:ext uri="{FF2B5EF4-FFF2-40B4-BE49-F238E27FC236}">
                    <a16:creationId xmlns:a16="http://schemas.microsoft.com/office/drawing/2014/main" id="{771C4B58-F934-40F6-965E-814838122EB6}"/>
                  </a:ext>
                </a:extLst>
              </p:cNvPr>
              <p:cNvCxnSpPr/>
              <p:nvPr/>
            </p:nvCxnSpPr>
            <p:spPr>
              <a:xfrm>
                <a:off x="2100635" y="1845618"/>
                <a:ext cx="1440160" cy="0"/>
              </a:xfrm>
              <a:prstGeom prst="lin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7CE8F797-94FF-4211-8267-5C19768A9247}"/>
                </a:ext>
              </a:extLst>
            </p:cNvPr>
            <p:cNvSpPr txBox="1"/>
            <p:nvPr/>
          </p:nvSpPr>
          <p:spPr>
            <a:xfrm>
              <a:off x="9723828" y="3361678"/>
              <a:ext cx="892704" cy="848956"/>
            </a:xfrm>
            <a:prstGeom prst="rect">
              <a:avLst/>
            </a:prstGeom>
            <a:grpFill/>
          </p:spPr>
          <p:txBody>
            <a:bodyPr wrap="square" rtlCol="0">
              <a:normAutofit/>
            </a:bodyPr>
            <a:lstStyle/>
            <a:p>
              <a:pPr marL="171450" marR="0" lvl="0" indent="-17145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  <a:t>PASYWA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0" marR="0" lvl="0" indent="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0" marR="0" lvl="0" indent="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B96AFCB8-F3C7-41D3-A483-7EA5FBC0D9F9}"/>
                </a:ext>
              </a:extLst>
            </p:cNvPr>
            <p:cNvSpPr txBox="1"/>
            <p:nvPr/>
          </p:nvSpPr>
          <p:spPr>
            <a:xfrm>
              <a:off x="8853151" y="3390225"/>
              <a:ext cx="921393" cy="636454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marL="171450" marR="0" lvl="0" indent="-17145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  <a:t>AKTYWA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0" marR="0" lvl="0" indent="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171450" marR="0" lvl="0" indent="-17145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  <a:t>Płatności wynagrodzenia </a:t>
              </a:r>
              <a:b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</a:br>
              <a: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  <a:t>z tyt. umów EPC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0" marR="0" lvl="0" indent="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  <a:p>
              <a:pPr marL="171450" marR="0" lvl="0" indent="-171450" defTabSz="10854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NPP Sans Light" panose="02000503020000020004" pitchFamily="2" charset="0"/>
                  <a:cs typeface="Arial" panose="020B0604020202020204" pitchFamily="34" charset="0"/>
                </a:rPr>
                <a:t>Zakupione towary 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NPP Sans Light" panose="0200050302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ectangle 12">
            <a:extLst>
              <a:ext uri="{FF2B5EF4-FFF2-40B4-BE49-F238E27FC236}">
                <a16:creationId xmlns:a16="http://schemas.microsoft.com/office/drawing/2014/main" id="{553476DF-06BC-4C1C-9800-0ECDA77D82DB}"/>
              </a:ext>
            </a:extLst>
          </p:cNvPr>
          <p:cNvSpPr/>
          <p:nvPr/>
        </p:nvSpPr>
        <p:spPr>
          <a:xfrm>
            <a:off x="4310452" y="4152766"/>
            <a:ext cx="1097012" cy="736275"/>
          </a:xfrm>
          <a:prstGeom prst="rect">
            <a:avLst/>
          </a:prstGeom>
          <a:solidFill>
            <a:srgbClr val="00915A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Transza senioralna</a:t>
            </a:r>
            <a:endParaRPr lang="en-GB" sz="900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  <a:p>
            <a:pPr algn="ctr"/>
            <a:r>
              <a:rPr lang="en-GB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bank</a:t>
            </a:r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i</a:t>
            </a:r>
            <a:endParaRPr lang="en-GB" sz="900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107" name="Rectangle 38">
            <a:extLst>
              <a:ext uri="{FF2B5EF4-FFF2-40B4-BE49-F238E27FC236}">
                <a16:creationId xmlns:a16="http://schemas.microsoft.com/office/drawing/2014/main" id="{5D19E804-544C-4913-89E7-5C49C9C38501}"/>
              </a:ext>
            </a:extLst>
          </p:cNvPr>
          <p:cNvSpPr/>
          <p:nvPr/>
        </p:nvSpPr>
        <p:spPr>
          <a:xfrm>
            <a:off x="4304589" y="4838847"/>
            <a:ext cx="1102259" cy="530377"/>
          </a:xfrm>
          <a:prstGeom prst="rect">
            <a:avLst/>
          </a:prstGeom>
          <a:solidFill>
            <a:srgbClr val="A0C87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Transza </a:t>
            </a:r>
            <a:r>
              <a:rPr lang="pl-PL" sz="900" b="1" dirty="0" err="1">
                <a:solidFill>
                  <a:srgbClr val="FFFFFF"/>
                </a:solidFill>
                <a:latin typeface="BNPP Sans Light" panose="02000503020000020004" pitchFamily="2" charset="0"/>
              </a:rPr>
              <a:t>mezzaninowa</a:t>
            </a:r>
            <a:endParaRPr lang="en-GB" sz="900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  <a:p>
            <a:pPr algn="ctr"/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banki rozwoju</a:t>
            </a:r>
            <a:endParaRPr lang="en-GB" sz="900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108" name="Rectangle 40">
            <a:extLst>
              <a:ext uri="{FF2B5EF4-FFF2-40B4-BE49-F238E27FC236}">
                <a16:creationId xmlns:a16="http://schemas.microsoft.com/office/drawing/2014/main" id="{F4975C94-510E-4B6C-99F5-F0A29BCB1D2D}"/>
              </a:ext>
            </a:extLst>
          </p:cNvPr>
          <p:cNvSpPr/>
          <p:nvPr/>
        </p:nvSpPr>
        <p:spPr>
          <a:xfrm>
            <a:off x="4297995" y="5385820"/>
            <a:ext cx="1108159" cy="536921"/>
          </a:xfrm>
          <a:prstGeom prst="rect">
            <a:avLst/>
          </a:prstGeom>
          <a:solidFill>
            <a:srgbClr val="B5BD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Transza </a:t>
            </a:r>
            <a:r>
              <a:rPr lang="pl-PL" sz="900" b="1" dirty="0" err="1">
                <a:solidFill>
                  <a:srgbClr val="FFFFFF"/>
                </a:solidFill>
                <a:latin typeface="BNPP Sans Light" panose="02000503020000020004" pitchFamily="2" charset="0"/>
              </a:rPr>
              <a:t>junioralna</a:t>
            </a:r>
            <a:r>
              <a:rPr lang="en-GB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 </a:t>
            </a:r>
          </a:p>
          <a:p>
            <a:pPr algn="ctr"/>
            <a:r>
              <a:rPr lang="pl-PL" sz="900" b="1" dirty="0">
                <a:solidFill>
                  <a:srgbClr val="FFFFFF"/>
                </a:solidFill>
                <a:latin typeface="BNPP Sans Light" panose="02000503020000020004" pitchFamily="2" charset="0"/>
              </a:rPr>
              <a:t>dotacja </a:t>
            </a:r>
            <a:endParaRPr lang="en-GB" sz="900" b="1" dirty="0">
              <a:solidFill>
                <a:srgbClr val="FFFFFF"/>
              </a:solidFill>
              <a:latin typeface="BNPP Sans Light" panose="02000503020000020004" pitchFamily="2" charset="0"/>
            </a:endParaRPr>
          </a:p>
        </p:txBody>
      </p:sp>
      <p:sp>
        <p:nvSpPr>
          <p:cNvPr id="41" name="TextBox 22"/>
          <p:cNvSpPr txBox="1"/>
          <p:nvPr/>
        </p:nvSpPr>
        <p:spPr bwMode="gray">
          <a:xfrm>
            <a:off x="2991628" y="3263676"/>
            <a:ext cx="2327649" cy="510515"/>
          </a:xfrm>
          <a:prstGeom prst="rect">
            <a:avLst/>
          </a:prstGeom>
          <a:solidFill>
            <a:srgbClr val="00A76C"/>
          </a:solidFill>
          <a:ln w="25400" cap="flat" cmpd="sng" algn="ctr">
            <a:noFill/>
            <a:prstDash val="solid"/>
          </a:ln>
          <a:effectLst/>
        </p:spPr>
        <p:txBody>
          <a:bodyPr wrap="square" lIns="78858" tIns="39429" rIns="78858" bIns="39429" rtlCol="0" anchor="ctr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bg1"/>
                </a:solidFill>
                <a:cs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14217">
              <a:defRPr/>
            </a:pPr>
            <a:r>
              <a:rPr lang="pl-PL" sz="1600" kern="0" dirty="0">
                <a:solidFill>
                  <a:srgbClr val="FFFFFF"/>
                </a:solidFill>
                <a:latin typeface="BNPP Sans Condensed" panose="02000000000000000000" pitchFamily="2" charset="-18"/>
                <a:cs typeface="Calibri" panose="020F0502020204030204" pitchFamily="34" charset="0"/>
              </a:rPr>
              <a:t>Bilans </a:t>
            </a:r>
            <a:r>
              <a:rPr lang="en-GB" sz="1600" kern="0" dirty="0">
                <a:solidFill>
                  <a:srgbClr val="FFFFFF"/>
                </a:solidFill>
                <a:latin typeface="BNPP Sans Condensed" panose="02000000000000000000" pitchFamily="2" charset="-18"/>
                <a:cs typeface="Calibri" panose="020F0502020204030204" pitchFamily="34" charset="0"/>
              </a:rPr>
              <a:t>ESCO </a:t>
            </a:r>
          </a:p>
          <a:p>
            <a:pPr defTabSz="914217">
              <a:defRPr/>
            </a:pPr>
            <a:r>
              <a:rPr lang="pl-PL" sz="1200" kern="0" dirty="0">
                <a:solidFill>
                  <a:srgbClr val="FFFFFF"/>
                </a:solidFill>
                <a:latin typeface="BNPP Sans Condensed" panose="02000000000000000000" pitchFamily="2" charset="-18"/>
                <a:cs typeface="Calibri" panose="020F0502020204030204" pitchFamily="34" charset="0"/>
              </a:rPr>
              <a:t>Spółka celowa </a:t>
            </a:r>
            <a:r>
              <a:rPr lang="en-GB" sz="1100" kern="0" dirty="0">
                <a:solidFill>
                  <a:srgbClr val="FFFFFF"/>
                </a:solidFill>
                <a:latin typeface="BNPP Sans Condensed" panose="02000000000000000000" pitchFamily="2" charset="-18"/>
                <a:cs typeface="Calibri" panose="020F0502020204030204" pitchFamily="34" charset="0"/>
              </a:rPr>
              <a:t>(SPV)</a:t>
            </a:r>
          </a:p>
        </p:txBody>
      </p:sp>
    </p:spTree>
    <p:extLst>
      <p:ext uri="{BB962C8B-B14F-4D97-AF65-F5344CB8AC3E}">
        <p14:creationId xmlns:p14="http://schemas.microsoft.com/office/powerpoint/2010/main" val="16763747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" y="7417"/>
            <a:ext cx="12160347" cy="68401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674" y="-16557"/>
            <a:ext cx="5376538" cy="6874558"/>
          </a:xfrm>
          <a:prstGeom prst="rect">
            <a:avLst/>
          </a:prstGeom>
          <a:solidFill>
            <a:srgbClr val="00965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 defTabSz="1211221">
              <a:defRPr/>
            </a:pP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8963" y="-893337"/>
            <a:ext cx="0" cy="0"/>
            <a:chOff x="1488963" y="-893337"/>
            <a:chExt cx="0" cy="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493979" y="-1748368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741" tIns="121871" rIns="243741" bIns="121871" numCol="1" anchor="t" anchorCtr="0" compatLnSpc="1">
              <a:prstTxWarp prst="textNoShape">
                <a:avLst/>
              </a:prstTxWarp>
            </a:bodyPr>
            <a:lstStyle/>
            <a:p>
              <a:pPr defTabSz="1823388">
                <a:defRPr/>
              </a:pPr>
              <a:endParaRPr lang="en-US" sz="1600" dirty="0">
                <a:solidFill>
                  <a:srgbClr val="91969B"/>
                </a:solidFill>
                <a:latin typeface="BNPP Sans Light" pitchFamily="50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493979" y="-1748368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741" tIns="121871" rIns="243741" bIns="121871" numCol="1" anchor="t" anchorCtr="0" compatLnSpc="1">
              <a:prstTxWarp prst="textNoShape">
                <a:avLst/>
              </a:prstTxWarp>
            </a:bodyPr>
            <a:lstStyle/>
            <a:p>
              <a:pPr defTabSz="1823388">
                <a:defRPr/>
              </a:pPr>
              <a:endParaRPr lang="en-US" sz="1600" dirty="0">
                <a:solidFill>
                  <a:srgbClr val="91969B"/>
                </a:solidFill>
                <a:latin typeface="BNPP Sans Light" pitchFamily="50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6650" y="3841145"/>
            <a:ext cx="4596319" cy="1751194"/>
          </a:xfrm>
          <a:prstGeom prst="rect">
            <a:avLst/>
          </a:prstGeom>
          <a:noFill/>
        </p:spPr>
        <p:txBody>
          <a:bodyPr wrap="square" lIns="91388" tIns="45693" rIns="91388" bIns="45693" rtlCol="0">
            <a:spAutoFit/>
          </a:bodyPr>
          <a:lstStyle/>
          <a:p>
            <a:pPr defTabSz="1823388">
              <a:lnSpc>
                <a:spcPct val="80000"/>
              </a:lnSpc>
              <a:defRPr/>
            </a:pPr>
            <a:r>
              <a:rPr lang="pl-PL" sz="4400" b="1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rPr>
              <a:t>ZRÓWNOWAŻONE FINANSOWANIE </a:t>
            </a:r>
          </a:p>
          <a:p>
            <a:pPr defTabSz="1823388">
              <a:lnSpc>
                <a:spcPct val="80000"/>
              </a:lnSpc>
              <a:defRPr/>
            </a:pPr>
            <a:r>
              <a:rPr lang="pl-PL" sz="4400" b="1" dirty="0">
                <a:solidFill>
                  <a:prstClr val="white"/>
                </a:solidFill>
                <a:latin typeface="BNPP Sans Condensed" pitchFamily="50" charset="0"/>
                <a:cs typeface="Roboto Regular" charset="0"/>
              </a:rPr>
              <a:t>DLA SEKTORA PUBLICZNEGO</a:t>
            </a:r>
            <a:endParaRPr lang="en-US" sz="4400" b="1" dirty="0">
              <a:solidFill>
                <a:prstClr val="white"/>
              </a:solidFill>
              <a:latin typeface="BNPP Sans Condensed" pitchFamily="50" charset="0"/>
              <a:cs typeface="Roboto Regular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363" y="3798138"/>
            <a:ext cx="74651" cy="154764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388" tIns="45693" rIns="91388" bIns="45693" rtlCol="0" anchor="ctr"/>
          <a:lstStyle/>
          <a:p>
            <a:pPr defTabSz="1823388">
              <a:defRPr/>
            </a:pPr>
            <a:endParaRPr lang="en-US" sz="900" kern="0" dirty="0">
              <a:solidFill>
                <a:prstClr val="white"/>
              </a:solidFill>
              <a:latin typeface="BNPP Sans Light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52" y="227269"/>
            <a:ext cx="2223495" cy="4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7293" y="163319"/>
            <a:ext cx="11344256" cy="432000"/>
          </a:xfrm>
        </p:spPr>
        <p:txBody>
          <a:bodyPr/>
          <a:lstStyle/>
          <a:p>
            <a:r>
              <a:rPr lang="pl-PL" dirty="0"/>
              <a:t>WIELE WYZWAŃ środowiskowych i społecznych przed miastami w Polsce i na świecie</a:t>
            </a:r>
          </a:p>
        </p:txBody>
      </p:sp>
      <p:grpSp>
        <p:nvGrpSpPr>
          <p:cNvPr id="27" name="Group 11"/>
          <p:cNvGrpSpPr/>
          <p:nvPr/>
        </p:nvGrpSpPr>
        <p:grpSpPr>
          <a:xfrm>
            <a:off x="9191627" y="6416619"/>
            <a:ext cx="2569921" cy="180000"/>
            <a:chOff x="8367707" y="2277666"/>
            <a:chExt cx="2570518" cy="180042"/>
          </a:xfrm>
        </p:grpSpPr>
        <p:sp>
          <p:nvSpPr>
            <p:cNvPr id="28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pl-PL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29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pl-PL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8</a:t>
              </a:fld>
              <a:endParaRPr lang="pl-PL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30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1"/>
          <p:cNvSpPr/>
          <p:nvPr/>
        </p:nvSpPr>
        <p:spPr>
          <a:xfrm>
            <a:off x="6364142" y="6104445"/>
            <a:ext cx="5382247" cy="25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09"/>
            <a:r>
              <a:rPr lang="pl-PL" sz="1050" dirty="0">
                <a:solidFill>
                  <a:srgbClr val="000000"/>
                </a:solidFill>
                <a:latin typeface="BNPP Sans Light" panose="02000503020000020004" pitchFamily="2" charset="0"/>
              </a:rPr>
              <a:t>Źródła: Oxfam, FAO, UNGC, WEF, WWF, Banki Żywności, GUS, Eurostat, wyliczenia własne</a:t>
            </a:r>
          </a:p>
        </p:txBody>
      </p:sp>
      <p:graphicFrame>
        <p:nvGraphicFramePr>
          <p:cNvPr id="39" name="Tabela 38"/>
          <p:cNvGraphicFramePr>
            <a:graphicFrameLocks noGrp="1"/>
          </p:cNvGraphicFramePr>
          <p:nvPr/>
        </p:nvGraphicFramePr>
        <p:xfrm>
          <a:off x="516987" y="1189051"/>
          <a:ext cx="11229400" cy="4111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700">
                  <a:extLst>
                    <a:ext uri="{9D8B030D-6E8A-4147-A177-3AD203B41FA5}">
                      <a16:colId xmlns:a16="http://schemas.microsoft.com/office/drawing/2014/main" val="5094741"/>
                    </a:ext>
                  </a:extLst>
                </a:gridCol>
                <a:gridCol w="4319000">
                  <a:extLst>
                    <a:ext uri="{9D8B030D-6E8A-4147-A177-3AD203B41FA5}">
                      <a16:colId xmlns:a16="http://schemas.microsoft.com/office/drawing/2014/main" val="2609821839"/>
                    </a:ext>
                  </a:extLst>
                </a:gridCol>
                <a:gridCol w="1295700">
                  <a:extLst>
                    <a:ext uri="{9D8B030D-6E8A-4147-A177-3AD203B41FA5}">
                      <a16:colId xmlns:a16="http://schemas.microsoft.com/office/drawing/2014/main" val="962880950"/>
                    </a:ext>
                  </a:extLst>
                </a:gridCol>
                <a:gridCol w="4319000">
                  <a:extLst>
                    <a:ext uri="{9D8B030D-6E8A-4147-A177-3AD203B41FA5}">
                      <a16:colId xmlns:a16="http://schemas.microsoft.com/office/drawing/2014/main" val="2879346191"/>
                    </a:ext>
                  </a:extLst>
                </a:gridCol>
              </a:tblGrid>
              <a:tr h="1027931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91419" marR="9141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Wzrost średnich globalnych temp. nawet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o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3-4 °C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do 2100</a:t>
                      </a:r>
                      <a:endParaRPr lang="en-GB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Polskie</a:t>
                      </a:r>
                      <a:r>
                        <a:rPr lang="pl-PL" sz="14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mieszkania są przeludnione </a:t>
                      </a:r>
                      <a:r>
                        <a:rPr lang="pl-PL" sz="1400" b="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– na jednego mieszkańca przypada </a:t>
                      </a:r>
                      <a:r>
                        <a:rPr lang="pl-PL" sz="14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1,2</a:t>
                      </a:r>
                      <a:r>
                        <a:rPr lang="pl-PL" sz="1400" b="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pokoju (2020) a w UE średnia to 1,6. Szczególnie brakuje mieszkań dostępnych cenowo.</a:t>
                      </a:r>
                      <a:endParaRPr lang="en-GB" sz="1400" b="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553449"/>
                  </a:ext>
                </a:extLst>
              </a:tr>
              <a:tr h="102793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91419" marR="9141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Przewiduje się, że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liczba ludności na świecie osiągnie 9,8 mld w 2050 r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. i 11,2 mld w 2100 r.</a:t>
                      </a:r>
                      <a:endParaRPr lang="en-GB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W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Polsce c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o roku marnuje się ok.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5 mln ton żywności, 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podczas gdy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</a:t>
                      </a:r>
                      <a:r>
                        <a:rPr lang="pl-PL" sz="14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w polskich miastach 2% osób żyje           w skrajnym ubóstwie 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(2021)</a:t>
                      </a:r>
                      <a:endParaRPr lang="en-US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3087069"/>
                  </a:ext>
                </a:extLst>
              </a:tr>
              <a:tr h="1027931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91419" marR="9141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Przewiduje się, że do 2050 r. ponad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dwie trzecie ludności świata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(7 miliardów ludzi) będzie     mieszkać na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obszarach miejskich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. </a:t>
                      </a: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buClr>
                          <a:srgbClr val="52CDC5"/>
                        </a:buClr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Mimo znacznych postępów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</a:t>
                      </a:r>
                      <a:r>
                        <a:rPr lang="pl-PL" sz="14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zanieczyszczenie powietrza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pozostaje problemem w wielu polskich miastach</a:t>
                      </a:r>
                      <a:endParaRPr lang="pl-PL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5642794"/>
                  </a:ext>
                </a:extLst>
              </a:tr>
              <a:tr h="1027931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 marL="91419" marR="9141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W porównaniu z 2017 r. oczekuje się, że do 2050 r. liczba osób w 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wieku 60 lat i więcej się podwoi,           a do 2100 r. wzrośnie ponad trzykrotnie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.</a:t>
                      </a:r>
                      <a:endParaRPr lang="en-GB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srgbClr val="52CDC5"/>
                        </a:buClr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Konieczność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 poprawy </a:t>
                      </a:r>
                      <a:r>
                        <a:rPr lang="pl-PL" sz="1400" b="1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efektywności energetycznej </a:t>
                      </a:r>
                      <a:r>
                        <a:rPr lang="pl-PL" sz="1400" baseline="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budynków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BNPP Sans Light" panose="02000503020000020004" pitchFamily="2" charset="0"/>
                        </a:rPr>
                        <a:t>odpowiedzialnych za emisję 38% CO2        w Polsce</a:t>
                      </a:r>
                      <a:endParaRPr lang="en-GB" sz="1400" dirty="0">
                        <a:solidFill>
                          <a:srgbClr val="000000"/>
                        </a:solidFill>
                        <a:latin typeface="BNPP Sans Light" panose="02000503020000020004" pitchFamily="2" charset="0"/>
                      </a:endParaRPr>
                    </a:p>
                  </a:txBody>
                  <a:tcPr marL="91419" marR="91419" marT="45709" marB="45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9177868"/>
                  </a:ext>
                </a:extLst>
              </a:tr>
            </a:tbl>
          </a:graphicData>
        </a:graphic>
      </p:graphicFrame>
      <p:sp>
        <p:nvSpPr>
          <p:cNvPr id="40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784552" y="1273547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Picture 10" descr="F:\_EWA_DESIGN\__Projekty dla ulubionych klientow\Open-up\2021-06-14Open Up - BNP ECO\4\mycollection\png\009-temper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140" y="1347136"/>
            <a:ext cx="572658" cy="572658"/>
          </a:xfrm>
          <a:prstGeom prst="rect">
            <a:avLst/>
          </a:prstGeom>
          <a:noFill/>
        </p:spPr>
      </p:pic>
      <p:sp>
        <p:nvSpPr>
          <p:cNvPr id="78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793347" y="2301152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794813" y="4422705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793657" y="3348656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1" name="Picture 2" descr="F:\_EWA_DESIGN\__Projekty dla ulubionych klientow\Open-up\2021-06-14Open Up - BNP ECO\4\mycollection\png\001-grow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140" y="4486032"/>
            <a:ext cx="593182" cy="593182"/>
          </a:xfrm>
          <a:prstGeom prst="rect">
            <a:avLst/>
          </a:prstGeom>
          <a:noFill/>
        </p:spPr>
      </p:pic>
      <p:pic>
        <p:nvPicPr>
          <p:cNvPr id="82" name="Picture 5" descr="F:\_EWA_DESIGN\__Projekty dla ulubionych klientow\Open-up\2021-06-14Open Up - BNP ECO\4\mycollection\png\004-build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245" y="3434266"/>
            <a:ext cx="572658" cy="572658"/>
          </a:xfrm>
          <a:prstGeom prst="rect">
            <a:avLst/>
          </a:prstGeom>
          <a:noFill/>
        </p:spPr>
      </p:pic>
      <p:pic>
        <p:nvPicPr>
          <p:cNvPr id="83" name="Picture 11" descr="F:\_EWA_DESIGN\__Projekty dla ulubionych klientow\Open-up\2021-06-14Open Up - BNP ECO\4\mycollection\png\010-peo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140" y="2365946"/>
            <a:ext cx="590248" cy="590248"/>
          </a:xfrm>
          <a:prstGeom prst="rect">
            <a:avLst/>
          </a:prstGeom>
          <a:noFill/>
        </p:spPr>
      </p:pic>
      <p:sp>
        <p:nvSpPr>
          <p:cNvPr id="84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6364142" y="2306023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6364514" y="4412444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7" name="Picture 3" descr="F:\_EWA_DESIGN\__Projekty dla ulubionych klientow\Open-up\2021-06-14Open Up - BNP ECO\4\mycollection\png\002-was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731" y="2379612"/>
            <a:ext cx="572658" cy="572658"/>
          </a:xfrm>
          <a:prstGeom prst="rect">
            <a:avLst/>
          </a:prstGeom>
          <a:noFill/>
        </p:spPr>
      </p:pic>
      <p:pic>
        <p:nvPicPr>
          <p:cNvPr id="88" name="Picture 8" descr="F:\_EWA_DESIGN\__Projekty dla ulubionych klientow\Open-up\2021-06-14Open Up - BNP ECO\4\mycollection\png\007-carbon-dioxid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103" y="4486032"/>
            <a:ext cx="572658" cy="572658"/>
          </a:xfrm>
          <a:prstGeom prst="rect">
            <a:avLst/>
          </a:prstGeom>
          <a:noFill/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6364142" y="3294568"/>
            <a:ext cx="735912" cy="712356"/>
          </a:xfrm>
          <a:prstGeom prst="rect">
            <a:avLst/>
          </a:prstGeom>
          <a:solidFill>
            <a:srgbClr val="00905A"/>
          </a:solidFill>
          <a:ln>
            <a:noFill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2" tIns="17141" rIns="34282" bIns="17141" rtlCol="0" anchor="ctr"/>
          <a:lstStyle/>
          <a:p>
            <a:pPr algn="ctr"/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0010" y="3344609"/>
            <a:ext cx="693965" cy="643496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7DA6F065-C4A5-4040-9BD4-C3916BDB192F}"/>
              </a:ext>
            </a:extLst>
          </p:cNvPr>
          <p:cNvSpPr/>
          <p:nvPr/>
        </p:nvSpPr>
        <p:spPr>
          <a:xfrm>
            <a:off x="6352209" y="1273547"/>
            <a:ext cx="719833" cy="719833"/>
          </a:xfrm>
          <a:prstGeom prst="rect">
            <a:avLst/>
          </a:prstGeom>
          <a:solidFill>
            <a:srgbClr val="00965D"/>
          </a:solidFill>
          <a:ln w="25400" cap="flat" cmpd="sng" algn="ctr">
            <a:noFill/>
            <a:prstDash val="solid"/>
          </a:ln>
          <a:effectLst>
            <a:outerShdw blurRad="266700" dist="38100" dir="4500000" sx="92000" sy="92000" algn="tl" rotWithShape="0">
              <a:prstClr val="black">
                <a:alpha val="43000"/>
              </a:prstClr>
            </a:outerShdw>
          </a:effectLst>
        </p:spPr>
        <p:txBody>
          <a:bodyPr lIns="34274" tIns="17137" rIns="34274" bIns="17137" rtlCol="0" anchor="ctr"/>
          <a:lstStyle/>
          <a:p>
            <a:pPr algn="ctr" defTabSz="457109">
              <a:defRPr/>
            </a:pPr>
            <a:endParaRPr lang="pl-PL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" name="Picture 5" descr="F:\_EWA_DESIGN\__Projekty dla ulubionych klientow\Open-up\2021-06-14Open Up - BNP ECO\4\mycollection\png\004-buildi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797" y="1359157"/>
            <a:ext cx="572658" cy="57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7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83249" y="163319"/>
            <a:ext cx="11081919" cy="432000"/>
          </a:xfrm>
        </p:spPr>
        <p:txBody>
          <a:bodyPr/>
          <a:lstStyle/>
          <a:p>
            <a:r>
              <a:rPr lang="pl-PL" dirty="0"/>
              <a:t>PRZEGLĄD Zrównoważonych produktów finansowych dla sektora publicznego</a:t>
            </a:r>
            <a:endParaRPr lang="pt-PT" dirty="0"/>
          </a:p>
        </p:txBody>
      </p:sp>
      <p:sp>
        <p:nvSpPr>
          <p:cNvPr id="3" name="Rounded Rectangle 80"/>
          <p:cNvSpPr/>
          <p:nvPr/>
        </p:nvSpPr>
        <p:spPr>
          <a:xfrm>
            <a:off x="7069186" y="1950595"/>
            <a:ext cx="3240000" cy="146360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915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7331" indent="-157331" algn="ctr" defTabSz="580933">
              <a:lnSpc>
                <a:spcPct val="95000"/>
              </a:lnSpc>
              <a:spcAft>
                <a:spcPts val="255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1392" b="1" kern="0" dirty="0">
                <a:solidFill>
                  <a:srgbClr val="00915A"/>
                </a:solidFill>
                <a:latin typeface="BNPP Sans Light" panose="02000503020000020004" pitchFamily="2" charset="0"/>
              </a:rPr>
              <a:t>GREEN LOAN</a:t>
            </a:r>
            <a:endParaRPr lang="pl-PL" sz="1392" b="1" kern="0" dirty="0">
              <a:solidFill>
                <a:srgbClr val="00915A"/>
              </a:solidFill>
              <a:latin typeface="BNPP Sans Light" panose="02000503020000020004" pitchFamily="2" charset="0"/>
            </a:endParaRPr>
          </a:p>
          <a:p>
            <a:pPr marL="157331" indent="-157331" algn="ctr" defTabSz="580933">
              <a:lnSpc>
                <a:spcPct val="95000"/>
              </a:lnSpc>
              <a:spcAft>
                <a:spcPts val="255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sz="1392" b="1" kern="0" dirty="0">
                <a:solidFill>
                  <a:srgbClr val="7030A0"/>
                </a:solidFill>
                <a:latin typeface="BNPP Sans Light" panose="02000503020000020004" pitchFamily="2" charset="0"/>
              </a:rPr>
              <a:t>SOCIAL LOAN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3587018" y="1943874"/>
            <a:ext cx="3240000" cy="1463603"/>
            <a:chOff x="2505997" y="2652385"/>
            <a:chExt cx="2230880" cy="1472379"/>
          </a:xfrm>
        </p:grpSpPr>
        <p:sp>
          <p:nvSpPr>
            <p:cNvPr id="5" name="Rounded Rectangle 77"/>
            <p:cNvSpPr/>
            <p:nvPr/>
          </p:nvSpPr>
          <p:spPr>
            <a:xfrm>
              <a:off x="2505997" y="2652385"/>
              <a:ext cx="2230880" cy="1472379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915A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7331" indent="-157331" algn="ctr" defTabSz="580933">
                <a:lnSpc>
                  <a:spcPct val="95000"/>
                </a:lnSpc>
                <a:spcAft>
                  <a:spcPts val="255"/>
                </a:spcAft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en-GB" sz="1392" b="1" kern="0" dirty="0">
                  <a:solidFill>
                    <a:srgbClr val="00915A"/>
                  </a:solidFill>
                  <a:latin typeface="BNPP Sans Light" panose="02000503020000020004" pitchFamily="2" charset="0"/>
                </a:rPr>
                <a:t>GREEN BOND</a:t>
              </a:r>
              <a:endParaRPr lang="pl-PL" sz="1392" b="1" kern="0" dirty="0">
                <a:solidFill>
                  <a:srgbClr val="00915A"/>
                </a:solidFill>
                <a:latin typeface="BNPP Sans Light" panose="02000503020000020004" pitchFamily="2" charset="0"/>
              </a:endParaRPr>
            </a:p>
            <a:p>
              <a:pPr marL="157331" indent="-157331" algn="ctr" defTabSz="580933">
                <a:lnSpc>
                  <a:spcPct val="95000"/>
                </a:lnSpc>
                <a:spcAft>
                  <a:spcPts val="255"/>
                </a:spcAft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pl-PL" sz="1392" b="1" kern="0" dirty="0">
                  <a:solidFill>
                    <a:srgbClr val="7030A0"/>
                  </a:solidFill>
                  <a:latin typeface="BNPP Sans Light" panose="02000503020000020004" pitchFamily="2" charset="0"/>
                </a:rPr>
                <a:t>SOCIAL BOND</a:t>
              </a:r>
            </a:p>
            <a:p>
              <a:pPr marL="157331" indent="-157331" algn="ctr" defTabSz="580933">
                <a:lnSpc>
                  <a:spcPct val="95000"/>
                </a:lnSpc>
                <a:spcAft>
                  <a:spcPts val="255"/>
                </a:spcAft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pl-PL" sz="1392" b="1" kern="0" dirty="0">
                  <a:solidFill>
                    <a:srgbClr val="7030A0"/>
                  </a:solidFill>
                  <a:latin typeface="BNPP Sans Light" panose="02000503020000020004" pitchFamily="2" charset="0"/>
                </a:rPr>
                <a:t>SUSTAINABILITY BOND </a:t>
              </a:r>
              <a:r>
                <a:rPr lang="pl-PL" sz="1000" b="1" kern="0" dirty="0">
                  <a:solidFill>
                    <a:srgbClr val="7030A0"/>
                  </a:solidFill>
                  <a:latin typeface="BNPP Sans Light" panose="02000503020000020004" pitchFamily="2" charset="0"/>
                </a:rPr>
                <a:t>(Green + Social) </a:t>
              </a:r>
            </a:p>
          </p:txBody>
        </p:sp>
        <p:pic>
          <p:nvPicPr>
            <p:cNvPr id="6" name="Picture 10" descr="logo de Société du Grand Par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269" y="3556522"/>
              <a:ext cx="594714" cy="34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93"/>
          <p:cNvGrpSpPr/>
          <p:nvPr/>
        </p:nvGrpSpPr>
        <p:grpSpPr>
          <a:xfrm>
            <a:off x="4512842" y="1501954"/>
            <a:ext cx="1399343" cy="499962"/>
            <a:chOff x="2963534" y="2205095"/>
            <a:chExt cx="1407732" cy="502959"/>
          </a:xfrm>
          <a:solidFill>
            <a:schemeClr val="bg1">
              <a:lumMod val="50000"/>
            </a:schemeClr>
          </a:solidFill>
        </p:grpSpPr>
        <p:sp>
          <p:nvSpPr>
            <p:cNvPr id="8" name="Rounded Rectangle 76"/>
            <p:cNvSpPr/>
            <p:nvPr/>
          </p:nvSpPr>
          <p:spPr>
            <a:xfrm>
              <a:off x="2963534" y="2205095"/>
              <a:ext cx="1407732" cy="45343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30492" rIns="0" bIns="60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defRPr/>
              </a:pPr>
              <a:r>
                <a:rPr lang="pl-PL" sz="1017" kern="0" dirty="0">
                  <a:solidFill>
                    <a:srgbClr val="FFFFFF"/>
                  </a:solidFill>
                  <a:latin typeface="BNPP Sans" panose="02000000000000000000" pitchFamily="2" charset="0"/>
                </a:rPr>
                <a:t>Obligacje</a:t>
              </a:r>
              <a:endParaRPr lang="en-GB" sz="1017" kern="0" dirty="0">
                <a:solidFill>
                  <a:srgbClr val="FFFFFF"/>
                </a:solidFill>
                <a:latin typeface="BNPP Sans" panose="02000000000000000000" pitchFamily="2" charset="0"/>
              </a:endParaRPr>
            </a:p>
          </p:txBody>
        </p:sp>
        <p:sp>
          <p:nvSpPr>
            <p:cNvPr id="9" name="Isosceles Triangle 78"/>
            <p:cNvSpPr/>
            <p:nvPr/>
          </p:nvSpPr>
          <p:spPr>
            <a:xfrm flipV="1">
              <a:off x="3485270" y="2643937"/>
              <a:ext cx="366099" cy="6411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" name="Group 91"/>
          <p:cNvGrpSpPr/>
          <p:nvPr/>
        </p:nvGrpSpPr>
        <p:grpSpPr>
          <a:xfrm>
            <a:off x="7942331" y="1514924"/>
            <a:ext cx="1432746" cy="507398"/>
            <a:chOff x="5276324" y="2200634"/>
            <a:chExt cx="1441336" cy="510440"/>
          </a:xfrm>
          <a:solidFill>
            <a:schemeClr val="bg1">
              <a:lumMod val="50000"/>
            </a:schemeClr>
          </a:solidFill>
        </p:grpSpPr>
        <p:sp>
          <p:nvSpPr>
            <p:cNvPr id="11" name="Isosceles Triangle 81"/>
            <p:cNvSpPr/>
            <p:nvPr/>
          </p:nvSpPr>
          <p:spPr>
            <a:xfrm flipV="1">
              <a:off x="5813942" y="2646957"/>
              <a:ext cx="366099" cy="6411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Rounded Rectangle 79"/>
            <p:cNvSpPr/>
            <p:nvPr/>
          </p:nvSpPr>
          <p:spPr>
            <a:xfrm>
              <a:off x="5276324" y="2200634"/>
              <a:ext cx="1441336" cy="445803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30492" rIns="0" bIns="60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defRPr/>
              </a:pPr>
              <a:r>
                <a:rPr lang="pl-PL" sz="1017" kern="0" dirty="0">
                  <a:solidFill>
                    <a:srgbClr val="FFFFFF"/>
                  </a:solidFill>
                  <a:latin typeface="BNPP Sans" panose="02000000000000000000" pitchFamily="2" charset="0"/>
                </a:rPr>
                <a:t>Kredyty</a:t>
              </a:r>
              <a:endParaRPr lang="en-GB" sz="1017" kern="0" dirty="0">
                <a:solidFill>
                  <a:srgbClr val="FFFFFF"/>
                </a:solidFill>
                <a:latin typeface="BNPP Sans" panose="02000000000000000000" pitchFamily="2" charset="0"/>
              </a:endParaRPr>
            </a:p>
          </p:txBody>
        </p:sp>
      </p:grpSp>
      <p:sp>
        <p:nvSpPr>
          <p:cNvPr id="13" name="Rounded Rectangle 13"/>
          <p:cNvSpPr/>
          <p:nvPr/>
        </p:nvSpPr>
        <p:spPr>
          <a:xfrm>
            <a:off x="3580814" y="4194596"/>
            <a:ext cx="3240000" cy="168971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1C3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57331" indent="-157331" algn="ctr" defTabSz="580933">
              <a:lnSpc>
                <a:spcPct val="95000"/>
              </a:lnSpc>
              <a:spcAft>
                <a:spcPts val="255"/>
              </a:spcAft>
              <a:buSzPct val="100000"/>
              <a:buFont typeface="Wingdings" panose="05000000000000000000" pitchFamily="2" charset="2"/>
              <a:buChar char="ü"/>
              <a:defRPr/>
            </a:pPr>
            <a:endParaRPr lang="pl-PL" sz="300" b="1" kern="0" dirty="0">
              <a:solidFill>
                <a:srgbClr val="52CDC5"/>
              </a:solidFill>
              <a:latin typeface="BNPP Sans Light" panose="02000503020000020004" pitchFamily="2" charset="0"/>
            </a:endParaRPr>
          </a:p>
          <a:p>
            <a:pPr marL="157331" indent="-157331" algn="ctr" defTabSz="580933">
              <a:lnSpc>
                <a:spcPct val="95000"/>
              </a:lnSpc>
              <a:spcAft>
                <a:spcPts val="255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1392" b="1" kern="0" dirty="0">
                <a:solidFill>
                  <a:srgbClr val="52CDC5"/>
                </a:solidFill>
                <a:latin typeface="BNPP Sans Light" panose="02000503020000020004" pitchFamily="2" charset="0"/>
              </a:rPr>
              <a:t>SUSTAINABILITY</a:t>
            </a:r>
            <a:r>
              <a:rPr lang="pl-PL" sz="1392" b="1" kern="0" dirty="0">
                <a:solidFill>
                  <a:srgbClr val="52CDC5"/>
                </a:solidFill>
                <a:latin typeface="BNPP Sans Light" panose="02000503020000020004" pitchFamily="2" charset="0"/>
              </a:rPr>
              <a:t>-</a:t>
            </a:r>
            <a:r>
              <a:rPr lang="en-GB" sz="1392" b="1" kern="0" dirty="0">
                <a:solidFill>
                  <a:srgbClr val="52CDC5"/>
                </a:solidFill>
                <a:latin typeface="BNPP Sans Light" panose="02000503020000020004" pitchFamily="2" charset="0"/>
              </a:rPr>
              <a:t>LINKED BOND</a:t>
            </a:r>
          </a:p>
        </p:txBody>
      </p:sp>
      <p:grpSp>
        <p:nvGrpSpPr>
          <p:cNvPr id="14" name="Group 93"/>
          <p:cNvGrpSpPr/>
          <p:nvPr/>
        </p:nvGrpSpPr>
        <p:grpSpPr>
          <a:xfrm>
            <a:off x="4512843" y="3757181"/>
            <a:ext cx="1399343" cy="499962"/>
            <a:chOff x="2963534" y="2205095"/>
            <a:chExt cx="1407732" cy="502959"/>
          </a:xfrm>
          <a:solidFill>
            <a:schemeClr val="bg1">
              <a:lumMod val="50000"/>
            </a:schemeClr>
          </a:solidFill>
        </p:grpSpPr>
        <p:sp>
          <p:nvSpPr>
            <p:cNvPr id="15" name="Rounded Rectangle 76"/>
            <p:cNvSpPr/>
            <p:nvPr/>
          </p:nvSpPr>
          <p:spPr>
            <a:xfrm>
              <a:off x="2963534" y="2205095"/>
              <a:ext cx="1407732" cy="45343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30492" rIns="0" bIns="60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defRPr/>
              </a:pPr>
              <a:r>
                <a:rPr lang="pl-PL" sz="1017" kern="0" dirty="0">
                  <a:solidFill>
                    <a:srgbClr val="FFFFFF"/>
                  </a:solidFill>
                  <a:latin typeface="BNPP Sans" panose="02000000000000000000" pitchFamily="2" charset="0"/>
                </a:rPr>
                <a:t>Obligacje</a:t>
              </a:r>
              <a:endParaRPr lang="en-GB" sz="1017" kern="0" dirty="0">
                <a:solidFill>
                  <a:srgbClr val="FFFFFF"/>
                </a:solidFill>
                <a:latin typeface="BNPP Sans" panose="02000000000000000000" pitchFamily="2" charset="0"/>
              </a:endParaRPr>
            </a:p>
          </p:txBody>
        </p:sp>
        <p:sp>
          <p:nvSpPr>
            <p:cNvPr id="16" name="Isosceles Triangle 78"/>
            <p:cNvSpPr/>
            <p:nvPr/>
          </p:nvSpPr>
          <p:spPr>
            <a:xfrm flipV="1">
              <a:off x="3485270" y="2643937"/>
              <a:ext cx="366099" cy="6411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8"/>
          <p:cNvGrpSpPr/>
          <p:nvPr/>
        </p:nvGrpSpPr>
        <p:grpSpPr>
          <a:xfrm>
            <a:off x="588467" y="4341143"/>
            <a:ext cx="2734321" cy="1373119"/>
            <a:chOff x="65751" y="2832469"/>
            <a:chExt cx="2043092" cy="1146259"/>
          </a:xfrm>
        </p:grpSpPr>
        <p:sp>
          <p:nvSpPr>
            <p:cNvPr id="18" name="Isosceles Triangle 33"/>
            <p:cNvSpPr/>
            <p:nvPr/>
          </p:nvSpPr>
          <p:spPr>
            <a:xfrm rot="5400000">
              <a:off x="1936833" y="3353818"/>
              <a:ext cx="240460" cy="103560"/>
            </a:xfrm>
            <a:prstGeom prst="triangle">
              <a:avLst/>
            </a:prstGeom>
            <a:solidFill>
              <a:srgbClr val="52CD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" name="Group 34"/>
            <p:cNvGrpSpPr/>
            <p:nvPr/>
          </p:nvGrpSpPr>
          <p:grpSpPr>
            <a:xfrm>
              <a:off x="65751" y="2832469"/>
              <a:ext cx="1942276" cy="1146259"/>
              <a:chOff x="380338" y="2340783"/>
              <a:chExt cx="1930279" cy="1345263"/>
            </a:xfrm>
          </p:grpSpPr>
          <p:sp>
            <p:nvSpPr>
              <p:cNvPr id="20" name="Rounded Rectangle 35"/>
              <p:cNvSpPr/>
              <p:nvPr/>
            </p:nvSpPr>
            <p:spPr>
              <a:xfrm>
                <a:off x="380338" y="2340783"/>
                <a:ext cx="1930279" cy="1345263"/>
              </a:xfrm>
              <a:prstGeom prst="roundRect">
                <a:avLst/>
              </a:prstGeom>
              <a:solidFill>
                <a:srgbClr val="52CDC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80933">
                  <a:lnSpc>
                    <a:spcPct val="95000"/>
                  </a:lnSpc>
                  <a:spcAft>
                    <a:spcPts val="255"/>
                  </a:spcAft>
                  <a:buClr>
                    <a:srgbClr val="FFFFFF"/>
                  </a:buClr>
                  <a:buSzPct val="100000"/>
                  <a:defRPr/>
                </a:pPr>
                <a:r>
                  <a:rPr lang="pl-PL" sz="1400" b="1" kern="0" dirty="0">
                    <a:solidFill>
                      <a:srgbClr val="FFFFFF"/>
                    </a:solidFill>
                    <a:latin typeface="BNPP Sans Light" panose="02000503020000020004" pitchFamily="2" charset="0"/>
                  </a:rPr>
                  <a:t>OGÓLNE CELE FINANSOWANIA</a:t>
                </a:r>
              </a:p>
              <a:p>
                <a:pPr defTabSz="580933">
                  <a:lnSpc>
                    <a:spcPct val="95000"/>
                  </a:lnSpc>
                  <a:spcAft>
                    <a:spcPts val="255"/>
                  </a:spcAft>
                  <a:buClr>
                    <a:srgbClr val="FFFFFF"/>
                  </a:buClr>
                  <a:buSzPct val="100000"/>
                  <a:defRPr/>
                </a:pPr>
                <a:r>
                  <a:rPr lang="pl-PL" sz="1400" b="1" kern="0" dirty="0">
                    <a:solidFill>
                      <a:srgbClr val="FFFFFF"/>
                    </a:solidFill>
                    <a:latin typeface="BNPP Sans Light" panose="02000503020000020004" pitchFamily="2" charset="0"/>
                  </a:rPr>
                  <a:t>+ </a:t>
                </a:r>
                <a:r>
                  <a:rPr lang="pl-PL" sz="1200" b="1" kern="0" dirty="0">
                    <a:solidFill>
                      <a:srgbClr val="FFFFFF"/>
                    </a:solidFill>
                    <a:latin typeface="BNPP Sans Light" panose="02000503020000020004" pitchFamily="2" charset="0"/>
                  </a:rPr>
                  <a:t>włączenie KPI ESG</a:t>
                </a:r>
                <a:endParaRPr lang="en-GB" sz="1200" b="1" kern="0" dirty="0">
                  <a:solidFill>
                    <a:srgbClr val="FFFFFF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21" name="Rounded Rectangle 36"/>
              <p:cNvSpPr/>
              <p:nvPr/>
            </p:nvSpPr>
            <p:spPr>
              <a:xfrm>
                <a:off x="432349" y="2858952"/>
                <a:ext cx="1826257" cy="740663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 defTabSz="715012">
                  <a:spcAft>
                    <a:spcPts val="235"/>
                  </a:spcAft>
                  <a:defRPr/>
                </a:pPr>
                <a:r>
                  <a:rPr lang="pl-PL" sz="895" b="1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Finansowanie ogólnego przeznaczenia</a:t>
                </a:r>
                <a:r>
                  <a:rPr lang="pl-PL" sz="895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, z warunkami powiązanymi z </a:t>
                </a:r>
                <a:r>
                  <a:rPr lang="pl-PL" sz="895" b="1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poprawą wskaźników ESG </a:t>
                </a:r>
                <a:r>
                  <a:rPr lang="pl-PL" sz="895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np. redukcji emisji CO2, redukcją wypadków przy pracy</a:t>
                </a:r>
                <a:endParaRPr lang="en-US" sz="895" kern="0" dirty="0">
                  <a:solidFill>
                    <a:srgbClr val="000000"/>
                  </a:solidFill>
                  <a:latin typeface="BNPP Sans Light" panose="02000503020000020004" pitchFamily="2" charset="0"/>
                </a:endParaRPr>
              </a:p>
            </p:txBody>
          </p:sp>
        </p:grpSp>
      </p:grpSp>
      <p:grpSp>
        <p:nvGrpSpPr>
          <p:cNvPr id="22" name="Group 8"/>
          <p:cNvGrpSpPr/>
          <p:nvPr/>
        </p:nvGrpSpPr>
        <p:grpSpPr>
          <a:xfrm>
            <a:off x="588467" y="1965259"/>
            <a:ext cx="2720765" cy="1471756"/>
            <a:chOff x="65751" y="2832469"/>
            <a:chExt cx="2043092" cy="1146259"/>
          </a:xfrm>
        </p:grpSpPr>
        <p:sp>
          <p:nvSpPr>
            <p:cNvPr id="23" name="Isosceles Triangle 33"/>
            <p:cNvSpPr/>
            <p:nvPr/>
          </p:nvSpPr>
          <p:spPr>
            <a:xfrm rot="5400000">
              <a:off x="1936833" y="3353818"/>
              <a:ext cx="240460" cy="103560"/>
            </a:xfrm>
            <a:prstGeom prst="triangle">
              <a:avLst/>
            </a:prstGeom>
            <a:solidFill>
              <a:srgbClr val="0091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4" name="Group 34"/>
            <p:cNvGrpSpPr/>
            <p:nvPr/>
          </p:nvGrpSpPr>
          <p:grpSpPr>
            <a:xfrm>
              <a:off x="65751" y="2832469"/>
              <a:ext cx="1942276" cy="1146259"/>
              <a:chOff x="380338" y="2340783"/>
              <a:chExt cx="1930279" cy="1345263"/>
            </a:xfrm>
          </p:grpSpPr>
          <p:sp>
            <p:nvSpPr>
              <p:cNvPr id="25" name="Rounded Rectangle 35"/>
              <p:cNvSpPr/>
              <p:nvPr/>
            </p:nvSpPr>
            <p:spPr>
              <a:xfrm>
                <a:off x="380338" y="2340783"/>
                <a:ext cx="1930279" cy="1345263"/>
              </a:xfrm>
              <a:prstGeom prst="roundRect">
                <a:avLst/>
              </a:prstGeom>
              <a:solidFill>
                <a:srgbClr val="0091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80933">
                  <a:lnSpc>
                    <a:spcPct val="95000"/>
                  </a:lnSpc>
                  <a:spcAft>
                    <a:spcPts val="255"/>
                  </a:spcAft>
                  <a:buClr>
                    <a:srgbClr val="FFFFFF"/>
                  </a:buClr>
                  <a:buSzPct val="100000"/>
                  <a:defRPr/>
                </a:pPr>
                <a:r>
                  <a:rPr lang="pl-PL" sz="1400" b="1" kern="0" dirty="0">
                    <a:solidFill>
                      <a:srgbClr val="FFFFFF"/>
                    </a:solidFill>
                    <a:latin typeface="BNPP Sans Light" panose="02000503020000020004" pitchFamily="2" charset="0"/>
                  </a:rPr>
                  <a:t>Zielone i/lub Społeczne PRZEZNACZENIE ŚRODKÓW</a:t>
                </a:r>
                <a:endParaRPr lang="en-GB" sz="1400" b="1" kern="0" dirty="0">
                  <a:solidFill>
                    <a:srgbClr val="FFFFFF"/>
                  </a:solidFill>
                  <a:latin typeface="BNPP Sans Light" panose="02000503020000020004" pitchFamily="2" charset="0"/>
                </a:endParaRPr>
              </a:p>
            </p:txBody>
          </p:sp>
          <p:sp>
            <p:nvSpPr>
              <p:cNvPr id="26" name="Rounded Rectangle 36"/>
              <p:cNvSpPr/>
              <p:nvPr/>
            </p:nvSpPr>
            <p:spPr>
              <a:xfrm>
                <a:off x="432349" y="2831471"/>
                <a:ext cx="1826257" cy="650517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lvl="1" defTabSz="715012">
                  <a:spcAft>
                    <a:spcPts val="235"/>
                  </a:spcAft>
                  <a:defRPr/>
                </a:pPr>
                <a:r>
                  <a:rPr lang="pl-PL" sz="895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Środki </a:t>
                </a:r>
                <a:r>
                  <a:rPr lang="pl-PL" sz="895" b="1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przeznaczone na określone zielone projekty</a:t>
                </a:r>
                <a:r>
                  <a:rPr lang="pl-PL" sz="895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 np. certyfikowane budynki, energetykę odnawialną lub </a:t>
                </a:r>
                <a:r>
                  <a:rPr lang="pl-PL" sz="895" b="1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na społeczne projekty np</a:t>
                </a:r>
                <a:r>
                  <a:rPr lang="pl-PL" sz="895" kern="0" dirty="0">
                    <a:solidFill>
                      <a:srgbClr val="000000"/>
                    </a:solidFill>
                    <a:latin typeface="BNPP Sans Light" panose="02000503020000020004" pitchFamily="2" charset="0"/>
                  </a:rPr>
                  <a:t>. budownictwo komunalne</a:t>
                </a:r>
                <a:endParaRPr lang="en-US" sz="895" kern="0" dirty="0">
                  <a:solidFill>
                    <a:srgbClr val="000000"/>
                  </a:solidFill>
                  <a:latin typeface="BNPP Sans Light" panose="02000503020000020004" pitchFamily="2" charset="0"/>
                </a:endParaRPr>
              </a:p>
            </p:txBody>
          </p:sp>
        </p:grpSp>
      </p:grpSp>
      <p:grpSp>
        <p:nvGrpSpPr>
          <p:cNvPr id="27" name="Grupa 26"/>
          <p:cNvGrpSpPr/>
          <p:nvPr/>
        </p:nvGrpSpPr>
        <p:grpSpPr>
          <a:xfrm>
            <a:off x="7069186" y="4186554"/>
            <a:ext cx="3240000" cy="1689713"/>
            <a:chOff x="6303405" y="4186554"/>
            <a:chExt cx="2751848" cy="1689713"/>
          </a:xfrm>
        </p:grpSpPr>
        <p:sp>
          <p:nvSpPr>
            <p:cNvPr id="28" name="Rounded Rectangle 14"/>
            <p:cNvSpPr/>
            <p:nvPr/>
          </p:nvSpPr>
          <p:spPr>
            <a:xfrm>
              <a:off x="6303405" y="4186554"/>
              <a:ext cx="2751848" cy="1689713"/>
            </a:xfrm>
            <a:prstGeom prst="roundRect">
              <a:avLst/>
            </a:prstGeom>
            <a:ln w="12700">
              <a:solidFill>
                <a:srgbClr val="1DCAC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7331" indent="-157331" algn="ctr" defTabSz="580933">
                <a:lnSpc>
                  <a:spcPct val="95000"/>
                </a:lnSpc>
                <a:spcAft>
                  <a:spcPts val="255"/>
                </a:spcAft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en-GB" sz="1392" b="1" kern="0" dirty="0">
                  <a:solidFill>
                    <a:srgbClr val="52CDC5"/>
                  </a:solidFill>
                  <a:latin typeface="BNPP Sans Light" panose="02000503020000020004" pitchFamily="2" charset="0"/>
                </a:rPr>
                <a:t>SUSTAINABILITY</a:t>
              </a:r>
              <a:r>
                <a:rPr lang="pl-PL" sz="1392" b="1" kern="0" dirty="0">
                  <a:solidFill>
                    <a:srgbClr val="52CDC5"/>
                  </a:solidFill>
                  <a:latin typeface="BNPP Sans Light" panose="02000503020000020004" pitchFamily="2" charset="0"/>
                </a:rPr>
                <a:t>-</a:t>
              </a:r>
              <a:r>
                <a:rPr lang="en-GB" sz="1392" b="1" kern="0" dirty="0">
                  <a:solidFill>
                    <a:srgbClr val="52CDC5"/>
                  </a:solidFill>
                  <a:latin typeface="BNPP Sans Light" panose="02000503020000020004" pitchFamily="2" charset="0"/>
                </a:rPr>
                <a:t>LINKED LOAN</a:t>
              </a:r>
              <a:r>
                <a:rPr lang="pl-PL" sz="1392" b="1" kern="0" dirty="0">
                  <a:solidFill>
                    <a:srgbClr val="52CDC5"/>
                  </a:solidFill>
                  <a:latin typeface="BNPP Sans Light" panose="02000503020000020004" pitchFamily="2" charset="0"/>
                </a:rPr>
                <a:t> (SLL)</a:t>
              </a:r>
            </a:p>
            <a:p>
              <a:pPr marL="157331" indent="-157331" algn="ctr" defTabSz="580933">
                <a:lnSpc>
                  <a:spcPct val="95000"/>
                </a:lnSpc>
                <a:spcAft>
                  <a:spcPts val="255"/>
                </a:spcAft>
                <a:buSzPct val="100000"/>
                <a:buFont typeface="Wingdings" panose="05000000000000000000" pitchFamily="2" charset="2"/>
                <a:buChar char="ü"/>
                <a:defRPr/>
              </a:pPr>
              <a:r>
                <a:rPr lang="pl-PL" sz="1392" b="1" kern="0" dirty="0">
                  <a:solidFill>
                    <a:srgbClr val="52CDC5"/>
                  </a:solidFill>
                  <a:latin typeface="BNPP Sans Light" panose="02000503020000020004" pitchFamily="2" charset="0"/>
                </a:rPr>
                <a:t>ESG RATING-LINKED LOAN</a:t>
              </a:r>
              <a:endParaRPr lang="en-GB" sz="1392" b="1" kern="0" dirty="0">
                <a:solidFill>
                  <a:srgbClr val="52CDC5"/>
                </a:solidFill>
                <a:latin typeface="BNPP Sans Light" panose="02000503020000020004" pitchFamily="2" charset="0"/>
              </a:endParaRPr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758" y="5142742"/>
              <a:ext cx="704063" cy="155664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4"/>
            <a:srcRect l="21589" t="16422" r="22139" b="12122"/>
            <a:stretch/>
          </p:blipFill>
          <p:spPr>
            <a:xfrm>
              <a:off x="7420906" y="5067138"/>
              <a:ext cx="460307" cy="306872"/>
            </a:xfrm>
            <a:prstGeom prst="rect">
              <a:avLst/>
            </a:prstGeom>
          </p:spPr>
        </p:pic>
        <p:pic>
          <p:nvPicPr>
            <p:cNvPr id="31" name="Obraz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3297" y="5097198"/>
              <a:ext cx="744082" cy="246752"/>
            </a:xfrm>
            <a:prstGeom prst="rect">
              <a:avLst/>
            </a:prstGeom>
          </p:spPr>
        </p:pic>
      </p:grpSp>
      <p:grpSp>
        <p:nvGrpSpPr>
          <p:cNvPr id="32" name="Group 91"/>
          <p:cNvGrpSpPr/>
          <p:nvPr/>
        </p:nvGrpSpPr>
        <p:grpSpPr>
          <a:xfrm>
            <a:off x="7969206" y="3750240"/>
            <a:ext cx="1432746" cy="507398"/>
            <a:chOff x="5276324" y="2200634"/>
            <a:chExt cx="1441336" cy="510440"/>
          </a:xfrm>
          <a:solidFill>
            <a:schemeClr val="bg1">
              <a:lumMod val="50000"/>
            </a:schemeClr>
          </a:solidFill>
        </p:grpSpPr>
        <p:sp>
          <p:nvSpPr>
            <p:cNvPr id="33" name="Isosceles Triangle 81"/>
            <p:cNvSpPr/>
            <p:nvPr/>
          </p:nvSpPr>
          <p:spPr>
            <a:xfrm flipV="1">
              <a:off x="5813942" y="2646957"/>
              <a:ext cx="366099" cy="6411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8725" tIns="38725" rIns="38725" bIns="3872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52475" indent="-152475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endParaRPr lang="en-GB" sz="1525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Rounded Rectangle 79"/>
            <p:cNvSpPr/>
            <p:nvPr/>
          </p:nvSpPr>
          <p:spPr>
            <a:xfrm>
              <a:off x="5276324" y="2200634"/>
              <a:ext cx="1441336" cy="445803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30492" rIns="0" bIns="60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933">
                <a:lnSpc>
                  <a:spcPct val="95000"/>
                </a:lnSpc>
                <a:spcAft>
                  <a:spcPts val="255"/>
                </a:spcAft>
                <a:buClr>
                  <a:srgbClr val="FFFFFF"/>
                </a:buClr>
                <a:buSzPct val="100000"/>
                <a:defRPr/>
              </a:pPr>
              <a:r>
                <a:rPr lang="pl-PL" sz="1017" kern="0" dirty="0">
                  <a:solidFill>
                    <a:srgbClr val="FFFFFF"/>
                  </a:solidFill>
                  <a:latin typeface="BNPP Sans" panose="02000000000000000000" pitchFamily="2" charset="0"/>
                </a:rPr>
                <a:t>Kredyty</a:t>
              </a:r>
              <a:endParaRPr lang="en-GB" sz="1017" kern="0" dirty="0">
                <a:solidFill>
                  <a:srgbClr val="FFFFFF"/>
                </a:solidFill>
                <a:latin typeface="BNPP Sans" panose="02000000000000000000" pitchFamily="2" charset="0"/>
              </a:endParaRPr>
            </a:p>
          </p:txBody>
        </p:sp>
      </p:grpSp>
      <p:pic>
        <p:nvPicPr>
          <p:cNvPr id="35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764" y="2753195"/>
            <a:ext cx="737084" cy="224689"/>
          </a:xfrm>
          <a:prstGeom prst="rect">
            <a:avLst/>
          </a:prstGeom>
        </p:spPr>
      </p:pic>
      <p:pic>
        <p:nvPicPr>
          <p:cNvPr id="36" name="Picture 22" descr="U:\Work Documents\201802_Brochure_Updates\GlobalBrochure_Updates_ Feb2018\TO_DESIGN\Logos\Sustainable Financing\01 Greeb Debt solutions\Sustainable loans\AQUAF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06" y="2709714"/>
            <a:ext cx="535959" cy="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5999"/>
          <a:stretch/>
        </p:blipFill>
        <p:spPr>
          <a:xfrm>
            <a:off x="8915323" y="2731087"/>
            <a:ext cx="699455" cy="268905"/>
          </a:xfrm>
          <a:prstGeom prst="rect">
            <a:avLst/>
          </a:prstGeom>
        </p:spPr>
      </p:pic>
      <p:pic>
        <p:nvPicPr>
          <p:cNvPr id="38" name="Picture 2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1036" y="2728280"/>
            <a:ext cx="417810" cy="274518"/>
          </a:xfrm>
          <a:prstGeom prst="rect">
            <a:avLst/>
          </a:prstGeom>
        </p:spPr>
      </p:pic>
      <p:sp>
        <p:nvSpPr>
          <p:cNvPr id="39" name="Rounded Rectangle 14"/>
          <p:cNvSpPr/>
          <p:nvPr/>
        </p:nvSpPr>
        <p:spPr>
          <a:xfrm>
            <a:off x="7069187" y="4751857"/>
            <a:ext cx="3232785" cy="642051"/>
          </a:xfrm>
          <a:prstGeom prst="roundRect">
            <a:avLst/>
          </a:prstGeom>
          <a:noFill/>
          <a:ln w="12700">
            <a:solidFill>
              <a:srgbClr val="1DCA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957" tIns="38957" rIns="38957" bIns="389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84380">
              <a:lnSpc>
                <a:spcPct val="95000"/>
              </a:lnSpc>
              <a:spcAft>
                <a:spcPts val="256"/>
              </a:spcAft>
              <a:buClr>
                <a:srgbClr val="93D150"/>
              </a:buClr>
              <a:buSzPct val="100000"/>
              <a:defRPr/>
            </a:pPr>
            <a:endParaRPr lang="en-GB" sz="1000" kern="0" dirty="0">
              <a:solidFill>
                <a:schemeClr val="tx2"/>
              </a:solidFill>
              <a:latin typeface="BNPP Sans" panose="02000000000000000000" pitchFamily="2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069188" y="4817844"/>
            <a:ext cx="3232785" cy="202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100" dirty="0">
                <a:solidFill>
                  <a:schemeClr val="accent6"/>
                </a:solidFill>
                <a:latin typeface="BNPP Sans Light" panose="02000503020000020004" pitchFamily="2" charset="0"/>
              </a:rPr>
              <a:t>BNP Paribas Bank Polska:</a:t>
            </a:r>
            <a:endParaRPr lang="en-GB" sz="1100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pic>
        <p:nvPicPr>
          <p:cNvPr id="41" name="Picture 2" descr="Fichier:Région Île-de-France (logo).svg — Wikipé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49" y="2860428"/>
            <a:ext cx="880782" cy="2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File:A2A-newlogo.svg - Wikimedia Commo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33" y="5501899"/>
            <a:ext cx="634341" cy="2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eche-environnement-bureaux-de-paris - Séché Environnem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35" y="5447956"/>
            <a:ext cx="743616" cy="353447"/>
          </a:xfrm>
          <a:prstGeom prst="rect">
            <a:avLst/>
          </a:prstGeom>
          <a:noFill/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0170" y="5394172"/>
            <a:ext cx="951615" cy="433513"/>
          </a:xfrm>
          <a:prstGeom prst="rect">
            <a:avLst/>
          </a:prstGeom>
        </p:spPr>
      </p:pic>
      <p:sp>
        <p:nvSpPr>
          <p:cNvPr id="45" name="Rounded Rectangle 14"/>
          <p:cNvSpPr/>
          <p:nvPr/>
        </p:nvSpPr>
        <p:spPr>
          <a:xfrm>
            <a:off x="3578512" y="4581923"/>
            <a:ext cx="3242301" cy="811986"/>
          </a:xfrm>
          <a:prstGeom prst="roundRect">
            <a:avLst/>
          </a:prstGeom>
          <a:noFill/>
          <a:ln w="12700">
            <a:solidFill>
              <a:srgbClr val="1DCAC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957" tIns="38957" rIns="38957" bIns="389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584380">
              <a:lnSpc>
                <a:spcPct val="95000"/>
              </a:lnSpc>
              <a:spcAft>
                <a:spcPts val="256"/>
              </a:spcAft>
              <a:buClr>
                <a:srgbClr val="93D150"/>
              </a:buClr>
              <a:buSzPct val="100000"/>
              <a:defRPr/>
            </a:pPr>
            <a:endParaRPr lang="en-GB" sz="1000" kern="0" dirty="0">
              <a:solidFill>
                <a:schemeClr val="tx2"/>
              </a:solidFill>
              <a:latin typeface="BNPP Sans" panose="02000000000000000000" pitchFamily="2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3651605" y="4651208"/>
            <a:ext cx="3057542" cy="202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100" dirty="0">
                <a:solidFill>
                  <a:schemeClr val="accent6"/>
                </a:solidFill>
                <a:latin typeface="BNPP Sans Light" panose="02000503020000020004" pitchFamily="2" charset="0"/>
              </a:rPr>
              <a:t>BNP Paribas Bank Polska:</a:t>
            </a:r>
            <a:endParaRPr lang="en-GB" sz="1100" dirty="0">
              <a:solidFill>
                <a:schemeClr val="accent6"/>
              </a:solidFill>
              <a:latin typeface="BNPP Sans Light" panose="02000503020000020004" pitchFamily="2" charset="0"/>
            </a:endParaRP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 rotWithShape="1">
          <a:blip r:embed="rId14"/>
          <a:srcRect t="9014" b="11925"/>
          <a:stretch/>
        </p:blipFill>
        <p:spPr>
          <a:xfrm>
            <a:off x="4853694" y="4797946"/>
            <a:ext cx="662015" cy="576065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1630" y="5463194"/>
            <a:ext cx="441781" cy="293985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0870" y="2753195"/>
            <a:ext cx="748528" cy="544384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1377" y="5534836"/>
            <a:ext cx="1169841" cy="216030"/>
          </a:xfrm>
          <a:prstGeom prst="rect">
            <a:avLst/>
          </a:prstGeom>
        </p:spPr>
      </p:pic>
      <p:pic>
        <p:nvPicPr>
          <p:cNvPr id="51" name="Image 17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09272" y="5496318"/>
            <a:ext cx="849446" cy="250926"/>
          </a:xfrm>
          <a:prstGeom prst="rect">
            <a:avLst/>
          </a:prstGeom>
        </p:spPr>
      </p:pic>
      <p:sp>
        <p:nvSpPr>
          <p:cNvPr id="52" name="Text Placeholder 2"/>
          <p:cNvSpPr txBox="1">
            <a:spLocks/>
          </p:cNvSpPr>
          <p:nvPr/>
        </p:nvSpPr>
        <p:spPr>
          <a:xfrm>
            <a:off x="489402" y="693490"/>
            <a:ext cx="11212779" cy="681157"/>
          </a:xfrm>
          <a:prstGeom prst="rect">
            <a:avLst/>
          </a:prstGeom>
        </p:spPr>
        <p:txBody>
          <a:bodyPr/>
          <a:lstStyle>
            <a:lvl1pPr marL="0" indent="0" algn="l" defTabSz="1211878" rtl="0" eaLnBrk="1" latinLnBrk="0" hangingPunct="1">
              <a:spcBef>
                <a:spcPts val="266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1214" indent="-237751" algn="l" defTabSz="1211878" rtl="0" eaLnBrk="1" latinLnBrk="0" hangingPunct="1">
              <a:spcBef>
                <a:spcPts val="266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710" indent="-233541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35883" indent="-223015" algn="l" defTabSz="1211878" rtl="0" eaLnBrk="1" latinLnBrk="0" hangingPunct="1">
              <a:spcBef>
                <a:spcPts val="266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1878" rtl="0" eaLnBrk="1" latinLnBrk="0" hangingPunct="1">
              <a:spcBef>
                <a:spcPts val="266"/>
              </a:spcBef>
              <a:buFontTx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32664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859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4537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50476" indent="-302970" algn="l" defTabSz="1211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93" b="1" dirty="0">
                <a:latin typeface="BNPP Sans Light" panose="02000503020000020004" pitchFamily="2" charset="0"/>
              </a:rPr>
              <a:t>W Banku BNP Paribas posiadamy szeroki wachlarz zrównoważonych produktów finansowych współtworzonych z naszymi Klientami. </a:t>
            </a:r>
          </a:p>
          <a:p>
            <a:r>
              <a:rPr lang="pl-PL" sz="1193" b="1" dirty="0">
                <a:latin typeface="BNPP Sans Light" panose="02000503020000020004" pitchFamily="2" charset="0"/>
              </a:rPr>
              <a:t>Produkty dedykujemy liderom zrównoważonego rozwoju, umożliwiając realizację i podkreślenie ambicji strategii w zakresie ESG/</a:t>
            </a:r>
            <a:r>
              <a:rPr lang="pl-PL" sz="1193" b="1" dirty="0" err="1">
                <a:latin typeface="BNPP Sans Light" panose="02000503020000020004" pitchFamily="2" charset="0"/>
              </a:rPr>
              <a:t>Sustainability</a:t>
            </a:r>
            <a:r>
              <a:rPr lang="pl-PL" sz="1193" b="1" dirty="0">
                <a:latin typeface="BNPP Sans Light" panose="02000503020000020004" pitchFamily="2" charset="0"/>
              </a:rPr>
              <a:t>.</a:t>
            </a:r>
          </a:p>
          <a:p>
            <a:r>
              <a:rPr lang="pl-PL" sz="1100" b="1" dirty="0">
                <a:solidFill>
                  <a:schemeClr val="tx2"/>
                </a:solidFill>
                <a:latin typeface="BNPP Sans Light" panose="02000503020000020004" pitchFamily="2" charset="0"/>
              </a:rPr>
              <a:t>Grupa BNP Paribas jest globalnym liderem zrównoważonego finansowania, również dla sektora usług podstawowych oraz sektora publicznego. </a:t>
            </a:r>
            <a:endParaRPr lang="en-GB" sz="1100" b="1" dirty="0">
              <a:solidFill>
                <a:schemeClr val="tx2"/>
              </a:solidFill>
              <a:latin typeface="BNPP Sans Light" panose="02000503020000020004" pitchFamily="2" charset="0"/>
            </a:endParaRPr>
          </a:p>
        </p:txBody>
      </p:sp>
      <p:grpSp>
        <p:nvGrpSpPr>
          <p:cNvPr id="53" name="Group 11"/>
          <p:cNvGrpSpPr/>
          <p:nvPr/>
        </p:nvGrpSpPr>
        <p:grpSpPr>
          <a:xfrm>
            <a:off x="9191627" y="6406109"/>
            <a:ext cx="2569921" cy="180000"/>
            <a:chOff x="8367707" y="2277666"/>
            <a:chExt cx="2570518" cy="180042"/>
          </a:xfrm>
        </p:grpSpPr>
        <p:sp>
          <p:nvSpPr>
            <p:cNvPr id="54" name="Date Placeholder 3"/>
            <p:cNvSpPr txBox="1">
              <a:spLocks/>
            </p:cNvSpPr>
            <p:nvPr/>
          </p:nvSpPr>
          <p:spPr bwMode="auto">
            <a:xfrm>
              <a:off x="8367707" y="2277666"/>
              <a:ext cx="2176271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325">
                <a:defRPr/>
              </a:pPr>
              <a:r>
                <a:rPr lang="pl-PL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Zrównoważone Finansowanie</a:t>
              </a:r>
              <a:endParaRPr lang="en-GB" sz="800" spc="300" dirty="0">
                <a:solidFill>
                  <a:srgbClr val="FFFFFF">
                    <a:lumMod val="50000"/>
                  </a:srgbClr>
                </a:solidFill>
                <a:latin typeface="BNPP Sans Light" pitchFamily="50" charset="0"/>
              </a:endParaRPr>
            </a:p>
          </p:txBody>
        </p:sp>
        <p:sp>
          <p:nvSpPr>
            <p:cNvPr id="55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325">
                <a:defRPr/>
              </a:pPr>
              <a:fld id="{276219AF-F5ED-455B-A512-B03AB3602319}" type="slidenum">
                <a:rPr lang="en-GB" sz="800">
                  <a:solidFill>
                    <a:srgbClr val="000000">
                      <a:lumMod val="95000"/>
                      <a:lumOff val="5000"/>
                    </a:srgbClr>
                  </a:solidFill>
                  <a:latin typeface="BNPP Sans Light" pitchFamily="50" charset="0"/>
                </a:rPr>
                <a:pPr algn="ctr" defTabSz="1217325">
                  <a:defRPr/>
                </a:pPr>
                <a:t>9</a:t>
              </a:fld>
              <a:endParaRPr lang="en-GB" sz="800" dirty="0">
                <a:solidFill>
                  <a:srgbClr val="000000">
                    <a:lumMod val="95000"/>
                    <a:lumOff val="5000"/>
                  </a:srgbClr>
                </a:solidFill>
                <a:latin typeface="BNPP Sans Light" pitchFamily="50" charset="0"/>
              </a:endParaRPr>
            </a:p>
          </p:txBody>
        </p:sp>
        <p:cxnSp>
          <p:nvCxnSpPr>
            <p:cNvPr id="56" name="Straight Connector 24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6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heme/theme1.xml><?xml version="1.0" encoding="utf-8"?>
<a:theme xmlns:a="http://schemas.openxmlformats.org/drawingml/2006/main" name="2_BNPP-ENG-16-9">
  <a:themeElements>
    <a:clrScheme name="Custom 11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685E"/>
      </a:accent2>
      <a:accent3>
        <a:srgbClr val="A3C439"/>
      </a:accent3>
      <a:accent4>
        <a:srgbClr val="52CDC5"/>
      </a:accent4>
      <a:accent5>
        <a:srgbClr val="EF7B5B"/>
      </a:accent5>
      <a:accent6>
        <a:srgbClr val="56B4C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2656</Words>
  <Application>Microsoft Macintosh PowerPoint</Application>
  <PresentationFormat>Panoramiczny</PresentationFormat>
  <Paragraphs>539</Paragraphs>
  <Slides>15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BNPP Rounded Light</vt:lpstr>
      <vt:lpstr>BNPP Sans</vt:lpstr>
      <vt:lpstr>BNPP Sans Condensed</vt:lpstr>
      <vt:lpstr>BNPP Sans Extra Bold</vt:lpstr>
      <vt:lpstr>BNPP Sans Light</vt:lpstr>
      <vt:lpstr>BNPPSansCondensed-Bold</vt:lpstr>
      <vt:lpstr>Calibri</vt:lpstr>
      <vt:lpstr>Wingdings</vt:lpstr>
      <vt:lpstr>2_BNPP-ENG-16-9</vt:lpstr>
      <vt:lpstr>Finansowanie transformacji energetycznej - Współpraca sektora finansowego i samorządowego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slajdu</dc:title>
  <dc:creator>Olga F</dc:creator>
  <cp:lastModifiedBy>Konrad Stanisławski</cp:lastModifiedBy>
  <cp:revision>329</cp:revision>
  <dcterms:created xsi:type="dcterms:W3CDTF">2019-09-17T17:45:50Z</dcterms:created>
  <dcterms:modified xsi:type="dcterms:W3CDTF">2023-05-24T07:02:39Z</dcterms:modified>
</cp:coreProperties>
</file>