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3" r:id="rId4"/>
    <p:sldId id="264" r:id="rId5"/>
    <p:sldId id="275" r:id="rId6"/>
    <p:sldId id="276" r:id="rId7"/>
    <p:sldId id="278" r:id="rId8"/>
    <p:sldId id="277" r:id="rId9"/>
    <p:sldId id="281" r:id="rId10"/>
    <p:sldId id="282" r:id="rId11"/>
    <p:sldId id="280" r:id="rId12"/>
    <p:sldId id="279" r:id="rId13"/>
    <p:sldId id="283" r:id="rId14"/>
    <p:sldId id="262" r:id="rId15"/>
  </p:sldIdLst>
  <p:sldSz cx="12192000" cy="6858000"/>
  <p:notesSz cx="6797675" cy="9926638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9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5136419"/>
            <a:ext cx="12192000" cy="1721581"/>
          </a:xfrm>
          <a:prstGeom prst="rect">
            <a:avLst/>
          </a:prstGeom>
          <a:solidFill>
            <a:srgbClr val="FF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8400" y="2711084"/>
            <a:ext cx="9600000" cy="126712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8400" y="4237285"/>
            <a:ext cx="9600000" cy="8993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5600" y="5136420"/>
            <a:ext cx="3860800" cy="17259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Obraz 8" descr="mza-logo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7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5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96723" y="2685764"/>
            <a:ext cx="9600000" cy="1498760"/>
          </a:xfrm>
        </p:spPr>
        <p:txBody>
          <a:bodyPr anchor="t">
            <a:normAutofit/>
          </a:bodyPr>
          <a:lstStyle>
            <a:lvl1pPr algn="ctr">
              <a:defRPr sz="4800" b="0" cap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6723" y="4349589"/>
            <a:ext cx="9600000" cy="1335121"/>
          </a:xfrm>
        </p:spPr>
        <p:txBody>
          <a:bodyPr tIns="0" anchor="t" anchorCtr="0">
            <a:noAutofit/>
          </a:bodyPr>
          <a:lstStyle>
            <a:lvl1pPr marL="0" indent="0" algn="ctr">
              <a:buNone/>
              <a:defRPr sz="26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Obraz 7" descr="mza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4" y="470448"/>
            <a:ext cx="3153839" cy="10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29093" y="2461200"/>
            <a:ext cx="2880000" cy="3071781"/>
          </a:xfrm>
        </p:spPr>
        <p:txBody>
          <a:bodyPr tIns="0">
            <a:normAutofit/>
          </a:bodyPr>
          <a:lstStyle>
            <a:lvl1pPr marL="0" indent="0">
              <a:buNone/>
              <a:defRPr sz="1867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idx="12"/>
          </p:nvPr>
        </p:nvSpPr>
        <p:spPr>
          <a:xfrm>
            <a:off x="1909093" y="2461200"/>
            <a:ext cx="2880000" cy="3071781"/>
          </a:xfrm>
        </p:spPr>
        <p:txBody>
          <a:bodyPr tIns="0">
            <a:normAutofit/>
          </a:bodyPr>
          <a:lstStyle>
            <a:lvl1pPr marL="0" indent="0">
              <a:buNone/>
              <a:defRPr sz="1867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5269093" y="2461200"/>
            <a:ext cx="2880000" cy="3071781"/>
          </a:xfrm>
        </p:spPr>
        <p:txBody>
          <a:bodyPr tIns="0">
            <a:normAutofit/>
          </a:bodyPr>
          <a:lstStyle>
            <a:lvl1pPr marL="0" indent="0">
              <a:buNone/>
              <a:defRPr sz="1867"/>
            </a:lvl1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4303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idx="12"/>
          </p:nvPr>
        </p:nvSpPr>
        <p:spPr>
          <a:xfrm>
            <a:off x="1909093" y="2461200"/>
            <a:ext cx="4560000" cy="3071781"/>
          </a:xfrm>
        </p:spPr>
        <p:txBody>
          <a:bodyPr tIns="0">
            <a:normAutofit/>
          </a:bodyPr>
          <a:lstStyle>
            <a:lvl1pPr marL="0" indent="0">
              <a:buNone/>
              <a:defRPr sz="1867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zawartości 2"/>
          <p:cNvSpPr>
            <a:spLocks noGrp="1"/>
          </p:cNvSpPr>
          <p:nvPr>
            <p:ph idx="13"/>
          </p:nvPr>
        </p:nvSpPr>
        <p:spPr>
          <a:xfrm>
            <a:off x="6949093" y="2461200"/>
            <a:ext cx="4560000" cy="3071781"/>
          </a:xfrm>
        </p:spPr>
        <p:txBody>
          <a:bodyPr tIns="0">
            <a:normAutofit/>
          </a:bodyPr>
          <a:lstStyle>
            <a:lvl1pPr marL="0" indent="0">
              <a:buNone/>
              <a:defRPr sz="1867"/>
            </a:lvl1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3539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3"/>
          </p:nvPr>
        </p:nvSpPr>
        <p:spPr>
          <a:xfrm>
            <a:off x="6949093" y="2461200"/>
            <a:ext cx="4560000" cy="3071781"/>
          </a:xfrm>
        </p:spPr>
        <p:txBody>
          <a:bodyPr tIns="0">
            <a:normAutofit/>
          </a:bodyPr>
          <a:lstStyle>
            <a:lvl1pPr marL="0" indent="0">
              <a:buNone/>
              <a:defRPr sz="1867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Symbol zastępczy obrazu 3"/>
          <p:cNvSpPr>
            <a:spLocks noGrp="1"/>
          </p:cNvSpPr>
          <p:nvPr>
            <p:ph type="pic" sz="quarter" idx="14"/>
          </p:nvPr>
        </p:nvSpPr>
        <p:spPr>
          <a:xfrm>
            <a:off x="1909234" y="2461684"/>
            <a:ext cx="4559300" cy="3071283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326517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ymbol zastępczy obrazu 3"/>
          <p:cNvSpPr>
            <a:spLocks noGrp="1"/>
          </p:cNvSpPr>
          <p:nvPr>
            <p:ph type="pic" sz="quarter" idx="14"/>
          </p:nvPr>
        </p:nvSpPr>
        <p:spPr>
          <a:xfrm>
            <a:off x="1909234" y="2461684"/>
            <a:ext cx="4559300" cy="3071283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3"/>
          <p:cNvSpPr>
            <a:spLocks noGrp="1"/>
          </p:cNvSpPr>
          <p:nvPr>
            <p:ph type="pic" sz="quarter" idx="15"/>
          </p:nvPr>
        </p:nvSpPr>
        <p:spPr>
          <a:xfrm>
            <a:off x="6942445" y="2461684"/>
            <a:ext cx="2160000" cy="1416000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12" name="Symbol zastępczy obrazu 3"/>
          <p:cNvSpPr>
            <a:spLocks noGrp="1"/>
          </p:cNvSpPr>
          <p:nvPr>
            <p:ph type="pic" sz="quarter" idx="17"/>
          </p:nvPr>
        </p:nvSpPr>
        <p:spPr>
          <a:xfrm>
            <a:off x="6942445" y="4116967"/>
            <a:ext cx="2160000" cy="1416000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18"/>
          </p:nvPr>
        </p:nvSpPr>
        <p:spPr>
          <a:xfrm>
            <a:off x="9349093" y="2461684"/>
            <a:ext cx="2160000" cy="1416000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15" name="Symbol zastępczy obrazu 3"/>
          <p:cNvSpPr>
            <a:spLocks noGrp="1"/>
          </p:cNvSpPr>
          <p:nvPr>
            <p:ph type="pic" sz="quarter" idx="19"/>
          </p:nvPr>
        </p:nvSpPr>
        <p:spPr>
          <a:xfrm>
            <a:off x="9349093" y="4116967"/>
            <a:ext cx="2160000" cy="1416000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344345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ymbol zastępczy obrazu 7"/>
          <p:cNvSpPr>
            <a:spLocks noGrp="1"/>
          </p:cNvSpPr>
          <p:nvPr>
            <p:ph type="pic" sz="quarter" idx="14"/>
          </p:nvPr>
        </p:nvSpPr>
        <p:spPr>
          <a:xfrm>
            <a:off x="1909233" y="2461684"/>
            <a:ext cx="2880784" cy="3071283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11" name="Symbol zastępczy obrazu 7"/>
          <p:cNvSpPr>
            <a:spLocks noGrp="1"/>
          </p:cNvSpPr>
          <p:nvPr>
            <p:ph type="pic" sz="quarter" idx="15"/>
          </p:nvPr>
        </p:nvSpPr>
        <p:spPr>
          <a:xfrm>
            <a:off x="5269093" y="2461699"/>
            <a:ext cx="2880784" cy="3071283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13" name="Symbol zastępczy obrazu 7"/>
          <p:cNvSpPr>
            <a:spLocks noGrp="1"/>
          </p:cNvSpPr>
          <p:nvPr>
            <p:ph type="pic" sz="quarter" idx="16"/>
          </p:nvPr>
        </p:nvSpPr>
        <p:spPr>
          <a:xfrm>
            <a:off x="8628309" y="2461699"/>
            <a:ext cx="2880784" cy="3071283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6239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00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5992488"/>
            <a:ext cx="12192000" cy="865512"/>
          </a:xfrm>
          <a:prstGeom prst="rect">
            <a:avLst/>
          </a:prstGeom>
          <a:solidFill>
            <a:srgbClr val="FF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909093" y="1407258"/>
            <a:ext cx="9600000" cy="1053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09096" y="2461200"/>
            <a:ext cx="9600000" cy="307178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001431"/>
            <a:ext cx="3860800" cy="860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67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Obraz 8" descr="mza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5" y="478392"/>
            <a:ext cx="1430671" cy="4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1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chemeClr val="tx1"/>
          </a:solidFill>
          <a:latin typeface="Open Sans  "/>
          <a:ea typeface="+mj-ea"/>
          <a:cs typeface="Open Sans  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Open Sans Regular"/>
          <a:ea typeface="+mn-ea"/>
          <a:cs typeface="Open Sans Regular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867" b="0" i="0" kern="1200">
          <a:solidFill>
            <a:schemeClr val="tx1"/>
          </a:solidFill>
          <a:latin typeface="Open Sans Regular"/>
          <a:ea typeface="+mn-ea"/>
          <a:cs typeface="Open Sans Regular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  "/>
          <a:ea typeface="+mn-ea"/>
          <a:cs typeface="Open Sans  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Open Sans  "/>
          <a:ea typeface="+mn-ea"/>
          <a:cs typeface="Open Sans  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Open Sans  "/>
          <a:ea typeface="+mn-ea"/>
          <a:cs typeface="Open Sans  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MIEJSKIE ZAKŁADY AUTOBUSOWE SP. Z O.O.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Stuletnia tradycja – nowoczesne rozwiązania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298400" y="5733535"/>
            <a:ext cx="900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Stuletnia tradycja – nowoczesne rozwiązania</a:t>
            </a:r>
          </a:p>
        </p:txBody>
      </p:sp>
    </p:spTree>
    <p:extLst>
      <p:ext uri="{BB962C8B-B14F-4D97-AF65-F5344CB8AC3E}">
        <p14:creationId xmlns:p14="http://schemas.microsoft.com/office/powerpoint/2010/main" val="281982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9F68F37E-3BD7-41AA-72C1-EE99970BA7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807" t="-212" r="26901" b="250"/>
          <a:stretch/>
        </p:blipFill>
        <p:spPr>
          <a:xfrm>
            <a:off x="301625" y="323850"/>
            <a:ext cx="4294188" cy="6181725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884672" y="1725838"/>
            <a:ext cx="5104909" cy="513216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UWARUNKOWANIA ROZWOJU MZA</a:t>
            </a:r>
          </a:p>
          <a:p>
            <a:endParaRPr lang="pl-PL" sz="22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przyjęte zobowiązania władz Warszawy w kwestii zakupu autobusów wyłącznie zero i niskoemisyjnych,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polityka Komisji Europejskiej zakładająca wyeliminowanie autobusów na olej napędowy do roku 2050,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krajowe ustawodawstwo nakazujące od roku 2025 w miastach powyżej 100 tysięcy mieszkańców zakupy taboru wyłącznie zeroemisyjnego</a:t>
            </a:r>
          </a:p>
          <a:p>
            <a:endParaRPr lang="pl-PL" sz="2100" dirty="0"/>
          </a:p>
          <a:p>
            <a:endParaRPr lang="pl-PL" sz="2100" dirty="0"/>
          </a:p>
          <a:p>
            <a:endParaRPr lang="pl-PL" dirty="0"/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67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AA250D8-7F8F-AF31-E60C-6220286E2F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160" t="-226" r="36702" b="226"/>
          <a:stretch/>
        </p:blipFill>
        <p:spPr>
          <a:xfrm>
            <a:off x="317500" y="258763"/>
            <a:ext cx="4303713" cy="6311900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3517" y="2203822"/>
            <a:ext cx="5137422" cy="513216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ROZWIĄZANIA ALTERNATYWNE EKOLOGICZNEGO TRANSPORTU</a:t>
            </a:r>
          </a:p>
          <a:p>
            <a:endParaRPr lang="pl-PL" sz="22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Autobusy hybrydowe,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Autobusy wodorowe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Trolejbusy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Kolejne autobusy gazowe</a:t>
            </a:r>
          </a:p>
          <a:p>
            <a:endParaRPr lang="pl-PL" sz="2100" dirty="0"/>
          </a:p>
          <a:p>
            <a:endParaRPr lang="pl-PL" sz="2100" dirty="0"/>
          </a:p>
          <a:p>
            <a:endParaRPr lang="pl-PL" dirty="0"/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936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E2A2B77F-ECAB-C33D-CBFD-70378F277F2B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2"/>
          <a:srcRect l="8254" r="46248"/>
          <a:stretch/>
        </p:blipFill>
        <p:spPr>
          <a:xfrm>
            <a:off x="367771" y="329406"/>
            <a:ext cx="4230687" cy="6199188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870384" y="2369673"/>
            <a:ext cx="4790413" cy="513216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PLANY INWESTYCYJNE MZA</a:t>
            </a:r>
          </a:p>
          <a:p>
            <a:endParaRPr lang="pl-PL" sz="22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zakup od 167 do 230 autobusów elektrycznych do roku 2027,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zwiększenie odsetka autobusów zeroemisyjnych do 25-30 proc. floty do roku 2028.</a:t>
            </a:r>
          </a:p>
          <a:p>
            <a:endParaRPr lang="pl-PL" sz="2100" dirty="0"/>
          </a:p>
          <a:p>
            <a:endParaRPr lang="pl-PL" sz="2100" dirty="0"/>
          </a:p>
          <a:p>
            <a:endParaRPr lang="pl-PL" dirty="0"/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824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E2A2B77F-ECAB-C33D-CBFD-70378F277F2B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2"/>
          <a:srcRect l="8254" r="46248"/>
          <a:stretch/>
        </p:blipFill>
        <p:spPr>
          <a:xfrm>
            <a:off x="367771" y="329406"/>
            <a:ext cx="4230687" cy="6199188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894222" y="1995804"/>
            <a:ext cx="5054025" cy="513216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WYZWANIA STOJĄCE PRZED MZA</a:t>
            </a:r>
          </a:p>
          <a:p>
            <a:endParaRPr lang="pl-PL" sz="22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wysokie koszty zakupu nowego taboru wynoszące około miliarda złotych,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konieczność rozbudowy sieci ładowania na zajezdniach i krańcach,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konieczność budowy nowych zajezdni dla zapewnienia bazowania powiększonej floty zeroemisyjnej.</a:t>
            </a:r>
          </a:p>
          <a:p>
            <a:endParaRPr lang="pl-PL" sz="2100" dirty="0"/>
          </a:p>
          <a:p>
            <a:endParaRPr lang="pl-PL" sz="2100" dirty="0"/>
          </a:p>
          <a:p>
            <a:endParaRPr lang="pl-PL" dirty="0"/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428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81700" y="1447800"/>
            <a:ext cx="4760912" cy="1143000"/>
          </a:xfrm>
        </p:spPr>
        <p:txBody>
          <a:bodyPr/>
          <a:lstStyle/>
          <a:p>
            <a:r>
              <a:rPr lang="pl-PL" dirty="0"/>
              <a:t>Dziękujemy za uwagę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81700" y="2777066"/>
            <a:ext cx="4762500" cy="2048933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72880"/>
              </p:ext>
            </p:extLst>
          </p:nvPr>
        </p:nvGraphicFramePr>
        <p:xfrm>
          <a:off x="1209675" y="2225675"/>
          <a:ext cx="409098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090640" imgH="1320777" progId="CorelDraw.Graphic.16">
                  <p:embed/>
                </p:oleObj>
              </mc:Choice>
              <mc:Fallback>
                <p:oleObj name="CorelDRAW" r:id="rId2" imgW="4090640" imgH="1320777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9675" y="2225675"/>
                        <a:ext cx="4090988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713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r1-dane\NPS\INJ_NPS\RAFAŁ\GIEŁDA ZAWODÓW\IMG_448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b="3556"/>
          <a:stretch>
            <a:fillRect/>
          </a:stretch>
        </p:blipFill>
        <p:spPr bwMode="auto">
          <a:xfrm>
            <a:off x="237052" y="211150"/>
            <a:ext cx="4598627" cy="64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202465" y="1062975"/>
            <a:ext cx="3216386" cy="4732049"/>
          </a:xfrm>
        </p:spPr>
        <p:txBody>
          <a:bodyPr>
            <a:normAutofit/>
          </a:bodyPr>
          <a:lstStyle/>
          <a:p>
            <a:endParaRPr lang="pl-PL" sz="1600" dirty="0"/>
          </a:p>
          <a:p>
            <a:r>
              <a:rPr lang="pl-PL" sz="1600" dirty="0"/>
              <a:t>Przedmiotem działania Miejskich Zakładów Autobusowych Sp. z o.o. jest </a:t>
            </a:r>
            <a:r>
              <a:rPr lang="pl-PL" sz="1600" b="1" dirty="0"/>
              <a:t>prowadzenie autobusowej komunikacji zbiorowej </a:t>
            </a:r>
            <a:r>
              <a:rPr lang="pl-PL" sz="1600" dirty="0"/>
              <a:t>na terenie Warszawy i wielu miejscowości aglomeracji stołecznej, na liniach zwykłych, przyśpieszonych, ekspresowych oraz nocnych.</a:t>
            </a:r>
          </a:p>
          <a:p>
            <a:r>
              <a:rPr lang="pl-PL" b="1" dirty="0">
                <a:solidFill>
                  <a:schemeClr val="bg1"/>
                </a:solidFill>
              </a:rPr>
              <a:t> autobusowej komunikacji zbiorowej </a:t>
            </a:r>
            <a:r>
              <a:rPr lang="pl-PL" dirty="0">
                <a:solidFill>
                  <a:schemeClr val="bg1"/>
                </a:solidFill>
              </a:rPr>
              <a:t>na terenie Warszawy i wielu miejscowości aglomeracji stołecznej, na liniach zwykłych, przyśpieszonych,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ekspresowych oraz nocnych.</a:t>
            </a:r>
          </a:p>
        </p:txBody>
      </p:sp>
    </p:spTree>
    <p:extLst>
      <p:ext uri="{BB962C8B-B14F-4D97-AF65-F5344CB8AC3E}">
        <p14:creationId xmlns:p14="http://schemas.microsoft.com/office/powerpoint/2010/main" val="79576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8078D2B7-A779-DA2A-F8FC-D108F2DF12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086" r="23086"/>
          <a:stretch>
            <a:fillRect/>
          </a:stretch>
        </p:blipFill>
        <p:spPr>
          <a:xfrm>
            <a:off x="229734" y="244927"/>
            <a:ext cx="4569928" cy="6368143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10124" y="1396603"/>
            <a:ext cx="5270500" cy="4040297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Każdego dnia na linie komunikacji miejskiej </a:t>
            </a:r>
          </a:p>
          <a:p>
            <a:r>
              <a:rPr lang="pl-PL" dirty="0">
                <a:solidFill>
                  <a:schemeClr val="bg1"/>
                </a:solidFill>
              </a:rPr>
              <a:t>wyjeżdża ok. </a:t>
            </a:r>
            <a:r>
              <a:rPr lang="pl-PL" b="1" dirty="0">
                <a:solidFill>
                  <a:schemeClr val="bg1"/>
                </a:solidFill>
              </a:rPr>
              <a:t>1 150 autobusów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  <a:p>
            <a:r>
              <a:rPr lang="pl-PL" dirty="0">
                <a:solidFill>
                  <a:schemeClr val="bg1"/>
                </a:solidFill>
              </a:rPr>
              <a:t>Spółka jest </a:t>
            </a:r>
            <a:r>
              <a:rPr lang="pl-PL" b="1" dirty="0">
                <a:solidFill>
                  <a:schemeClr val="bg1"/>
                </a:solidFill>
              </a:rPr>
              <a:t>pionierem</a:t>
            </a:r>
            <a:r>
              <a:rPr lang="pl-PL" dirty="0">
                <a:solidFill>
                  <a:schemeClr val="bg1"/>
                </a:solidFill>
              </a:rPr>
              <a:t> we wprowadzeniu najnowszych technologii napędów: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gazowych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hybrydowych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elektrycznych </a:t>
            </a:r>
          </a:p>
          <a:p>
            <a:r>
              <a:rPr lang="pl-PL" dirty="0">
                <a:solidFill>
                  <a:schemeClr val="bg1"/>
                </a:solidFill>
              </a:rPr>
              <a:t>a także jednym z </a:t>
            </a:r>
            <a:r>
              <a:rPr lang="pl-PL" b="1" dirty="0">
                <a:solidFill>
                  <a:schemeClr val="bg1"/>
                </a:solidFill>
              </a:rPr>
              <a:t>europejskich liderów                                       w technologiach zeroemisyjnych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063179" y="1643896"/>
            <a:ext cx="333881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Open Sans Regular"/>
              </a:rPr>
              <a:t>Każdego dnia na linie komunikacji miejskiej wyjeżdża ok. </a:t>
            </a:r>
            <a:r>
              <a:rPr lang="pl-PL" sz="1600" b="1" dirty="0">
                <a:latin typeface="Open Sans Regular"/>
              </a:rPr>
              <a:t>1 150 autobusów</a:t>
            </a:r>
            <a:r>
              <a:rPr lang="pl-PL" sz="1600" dirty="0">
                <a:latin typeface="Open Sans Regular"/>
              </a:rPr>
              <a:t>.</a:t>
            </a:r>
          </a:p>
          <a:p>
            <a:r>
              <a:rPr lang="pl-PL" sz="1600" dirty="0">
                <a:latin typeface="Open Sans Regular"/>
              </a:rPr>
              <a:t>Spółka jest </a:t>
            </a:r>
            <a:r>
              <a:rPr lang="pl-PL" sz="1600" b="1" dirty="0">
                <a:latin typeface="Open Sans Regular"/>
              </a:rPr>
              <a:t>pionierem</a:t>
            </a:r>
            <a:r>
              <a:rPr lang="pl-PL" sz="1600" dirty="0">
                <a:latin typeface="Open Sans Regular"/>
              </a:rPr>
              <a:t> we wprowadzeniu najnowszych technologii napędów: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Open Sans Regular"/>
              </a:rPr>
              <a:t>gazowych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Open Sans Regular"/>
              </a:rPr>
              <a:t>hybrydowych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Open Sans Regular"/>
              </a:rPr>
              <a:t>elektrycznych </a:t>
            </a:r>
          </a:p>
          <a:p>
            <a:r>
              <a:rPr lang="pl-PL" sz="1600" dirty="0">
                <a:latin typeface="Open Sans Regular"/>
              </a:rPr>
              <a:t>a także jednym z </a:t>
            </a:r>
            <a:r>
              <a:rPr lang="pl-PL" sz="1600" b="1" dirty="0">
                <a:latin typeface="Open Sans Regular"/>
              </a:rPr>
              <a:t>europejskich liderów w technologiach zeroemisyjnych</a:t>
            </a:r>
            <a:r>
              <a:rPr lang="pl-PL" sz="1600" dirty="0">
                <a:latin typeface="Open Sans Regular"/>
              </a:rPr>
              <a:t>.</a:t>
            </a:r>
          </a:p>
          <a:p>
            <a:endParaRPr lang="pl-PL" sz="1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645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D892B9B3-EDAB-1679-2F39-6970BBB6E6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086" r="23086"/>
          <a:stretch>
            <a:fillRect/>
          </a:stretch>
        </p:blipFill>
        <p:spPr>
          <a:xfrm>
            <a:off x="293770" y="253917"/>
            <a:ext cx="4562129" cy="635727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12816" y="946768"/>
            <a:ext cx="6887671" cy="4790485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TABOR ELEKTRYCZNY MZA</a:t>
            </a:r>
          </a:p>
          <a:p>
            <a:endParaRPr lang="pl-PL" dirty="0"/>
          </a:p>
          <a:p>
            <a:r>
              <a:rPr lang="pl-PL" sz="1600" dirty="0"/>
              <a:t>Miejskie Zakłady Autobusowe eksploatują autobusy elektryczne od roku 2015. Wcześniej od 2012 roku prowadzono testy tego typu taboru</a:t>
            </a:r>
          </a:p>
          <a:p>
            <a:r>
              <a:rPr lang="pl-PL" sz="1600" dirty="0"/>
              <a:t>Obecnie posiadamy: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130 autobusów przegubowych Solaris Urbino 18 </a:t>
            </a:r>
            <a:r>
              <a:rPr lang="pl-PL" sz="1600" dirty="0" err="1"/>
              <a:t>Electric</a:t>
            </a:r>
            <a:r>
              <a:rPr lang="pl-PL" sz="16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20 autobusów Solaris Urbino 12,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10 autobusów Ursus </a:t>
            </a:r>
            <a:r>
              <a:rPr lang="pl-PL" sz="1600" dirty="0" err="1"/>
              <a:t>CitySmile</a:t>
            </a:r>
            <a:r>
              <a:rPr lang="pl-PL" sz="1600" dirty="0"/>
              <a:t> 12,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1 autobus </a:t>
            </a:r>
            <a:r>
              <a:rPr lang="pl-PL" sz="1600" dirty="0" err="1"/>
              <a:t>Yutong</a:t>
            </a:r>
            <a:r>
              <a:rPr lang="pl-PL" sz="1600" dirty="0"/>
              <a:t> U12 w ramach rocznych testów eksploatacyjnych.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399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80807073-97A7-80ED-4E80-AB3D620F37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677" r="27677"/>
          <a:stretch>
            <a:fillRect/>
          </a:stretch>
        </p:blipFill>
        <p:spPr>
          <a:xfrm>
            <a:off x="282575" y="274638"/>
            <a:ext cx="4232275" cy="6319837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12817" y="946768"/>
            <a:ext cx="6021388" cy="4450620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sz="2200" b="1" dirty="0">
                <a:solidFill>
                  <a:srgbClr val="00B050"/>
                </a:solidFill>
              </a:rPr>
              <a:t>ZALETY TABORU ELEKTRYCZNEGO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brak emisji spalin w miejscu kursowania (12 tysięcy ton spalin mniej w ciągu roku) co pozwala zmniejszenie problemu smogu w wielkich miastach,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bardzo cicha praca silników elektrycznych (77,6 </a:t>
            </a:r>
            <a:r>
              <a:rPr lang="pl-PL" sz="1600" dirty="0" err="1"/>
              <a:t>dB</a:t>
            </a:r>
            <a:r>
              <a:rPr lang="pl-PL" sz="1600" dirty="0"/>
              <a:t>), dzięki czemu ograniczamy hałas w centrum Warszawy,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likwidacja monokultury źródeł napędu,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prosta konstrukcja napędu pozwalająca zmniejszyć koszty obsługi,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do 2022 roku niskie koszty energii elektrycznej (przy zużyciu prądu niewiele ponad 1 kWh na kilometr).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095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A898826-C427-D382-72D9-A0F7188966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047" r="4047"/>
          <a:stretch>
            <a:fillRect/>
          </a:stretch>
        </p:blipFill>
        <p:spPr>
          <a:xfrm>
            <a:off x="244475" y="250825"/>
            <a:ext cx="4367213" cy="6335713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12817" y="1203690"/>
            <a:ext cx="6474978" cy="4450620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WYZWANIA EKSPLOATACYJNE ELEKTROBUSÓW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koszty budowy sieci ładowarek na zajezdniach i krańcach,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długi proces uzyskania zgód na budowę ładowarek pantografowych na krańcach (około czterech lat),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konieczność zapewnienia przez dostawcę energii odpowiedniej mocy,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wzrastające skokowo ceny energii elektrycznej w wyniku wojny w Ukrainie,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żywotność baterii.</a:t>
            </a:r>
          </a:p>
          <a:p>
            <a:endParaRPr lang="pl-PL" sz="1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345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47838A62-B7FE-9CC0-E732-07732D9847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44" b="4344"/>
          <a:stretch>
            <a:fillRect/>
          </a:stretch>
        </p:blipFill>
        <p:spPr>
          <a:xfrm rot="5400000">
            <a:off x="-760413" y="1247775"/>
            <a:ext cx="6376988" cy="4367213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885228" y="1265292"/>
            <a:ext cx="7062298" cy="5197110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NISKOEMISYJNY TABOR GAZOWY</a:t>
            </a:r>
          </a:p>
          <a:p>
            <a:endParaRPr lang="pl-PL" dirty="0"/>
          </a:p>
          <a:p>
            <a:r>
              <a:rPr lang="pl-PL" sz="1600" dirty="0"/>
              <a:t>Pierwsze autobusy gazowe zostały zakupione w 2015 roku. </a:t>
            </a:r>
          </a:p>
          <a:p>
            <a:r>
              <a:rPr lang="pl-PL" sz="1600" dirty="0"/>
              <a:t>Obecnie Miejskie Zakłady Autobusowe posiadają największą flotę gazową w Polsce i jedną z największych w Europie.</a:t>
            </a:r>
          </a:p>
          <a:p>
            <a:r>
              <a:rPr lang="pl-PL" sz="1600" dirty="0"/>
              <a:t>Stan floty gazowej MZA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35 autobusów </a:t>
            </a:r>
            <a:r>
              <a:rPr lang="pl-PL" sz="1600" dirty="0" err="1"/>
              <a:t>Solbus</a:t>
            </a:r>
            <a:r>
              <a:rPr lang="pl-PL" sz="1600" dirty="0"/>
              <a:t> </a:t>
            </a:r>
            <a:r>
              <a:rPr lang="pl-PL" sz="1600" dirty="0" err="1"/>
              <a:t>Solcity</a:t>
            </a:r>
            <a:r>
              <a:rPr lang="pl-PL" sz="1600" dirty="0"/>
              <a:t> 18 LNG,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50 autobusów MAN </a:t>
            </a:r>
            <a:r>
              <a:rPr lang="pl-PL" sz="1600" dirty="0" err="1"/>
              <a:t>Lion’s</a:t>
            </a:r>
            <a:r>
              <a:rPr lang="pl-PL" sz="1600" dirty="0"/>
              <a:t> City CNG,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60 autobusów MAN </a:t>
            </a:r>
            <a:r>
              <a:rPr lang="pl-PL" sz="1600" dirty="0" err="1"/>
              <a:t>Lion’s</a:t>
            </a:r>
            <a:r>
              <a:rPr lang="pl-PL" sz="1600" dirty="0"/>
              <a:t> City G CNG,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40 autobusów Solaris Urbino 12 CNG,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60 autobusów Solaris Urbino 18 CNG,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65 autobusów Autosan </a:t>
            </a:r>
            <a:r>
              <a:rPr lang="pl-PL" sz="1600" dirty="0" err="1"/>
              <a:t>Sancity</a:t>
            </a:r>
            <a:r>
              <a:rPr lang="pl-PL" sz="1600" dirty="0"/>
              <a:t> 18 LNG.</a:t>
            </a:r>
          </a:p>
          <a:p>
            <a:endParaRPr lang="pl-PL" sz="1600" dirty="0"/>
          </a:p>
          <a:p>
            <a:r>
              <a:rPr lang="pl-PL" sz="1600" dirty="0"/>
              <a:t>Aktualnie pojazdy gazowe stanowią ponad 20 procent floty MZA</a:t>
            </a:r>
          </a:p>
          <a:p>
            <a:endParaRPr lang="pl-PL" sz="1600" dirty="0"/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007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EB9353FD-E26A-F49B-B7F3-1335930491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692" t="-225" r="32410" b="225"/>
          <a:stretch/>
        </p:blipFill>
        <p:spPr>
          <a:xfrm>
            <a:off x="236538" y="234950"/>
            <a:ext cx="4400550" cy="6359525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12911" y="1936019"/>
            <a:ext cx="6975335" cy="4921981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ZALETY TABORU GAZOWEGO</a:t>
            </a:r>
          </a:p>
          <a:p>
            <a:endParaRPr lang="pl-PL" sz="22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zmniejszona emisja do atmosfery szkodliwych substancji, m.in. tlenków azotu,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cichsza praca silnika w stosunku do pojazdów napędzanych olejem napędowym,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możliwość dywersyfikacji źródeł napędu w kontekście cen paliwa i możliwości dostaw.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810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A9179163-4496-1F58-C544-BEAF86F4FF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425" r="24425"/>
          <a:stretch>
            <a:fillRect/>
          </a:stretch>
        </p:blipFill>
        <p:spPr>
          <a:xfrm>
            <a:off x="349250" y="331788"/>
            <a:ext cx="4238625" cy="621506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01003" y="2088056"/>
            <a:ext cx="4767157" cy="513216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</a:rPr>
              <a:t>WYZWANIA EKSPLOATACYJNE TABORU GAZOWEGO</a:t>
            </a:r>
          </a:p>
          <a:p>
            <a:endParaRPr lang="pl-PL" sz="22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budowa infrastruktury ładowania,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zapewnienie możliwości szybkiego tankowania,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wysoka cena paliw LNG i CNG wywołana m. in. wojną w Ukrainie.</a:t>
            </a:r>
          </a:p>
          <a:p>
            <a:endParaRPr lang="pl-PL" sz="2100" dirty="0"/>
          </a:p>
          <a:p>
            <a:endParaRPr lang="pl-PL" sz="2100" dirty="0"/>
          </a:p>
          <a:p>
            <a:endParaRPr lang="pl-PL" dirty="0"/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7546403"/>
      </p:ext>
    </p:extLst>
  </p:cSld>
  <p:clrMapOvr>
    <a:masterClrMapping/>
  </p:clrMapOvr>
</p:sld>
</file>

<file path=ppt/theme/theme1.xml><?xml version="1.0" encoding="utf-8"?>
<a:theme xmlns:a="http://schemas.openxmlformats.org/drawingml/2006/main" name="MZA_prezentacj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MZA_prezentacja</Template>
  <TotalTime>771</TotalTime>
  <Words>607</Words>
  <Application>Microsoft Office PowerPoint</Application>
  <PresentationFormat>Panoramiczny</PresentationFormat>
  <Paragraphs>109</Paragraphs>
  <Slides>14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Open Sans  </vt:lpstr>
      <vt:lpstr>Open Sans Regular</vt:lpstr>
      <vt:lpstr>MZA_prezentacja</vt:lpstr>
      <vt:lpstr>CorelDRAW</vt:lpstr>
      <vt:lpstr>MIEJSKIE ZAKŁADY AUTOBUSOWE SP. Z O.O.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MIEJSKIE ZAKŁADY AUTOBUSOWE SP. Z O.O.</dc:title>
  <dc:creator>Joanna Kaluza</dc:creator>
  <cp:lastModifiedBy>Adam Stawicki</cp:lastModifiedBy>
  <cp:revision>79</cp:revision>
  <cp:lastPrinted>2023-05-23T09:24:14Z</cp:lastPrinted>
  <dcterms:created xsi:type="dcterms:W3CDTF">2020-03-04T21:29:55Z</dcterms:created>
  <dcterms:modified xsi:type="dcterms:W3CDTF">2023-05-23T12:20:35Z</dcterms:modified>
</cp:coreProperties>
</file>