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USFxvbDjXOfF9eKmCHRoMgyhz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86D2B1-8057-4BE3-87EF-344F50460788}">
  <a:tblStyle styleId="{C686D2B1-8057-4BE3-87EF-344F50460788}" styleName="Table_0">
    <a:wholeTbl>
      <a:tcTxStyle b="off" i="off">
        <a:font>
          <a:latin typeface="Arial"/>
          <a:ea typeface="Arial"/>
          <a:cs typeface="Arial"/>
        </a:font>
        <a:srgbClr val="545459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5F8F8"/>
          </a:solidFill>
        </a:fill>
      </a:tcStyle>
    </a:wholeTbl>
    <a:band1H>
      <a:tcTxStyle b="off" i="off"/>
      <a:tcStyle>
        <a:fill>
          <a:solidFill>
            <a:srgbClr val="EBF2F2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BF2F2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rgbClr val="545459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5F8F8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fill>
          <a:solidFill>
            <a:srgbClr val="01ADC6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19" Type="http://schemas.openxmlformats.org/officeDocument/2006/relationships/font" Target="fonts/HelveticaNeue-italic.fntdata"/><Relationship Id="rId1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e32d50afe5_1_9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1e32d50afe5_1_9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e32d50afe5_1_994:notes"/>
          <p:cNvSpPr txBox="1"/>
          <p:nvPr>
            <p:ph idx="1" type="body"/>
          </p:nvPr>
        </p:nvSpPr>
        <p:spPr>
          <a:xfrm>
            <a:off x="760223" y="4681862"/>
            <a:ext cx="6081600" cy="4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e32d50afe5_1_994:notes"/>
          <p:cNvSpPr/>
          <p:nvPr>
            <p:ph idx="2" type="sldImg"/>
          </p:nvPr>
        </p:nvSpPr>
        <p:spPr>
          <a:xfrm>
            <a:off x="217207" y="749058"/>
            <a:ext cx="7167300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b39731eb5_0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g1fb39731eb5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32d50afe5_1_2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1e32d50afe5_1_2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1e32d50afe5_1_2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32d50afe5_1_8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1e32d50afe5_1_8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b39731eb5_0_1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1fb39731eb5_0_1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32d50afe5_1_9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1e32d50afe5_1_9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32d50afe5_1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1e32d50afe5_1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32d50afe5_1_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1e32d50afe5_1_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e32d50afe5_1_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1e32d50afe5_1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 ">
  <p:cSld name="Chart Slide 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e32d50afe5_1_48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cxnSp>
        <p:nvCxnSpPr>
          <p:cNvPr id="46" name="Google Shape;46;g1e32d50afe5_1_484"/>
          <p:cNvCxnSpPr/>
          <p:nvPr/>
        </p:nvCxnSpPr>
        <p:spPr>
          <a:xfrm>
            <a:off x="767546" y="1137935"/>
            <a:ext cx="810000" cy="0"/>
          </a:xfrm>
          <a:prstGeom prst="straightConnector1">
            <a:avLst/>
          </a:prstGeom>
          <a:noFill/>
          <a:ln cap="flat" cmpd="sng" w="444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" name="Google Shape;47;g1e32d50afe5_1_484"/>
          <p:cNvSpPr/>
          <p:nvPr>
            <p:ph idx="2" type="chart"/>
          </p:nvPr>
        </p:nvSpPr>
        <p:spPr>
          <a:xfrm>
            <a:off x="4249935" y="2057402"/>
            <a:ext cx="4596600" cy="25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" name="Google Shape;48;g1e32d50afe5_1_4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">
  <p:cSld name="Title Slide 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b39731eb5_0_4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fb39731eb5_0_4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5">
  <p:cSld name="BLANK_2_1_2">
    <p:bg>
      <p:bgPr>
        <a:solidFill>
          <a:srgbClr val="F2F2F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/>
          <p:nvPr>
            <p:ph idx="1" type="body"/>
          </p:nvPr>
        </p:nvSpPr>
        <p:spPr>
          <a:xfrm>
            <a:off x="3635075" y="1704400"/>
            <a:ext cx="49989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AutoNum type="arabicPeriod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AutoNum type="alphaL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AutoNum type="romanL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lphaL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romanL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lphaL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romanL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/>
          </a:p>
        </p:txBody>
      </p:sp>
      <p:sp>
        <p:nvSpPr>
          <p:cNvPr id="15" name="Google Shape;15;p25"/>
          <p:cNvSpPr txBox="1"/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5"/>
          <p:cNvSpPr txBox="1"/>
          <p:nvPr/>
        </p:nvSpPr>
        <p:spPr>
          <a:xfrm>
            <a:off x="408025" y="48296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Nom de la présentation</a:t>
            </a:r>
            <a:endParaRPr b="0" i="1" sz="6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5"/>
          <p:cNvSpPr/>
          <p:nvPr/>
        </p:nvSpPr>
        <p:spPr>
          <a:xfrm>
            <a:off x="257372" y="4817780"/>
            <a:ext cx="147913" cy="151200"/>
          </a:xfrm>
          <a:custGeom>
            <a:rect b="b" l="l" r="r" t="t"/>
            <a:pathLst>
              <a:path extrusionOk="0" h="557" w="557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4">
  <p:cSld name="BLANK_2_1">
    <p:bg>
      <p:bgPr>
        <a:solidFill>
          <a:srgbClr val="F2F2F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/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/>
          </a:p>
        </p:txBody>
      </p:sp>
      <p:sp>
        <p:nvSpPr>
          <p:cNvPr id="21" name="Google Shape;21;p26"/>
          <p:cNvSpPr txBox="1"/>
          <p:nvPr/>
        </p:nvSpPr>
        <p:spPr>
          <a:xfrm>
            <a:off x="408025" y="48296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Nom de la présentation</a:t>
            </a:r>
            <a:endParaRPr b="0" i="1" sz="6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257372" y="4817780"/>
            <a:ext cx="147913" cy="151200"/>
          </a:xfrm>
          <a:custGeom>
            <a:rect b="b" l="l" r="r" t="t"/>
            <a:pathLst>
              <a:path extrusionOk="0" h="557" w="557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 - corail - 2">
  <p:cSld name="BLANK_1_1"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/>
          <p:nvPr/>
        </p:nvSpPr>
        <p:spPr>
          <a:xfrm>
            <a:off x="212850" y="203850"/>
            <a:ext cx="8718300" cy="4735800"/>
          </a:xfrm>
          <a:prstGeom prst="round2DiagRect">
            <a:avLst>
              <a:gd fmla="val 0" name="adj1"/>
              <a:gd fmla="val 4830" name="adj2"/>
            </a:avLst>
          </a:prstGeom>
          <a:solidFill>
            <a:srgbClr val="E95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7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sp>
        <p:nvSpPr>
          <p:cNvPr id="26" name="Google Shape;26;p27"/>
          <p:cNvSpPr txBox="1"/>
          <p:nvPr>
            <p:ph idx="1" type="subTitle"/>
          </p:nvPr>
        </p:nvSpPr>
        <p:spPr>
          <a:xfrm>
            <a:off x="1760700" y="3078450"/>
            <a:ext cx="28908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7"/>
          <p:cNvSpPr txBox="1"/>
          <p:nvPr>
            <p:ph type="title"/>
          </p:nvPr>
        </p:nvSpPr>
        <p:spPr>
          <a:xfrm>
            <a:off x="1438475" y="1445860"/>
            <a:ext cx="4444200" cy="16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1">
  <p:cSld name="BLANK_3">
    <p:bg>
      <p:bgPr>
        <a:solidFill>
          <a:srgbClr val="F2F2F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3">
  <p:cSld name="BLANK_2">
    <p:bg>
      <p:bgPr>
        <a:solidFill>
          <a:srgbClr val="F2F2F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/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5 1">
  <p:cSld name="BLANK_2_1_2_1">
    <p:bg>
      <p:bgPr>
        <a:solidFill>
          <a:srgbClr val="E95F47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idx="1" type="body"/>
          </p:nvPr>
        </p:nvSpPr>
        <p:spPr>
          <a:xfrm>
            <a:off x="3635075" y="1704400"/>
            <a:ext cx="49989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lphaL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romanL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rabi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lphaL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romanL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rabi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lphaL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romanL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/>
          </a:p>
        </p:txBody>
      </p:sp>
      <p:sp>
        <p:nvSpPr>
          <p:cNvPr id="36" name="Google Shape;36;p30"/>
          <p:cNvSpPr txBox="1"/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30"/>
          <p:cNvSpPr txBox="1"/>
          <p:nvPr/>
        </p:nvSpPr>
        <p:spPr>
          <a:xfrm>
            <a:off x="408025" y="48296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Nom de la présentation</a:t>
            </a:r>
            <a:endParaRPr b="0" i="1" sz="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/>
          <p:nvPr/>
        </p:nvSpPr>
        <p:spPr>
          <a:xfrm>
            <a:off x="257372" y="4817780"/>
            <a:ext cx="147913" cy="151200"/>
          </a:xfrm>
          <a:custGeom>
            <a:rect b="b" l="l" r="r" t="t"/>
            <a:pathLst>
              <a:path extrusionOk="0" h="557" w="557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 - corail - 1">
  <p:cSld name="BLANK_1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sp>
        <p:nvSpPr>
          <p:cNvPr id="41" name="Google Shape;41;p31"/>
          <p:cNvSpPr txBox="1"/>
          <p:nvPr>
            <p:ph idx="1" type="subTitle"/>
          </p:nvPr>
        </p:nvSpPr>
        <p:spPr>
          <a:xfrm>
            <a:off x="1464600" y="3078450"/>
            <a:ext cx="36684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31"/>
          <p:cNvSpPr txBox="1"/>
          <p:nvPr>
            <p:ph type="title"/>
          </p:nvPr>
        </p:nvSpPr>
        <p:spPr>
          <a:xfrm>
            <a:off x="1686675" y="1445850"/>
            <a:ext cx="4444200" cy="16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31"/>
          <p:cNvSpPr/>
          <p:nvPr/>
        </p:nvSpPr>
        <p:spPr>
          <a:xfrm>
            <a:off x="212850" y="203850"/>
            <a:ext cx="8718300" cy="4735800"/>
          </a:xfrm>
          <a:prstGeom prst="round2DiagRect">
            <a:avLst>
              <a:gd fmla="val 0" name="adj1"/>
              <a:gd fmla="val 4830" name="adj2"/>
            </a:avLst>
          </a:prstGeom>
          <a:solidFill>
            <a:srgbClr val="E95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8.jp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4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Relationship Id="rId5" Type="http://schemas.openxmlformats.org/officeDocument/2006/relationships/image" Target="../media/image2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8.jp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/>
          <p:nvPr/>
        </p:nvSpPr>
        <p:spPr>
          <a:xfrm>
            <a:off x="4571850" y="127925"/>
            <a:ext cx="4444200" cy="48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-2079" l="24448" r="6155" t="2080"/>
          <a:stretch/>
        </p:blipFill>
        <p:spPr>
          <a:xfrm>
            <a:off x="4572002" y="205500"/>
            <a:ext cx="4572000" cy="4938000"/>
          </a:xfrm>
          <a:custGeom>
            <a:rect b="b" l="l" r="r" t="t"/>
            <a:pathLst>
              <a:path extrusionOk="0" h="4938000" w="4572000">
                <a:moveTo>
                  <a:pt x="4571979" y="556307"/>
                </a:moveTo>
                <a:lnTo>
                  <a:pt x="4572000" y="556515"/>
                </a:lnTo>
                <a:lnTo>
                  <a:pt x="4572000" y="4938000"/>
                </a:lnTo>
                <a:lnTo>
                  <a:pt x="0" y="4938000"/>
                </a:lnTo>
                <a:lnTo>
                  <a:pt x="0" y="4937999"/>
                </a:lnTo>
                <a:lnTo>
                  <a:pt x="4571979" y="4937999"/>
                </a:lnTo>
                <a:close/>
                <a:moveTo>
                  <a:pt x="0" y="1"/>
                </a:moveTo>
                <a:lnTo>
                  <a:pt x="4031807" y="1"/>
                </a:lnTo>
                <a:cubicBezTo>
                  <a:pt x="4126210" y="1"/>
                  <a:pt x="4174046" y="-237"/>
                  <a:pt x="4224846" y="15955"/>
                </a:cubicBezTo>
                <a:cubicBezTo>
                  <a:pt x="4280726" y="36196"/>
                  <a:pt x="4324329" y="80011"/>
                  <a:pt x="4344649" y="135732"/>
                </a:cubicBezTo>
                <a:cubicBezTo>
                  <a:pt x="4360736" y="186691"/>
                  <a:pt x="4360736" y="234554"/>
                  <a:pt x="4360736" y="330518"/>
                </a:cubicBezTo>
                <a:lnTo>
                  <a:pt x="4360736" y="488633"/>
                </a:lnTo>
                <a:lnTo>
                  <a:pt x="4360736" y="4403647"/>
                </a:lnTo>
                <a:lnTo>
                  <a:pt x="4360736" y="4732497"/>
                </a:lnTo>
                <a:lnTo>
                  <a:pt x="4030113" y="4732497"/>
                </a:lnTo>
                <a:lnTo>
                  <a:pt x="2167451" y="4732497"/>
                </a:lnTo>
                <a:lnTo>
                  <a:pt x="0" y="473249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 rot="10800000">
            <a:off x="208475" y="205525"/>
            <a:ext cx="4367400" cy="4733100"/>
          </a:xfrm>
          <a:prstGeom prst="round1Rect">
            <a:avLst>
              <a:gd fmla="val 534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olia.png"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139039"/>
            <a:ext cx="9144000" cy="5829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>
            <p:ph idx="1" type="subTitle"/>
          </p:nvPr>
        </p:nvSpPr>
        <p:spPr>
          <a:xfrm>
            <a:off x="1281276" y="3484800"/>
            <a:ext cx="3294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f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Magdalena Ruszniak,</a:t>
            </a:r>
            <a:r>
              <a:rPr b="0" i="1" lang="f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f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Dyrektor ds. technicznych, członek Zarządu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>
            <p:ph type="title"/>
          </p:nvPr>
        </p:nvSpPr>
        <p:spPr>
          <a:xfrm>
            <a:off x="246725" y="1253650"/>
            <a:ext cx="42909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</a:rPr>
              <a:t>Innowacyjne </a:t>
            </a:r>
            <a:endParaRPr b="1" sz="2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</a:rPr>
              <a:t>projekty dekarbonizacyjne </a:t>
            </a:r>
            <a:endParaRPr b="1" sz="2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</a:rPr>
              <a:t>Veolii term odpowiedzią </a:t>
            </a:r>
            <a:endParaRPr b="1" sz="2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</a:rPr>
              <a:t>na wyzwania energetyczne</a:t>
            </a:r>
            <a:endParaRPr b="1" sz="2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</a:rPr>
              <a:t>samorządów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1132871" y="3555739"/>
            <a:ext cx="21600" cy="47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e32d50afe5_1_964"/>
          <p:cNvSpPr txBox="1"/>
          <p:nvPr/>
        </p:nvSpPr>
        <p:spPr>
          <a:xfrm>
            <a:off x="809106" y="468275"/>
            <a:ext cx="7278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lang="fr" sz="2000">
                <a:solidFill>
                  <a:schemeClr val="dk1"/>
                </a:solidFill>
              </a:rPr>
              <a:t>PODSUMOWANIE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F47"/>
              </a:buClr>
              <a:buSzPts val="2000"/>
              <a:buFont typeface="Arial"/>
              <a:buNone/>
            </a:pPr>
            <a:r>
              <a:rPr b="1" lang="fr" sz="2000">
                <a:solidFill>
                  <a:schemeClr val="accent2"/>
                </a:solidFill>
              </a:rPr>
              <a:t>VEOLIA TERM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e32d50afe5_1_964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g1e32d50afe5_1_964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sp>
        <p:nvSpPr>
          <p:cNvPr id="229" name="Google Shape;229;g1e32d50afe5_1_964"/>
          <p:cNvSpPr txBox="1"/>
          <p:nvPr/>
        </p:nvSpPr>
        <p:spPr>
          <a:xfrm>
            <a:off x="1023475" y="1429238"/>
            <a:ext cx="801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97BF0D"/>
                </a:solidFill>
              </a:rPr>
              <a:t>Konsekwentnie realizujemy strategię, która pozwoli na odejście od węgla </a:t>
            </a:r>
            <a:endParaRPr b="1" sz="1700">
              <a:solidFill>
                <a:srgbClr val="97BF0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97BF0D"/>
                </a:solidFill>
              </a:rPr>
              <a:t>w 2030 roku i osiągnięcie neutralności klimatycznej w roku 2050</a:t>
            </a:r>
            <a:endParaRPr sz="1300">
              <a:solidFill>
                <a:srgbClr val="97BF0D"/>
              </a:solidFill>
            </a:endParaRPr>
          </a:p>
        </p:txBody>
      </p:sp>
      <p:pic>
        <p:nvPicPr>
          <p:cNvPr descr="Zrównoważony rozwój" id="230" name="Google Shape;230;g1e32d50afe5_1_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425" y="2271864"/>
            <a:ext cx="608500" cy="6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e32d50afe5_1_964"/>
          <p:cNvSpPr txBox="1"/>
          <p:nvPr/>
        </p:nvSpPr>
        <p:spPr>
          <a:xfrm>
            <a:off x="1067125" y="2202300"/>
            <a:ext cx="776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accent2"/>
                </a:solidFill>
              </a:rPr>
              <a:t>Dywersyfikacja źródeł jest istotnym elementem strategii dekarbonizacji. Budujemy optymalne lokalnie miksy paliwowe. W ramach dekarbonizacji korzystamy z innowacyjnych technologii.</a:t>
            </a:r>
            <a:endParaRPr b="1" sz="1700">
              <a:solidFill>
                <a:schemeClr val="accent2"/>
              </a:solidFill>
            </a:endParaRPr>
          </a:p>
        </p:txBody>
      </p:sp>
      <p:sp>
        <p:nvSpPr>
          <p:cNvPr id="232" name="Google Shape;232;g1e32d50afe5_1_964"/>
          <p:cNvSpPr txBox="1"/>
          <p:nvPr/>
        </p:nvSpPr>
        <p:spPr>
          <a:xfrm>
            <a:off x="1146925" y="4092150"/>
            <a:ext cx="776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accent2"/>
                </a:solidFill>
              </a:rPr>
              <a:t>Odpowiadamy na potrzeby lokalne. Jesteśmy partnerem pierwszego wyboru dla samorządów. Stawiamy na synergię z przemysłem i miastami</a:t>
            </a:r>
            <a:endParaRPr sz="1300">
              <a:solidFill>
                <a:schemeClr val="accent2"/>
              </a:solidFill>
            </a:endParaRPr>
          </a:p>
        </p:txBody>
      </p:sp>
      <p:sp>
        <p:nvSpPr>
          <p:cNvPr id="233" name="Google Shape;233;g1e32d50afe5_1_964"/>
          <p:cNvSpPr txBox="1"/>
          <p:nvPr/>
        </p:nvSpPr>
        <p:spPr>
          <a:xfrm>
            <a:off x="1067125" y="3147225"/>
            <a:ext cx="776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97BF0D"/>
                </a:solidFill>
              </a:rPr>
              <a:t>Nasze lokalizacje są dobrym miejscem do rozpoczęcia budowy systemów rozproszonych </a:t>
            </a:r>
            <a:endParaRPr sz="1700">
              <a:solidFill>
                <a:srgbClr val="97BF0D"/>
              </a:solidFill>
            </a:endParaRPr>
          </a:p>
        </p:txBody>
      </p:sp>
      <p:pic>
        <p:nvPicPr>
          <p:cNvPr descr="Rozwój biznesu" id="234" name="Google Shape;234;g1e32d50afe5_1_9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427" y="4141937"/>
            <a:ext cx="608475" cy="6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e32d50afe5_1_9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425" y="1335612"/>
            <a:ext cx="608509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e32d50afe5_1_9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437" y="3189790"/>
            <a:ext cx="608475" cy="64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1e32d50afe5_1_964"/>
          <p:cNvSpPr txBox="1"/>
          <p:nvPr/>
        </p:nvSpPr>
        <p:spPr>
          <a:xfrm>
            <a:off x="9525225" y="2371650"/>
            <a:ext cx="113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1e32d50afe5_1_9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2717" y="2256983"/>
            <a:ext cx="6178576" cy="6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b39731eb5_0_50"/>
          <p:cNvSpPr/>
          <p:nvPr/>
        </p:nvSpPr>
        <p:spPr>
          <a:xfrm>
            <a:off x="650425" y="1203400"/>
            <a:ext cx="3704700" cy="356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g1fb39731eb5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425" y="1226175"/>
            <a:ext cx="3704700" cy="3568099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67" name="Google Shape;67;g1fb39731eb5_0_50"/>
          <p:cNvSpPr txBox="1"/>
          <p:nvPr/>
        </p:nvSpPr>
        <p:spPr>
          <a:xfrm>
            <a:off x="809106" y="468275"/>
            <a:ext cx="7278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GRUPA VEOLIA TERM 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LOKALIZACJE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1fb39731eb5_0_50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g1fb39731eb5_0_50"/>
          <p:cNvSpPr txBox="1"/>
          <p:nvPr/>
        </p:nvSpPr>
        <p:spPr>
          <a:xfrm>
            <a:off x="4896850" y="1248775"/>
            <a:ext cx="3871500" cy="3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</a:pPr>
            <a:r>
              <a:rPr b="1" i="0" lang="fr" sz="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Grupa Veolia term</a:t>
            </a:r>
            <a:r>
              <a:rPr b="1" i="0" lang="f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500">
                <a:solidFill>
                  <a:schemeClr val="dk1"/>
                </a:solidFill>
              </a:rPr>
              <a:t>jest obecna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</a:pPr>
            <a:r>
              <a:rPr b="1" i="0" lang="fr" sz="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 60 małych i średnich miastach</a:t>
            </a:r>
            <a:r>
              <a:rPr b="0" i="0" lang="fr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3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</a:pPr>
            <a:r>
              <a:rPr b="1" i="0" lang="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Posiadamy:</a:t>
            </a:r>
            <a:endParaRPr b="1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●"/>
            </a:pPr>
            <a:r>
              <a:rPr b="0" i="0" lang="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 ciepłownie,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●"/>
            </a:pPr>
            <a:r>
              <a:rPr b="0" i="0" lang="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elektrociepłownie,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●"/>
            </a:pPr>
            <a:r>
              <a:rPr lang="fr" sz="1300">
                <a:solidFill>
                  <a:schemeClr val="dk1"/>
                </a:solidFill>
              </a:rPr>
              <a:t>5</a:t>
            </a:r>
            <a:r>
              <a:rPr b="0" i="0" lang="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silnik</a:t>
            </a:r>
            <a:r>
              <a:rPr lang="fr" sz="1300">
                <a:solidFill>
                  <a:schemeClr val="dk1"/>
                </a:solidFill>
              </a:rPr>
              <a:t>ów</a:t>
            </a:r>
            <a:r>
              <a:rPr b="0" i="0" lang="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kogeneracyjn</a:t>
            </a:r>
            <a:r>
              <a:rPr lang="fr" sz="1300">
                <a:solidFill>
                  <a:schemeClr val="dk1"/>
                </a:solidFill>
              </a:rPr>
              <a:t>ych,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●"/>
            </a:pPr>
            <a:r>
              <a:rPr b="1" lang="fr" sz="1333">
                <a:solidFill>
                  <a:schemeClr val="dk1"/>
                </a:solidFill>
              </a:rPr>
              <a:t>1 080 MW</a:t>
            </a:r>
            <a:r>
              <a:rPr b="1" baseline="-25000" lang="fr" sz="1333">
                <a:solidFill>
                  <a:schemeClr val="dk1"/>
                </a:solidFill>
              </a:rPr>
              <a:t>t</a:t>
            </a:r>
            <a:r>
              <a:rPr b="1" lang="fr" sz="1333">
                <a:solidFill>
                  <a:schemeClr val="dk1"/>
                </a:solidFill>
              </a:rPr>
              <a:t>  / 18 MW</a:t>
            </a:r>
            <a:r>
              <a:rPr b="1" baseline="-25000" lang="fr" sz="1333">
                <a:solidFill>
                  <a:schemeClr val="dk1"/>
                </a:solidFill>
              </a:rPr>
              <a:t>e</a:t>
            </a:r>
            <a:r>
              <a:rPr b="1" lang="fr" sz="1333">
                <a:solidFill>
                  <a:schemeClr val="dk1"/>
                </a:solidFill>
              </a:rPr>
              <a:t> </a:t>
            </a:r>
            <a:r>
              <a:rPr lang="fr" sz="1333">
                <a:solidFill>
                  <a:schemeClr val="dk1"/>
                </a:solidFill>
              </a:rPr>
              <a:t>mocy zainstalowanej*</a:t>
            </a:r>
            <a:r>
              <a:rPr b="0" i="0" lang="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●"/>
            </a:pPr>
            <a:r>
              <a:rPr b="1" lang="fr" sz="1333">
                <a:solidFill>
                  <a:schemeClr val="dk1"/>
                </a:solidFill>
              </a:rPr>
              <a:t>5 874 TJ</a:t>
            </a:r>
            <a:r>
              <a:rPr b="0" i="0" lang="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sprzedanego ciepła*,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●"/>
            </a:pPr>
            <a:r>
              <a:rPr b="1" lang="fr" sz="1333">
                <a:solidFill>
                  <a:schemeClr val="dk1"/>
                </a:solidFill>
              </a:rPr>
              <a:t>41 858 MWh </a:t>
            </a:r>
            <a:r>
              <a:rPr lang="fr" sz="1333">
                <a:solidFill>
                  <a:schemeClr val="dk1"/>
                </a:solidFill>
              </a:rPr>
              <a:t>sprzedanej energii elektrycznej</a:t>
            </a:r>
            <a:r>
              <a:rPr b="0" i="0" lang="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*.</a:t>
            </a:r>
            <a:endParaRPr b="0" i="0" sz="2100" u="none" cap="none" strike="noStrik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1fb39731eb5_0_50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sp>
        <p:nvSpPr>
          <p:cNvPr id="71" name="Google Shape;71;g1fb39731eb5_0_50"/>
          <p:cNvSpPr txBox="1"/>
          <p:nvPr/>
        </p:nvSpPr>
        <p:spPr>
          <a:xfrm rot="5400000">
            <a:off x="8058400" y="3722950"/>
            <a:ext cx="17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stan na 31.12.2022 r.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32d50afe5_1_279"/>
          <p:cNvSpPr/>
          <p:nvPr/>
        </p:nvSpPr>
        <p:spPr>
          <a:xfrm>
            <a:off x="851425" y="2651900"/>
            <a:ext cx="2009400" cy="18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1e32d50afe5_1_27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9" name="Google Shape;79;g1e32d50afe5_1_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525" y="60725"/>
            <a:ext cx="5623025" cy="50827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0" name="Google Shape;80;g1e32d50afe5_1_279"/>
          <p:cNvGraphicFramePr/>
          <p:nvPr/>
        </p:nvGraphicFramePr>
        <p:xfrm>
          <a:off x="1175670" y="28243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{C686D2B1-8057-4BE3-87EF-344F50460788}</a:tableStyleId>
              </a:tblPr>
              <a:tblGrid>
                <a:gridCol w="1482075"/>
              </a:tblGrid>
              <a:tr h="21867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fr" sz="1000" u="none" cap="none" strike="noStrike">
                          <a:solidFill>
                            <a:schemeClr val="dk1"/>
                          </a:solidFill>
                        </a:rPr>
                        <a:t>RDF</a:t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200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fr" sz="1000">
                          <a:solidFill>
                            <a:schemeClr val="dk1"/>
                          </a:solidFill>
                        </a:rPr>
                        <a:t>kotły biomasowe</a:t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1500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fr" sz="1000">
                          <a:solidFill>
                            <a:schemeClr val="dk1"/>
                          </a:solidFill>
                        </a:rPr>
                        <a:t>kotły gazowe i konwersja na gaz</a:t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58300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fr" sz="1000">
                          <a:solidFill>
                            <a:schemeClr val="dk1"/>
                          </a:solidFill>
                        </a:rPr>
                        <a:t>kogeneracja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5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" sz="1000" u="none" cap="none" strike="noStrike">
                          <a:solidFill>
                            <a:schemeClr val="dk1"/>
                          </a:solidFill>
                        </a:rPr>
                        <a:t>ORC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81" name="Google Shape;81;g1e32d50afe5_1_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401" y="2821969"/>
            <a:ext cx="158072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5863" y="3775091"/>
            <a:ext cx="172664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1e32d50afe5_1_2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5854" y="3515246"/>
            <a:ext cx="172664" cy="14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1e32d50afe5_1_2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3046" y="3168610"/>
            <a:ext cx="158072" cy="1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e32d50afe5_1_27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5859" y="4045753"/>
            <a:ext cx="172655" cy="17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e32d50afe5_1_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4845" y="4215619"/>
            <a:ext cx="158072" cy="1599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e32d50afe5_1_279"/>
          <p:cNvSpPr/>
          <p:nvPr/>
        </p:nvSpPr>
        <p:spPr>
          <a:xfrm>
            <a:off x="8237963" y="3394088"/>
            <a:ext cx="522300" cy="84600"/>
          </a:xfrm>
          <a:prstGeom prst="roundRect">
            <a:avLst>
              <a:gd fmla="val 16667" name="adj"/>
            </a:avLst>
          </a:prstGeom>
          <a:solidFill>
            <a:srgbClr val="ECECE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g1e32d50afe5_1_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8620" y="3323719"/>
            <a:ext cx="158072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32d50afe5_1_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0345" y="3356428"/>
            <a:ext cx="158072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32d50afe5_1_2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36621" y="1136448"/>
            <a:ext cx="158072" cy="1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32d50afe5_1_2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65921" y="727623"/>
            <a:ext cx="158072" cy="1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32d50afe5_1_2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3346" y="2134304"/>
            <a:ext cx="158072" cy="1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32d50afe5_1_2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88408" y="3356429"/>
            <a:ext cx="158072" cy="15991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1e32d50afe5_1_279"/>
          <p:cNvSpPr/>
          <p:nvPr/>
        </p:nvSpPr>
        <p:spPr>
          <a:xfrm>
            <a:off x="7103513" y="3733388"/>
            <a:ext cx="242700" cy="128400"/>
          </a:xfrm>
          <a:prstGeom prst="roundRect">
            <a:avLst>
              <a:gd fmla="val 16667" name="adj"/>
            </a:avLst>
          </a:prstGeom>
          <a:solidFill>
            <a:srgbClr val="ECECE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g1e32d50afe5_1_27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81109" y="2397084"/>
            <a:ext cx="172654" cy="17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e32d50afe5_1_27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96134" y="2810803"/>
            <a:ext cx="172654" cy="17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e32d50afe5_1_2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4292" y="1141852"/>
            <a:ext cx="172664" cy="14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e32d50afe5_1_2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2917" y="4221024"/>
            <a:ext cx="172664" cy="14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e32d50afe5_1_279"/>
          <p:cNvPicPr preferRelativeResize="0"/>
          <p:nvPr/>
        </p:nvPicPr>
        <p:blipFill rotWithShape="1">
          <a:blip r:embed="rId9">
            <a:alphaModFix/>
          </a:blip>
          <a:srcRect b="0" l="0" r="51821" t="0"/>
          <a:stretch/>
        </p:blipFill>
        <p:spPr>
          <a:xfrm>
            <a:off x="7374863" y="678919"/>
            <a:ext cx="239709" cy="1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e32d50afe5_1_2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84557" y="1141852"/>
            <a:ext cx="172664" cy="14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e32d50afe5_1_2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72023" y="1586714"/>
            <a:ext cx="172664" cy="14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e32d50afe5_1_2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0792" y="429577"/>
            <a:ext cx="172664" cy="14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e32d50afe5_1_2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58626" y="2838221"/>
            <a:ext cx="172664" cy="14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e32d50afe5_1_2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1823" y="2139717"/>
            <a:ext cx="172664" cy="14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e32d50afe5_1_2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57685" y="3510446"/>
            <a:ext cx="172664" cy="14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3982" y="2832819"/>
            <a:ext cx="172664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5694" y="3926441"/>
            <a:ext cx="172664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e32d50afe5_1_2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3614" y="1878202"/>
            <a:ext cx="172664" cy="14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2744" y="2931791"/>
            <a:ext cx="172664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8132" y="3782272"/>
            <a:ext cx="172664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913" y="3782272"/>
            <a:ext cx="172664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1938" y="4152510"/>
            <a:ext cx="172664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2844" y="1136450"/>
            <a:ext cx="172664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1276" y="727625"/>
            <a:ext cx="172664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9782" y="4396485"/>
            <a:ext cx="172664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1e32d50afe5_1_2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8264" y="4062202"/>
            <a:ext cx="172664" cy="14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5694" y="2134316"/>
            <a:ext cx="172664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3451" y="1581313"/>
            <a:ext cx="172664" cy="15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e32d50afe5_1_2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24858" y="3926438"/>
            <a:ext cx="158072" cy="1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e32d50afe5_1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7685" y="3323722"/>
            <a:ext cx="172664" cy="15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e32d50afe5_1_279"/>
          <p:cNvSpPr txBox="1"/>
          <p:nvPr/>
        </p:nvSpPr>
        <p:spPr>
          <a:xfrm>
            <a:off x="809106" y="468275"/>
            <a:ext cx="7278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GRUPA VEOLIA TERM 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lang="fr" sz="2000">
                <a:solidFill>
                  <a:schemeClr val="accent2"/>
                </a:solidFill>
              </a:rPr>
              <a:t>PROJEKTY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e32d50afe5_1_279"/>
          <p:cNvSpPr/>
          <p:nvPr/>
        </p:nvSpPr>
        <p:spPr>
          <a:xfrm>
            <a:off x="3276825" y="55800"/>
            <a:ext cx="5815798" cy="5082846"/>
          </a:xfrm>
          <a:custGeom>
            <a:rect b="b" l="l" r="r" t="t"/>
            <a:pathLst>
              <a:path extrusionOk="0" h="208784" w="234958">
                <a:moveTo>
                  <a:pt x="87653" y="0"/>
                </a:moveTo>
                <a:lnTo>
                  <a:pt x="59652" y="9131"/>
                </a:lnTo>
                <a:lnTo>
                  <a:pt x="45652" y="22522"/>
                </a:lnTo>
                <a:lnTo>
                  <a:pt x="3043" y="40174"/>
                </a:lnTo>
                <a:lnTo>
                  <a:pt x="11565" y="71218"/>
                </a:lnTo>
                <a:lnTo>
                  <a:pt x="0" y="84609"/>
                </a:lnTo>
                <a:lnTo>
                  <a:pt x="18261" y="94349"/>
                </a:lnTo>
                <a:lnTo>
                  <a:pt x="18261" y="108349"/>
                </a:lnTo>
                <a:lnTo>
                  <a:pt x="25565" y="133305"/>
                </a:lnTo>
                <a:lnTo>
                  <a:pt x="20087" y="152175"/>
                </a:lnTo>
                <a:lnTo>
                  <a:pt x="32870" y="158262"/>
                </a:lnTo>
                <a:lnTo>
                  <a:pt x="56000" y="161914"/>
                </a:lnTo>
                <a:lnTo>
                  <a:pt x="65739" y="177740"/>
                </a:lnTo>
                <a:lnTo>
                  <a:pt x="79131" y="178349"/>
                </a:lnTo>
                <a:lnTo>
                  <a:pt x="80348" y="169827"/>
                </a:lnTo>
                <a:lnTo>
                  <a:pt x="92522" y="182001"/>
                </a:lnTo>
                <a:lnTo>
                  <a:pt x="108957" y="183827"/>
                </a:lnTo>
                <a:lnTo>
                  <a:pt x="124174" y="204523"/>
                </a:lnTo>
                <a:lnTo>
                  <a:pt x="131479" y="195393"/>
                </a:lnTo>
                <a:lnTo>
                  <a:pt x="136348" y="208784"/>
                </a:lnTo>
                <a:lnTo>
                  <a:pt x="155218" y="199653"/>
                </a:lnTo>
                <a:lnTo>
                  <a:pt x="166175" y="202088"/>
                </a:lnTo>
                <a:lnTo>
                  <a:pt x="172870" y="196610"/>
                </a:lnTo>
                <a:lnTo>
                  <a:pt x="205740" y="207566"/>
                </a:lnTo>
                <a:lnTo>
                  <a:pt x="211827" y="206349"/>
                </a:lnTo>
                <a:lnTo>
                  <a:pt x="206957" y="189914"/>
                </a:lnTo>
                <a:lnTo>
                  <a:pt x="223392" y="162523"/>
                </a:lnTo>
                <a:lnTo>
                  <a:pt x="234958" y="156436"/>
                </a:lnTo>
                <a:lnTo>
                  <a:pt x="231914" y="143044"/>
                </a:lnTo>
                <a:lnTo>
                  <a:pt x="233131" y="135131"/>
                </a:lnTo>
                <a:lnTo>
                  <a:pt x="224001" y="126001"/>
                </a:lnTo>
                <a:lnTo>
                  <a:pt x="227044" y="115044"/>
                </a:lnTo>
                <a:lnTo>
                  <a:pt x="217914" y="112001"/>
                </a:lnTo>
                <a:lnTo>
                  <a:pt x="220349" y="91914"/>
                </a:lnTo>
                <a:lnTo>
                  <a:pt x="211827" y="89479"/>
                </a:lnTo>
                <a:lnTo>
                  <a:pt x="228871" y="77305"/>
                </a:lnTo>
                <a:lnTo>
                  <a:pt x="220349" y="40783"/>
                </a:lnTo>
                <a:lnTo>
                  <a:pt x="210610" y="14000"/>
                </a:lnTo>
                <a:lnTo>
                  <a:pt x="197218" y="7913"/>
                </a:lnTo>
                <a:lnTo>
                  <a:pt x="188088" y="10348"/>
                </a:lnTo>
                <a:lnTo>
                  <a:pt x="143044" y="12174"/>
                </a:lnTo>
                <a:lnTo>
                  <a:pt x="124174" y="12174"/>
                </a:lnTo>
                <a:lnTo>
                  <a:pt x="113827" y="17044"/>
                </a:lnTo>
                <a:lnTo>
                  <a:pt x="104696" y="11566"/>
                </a:lnTo>
                <a:lnTo>
                  <a:pt x="119305" y="12174"/>
                </a:lnTo>
                <a:lnTo>
                  <a:pt x="109566" y="3044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Google Shape;123;g1e32d50afe5_1_279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g1e32d50afe5_1_279"/>
          <p:cNvSpPr/>
          <p:nvPr/>
        </p:nvSpPr>
        <p:spPr>
          <a:xfrm>
            <a:off x="568125" y="1082375"/>
            <a:ext cx="1550400" cy="39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32d50afe5_1_870"/>
          <p:cNvSpPr txBox="1"/>
          <p:nvPr/>
        </p:nvSpPr>
        <p:spPr>
          <a:xfrm>
            <a:off x="809106" y="468275"/>
            <a:ext cx="7278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GRUPA VEOLIA TERM 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lang="fr" sz="2000">
                <a:solidFill>
                  <a:schemeClr val="accent2"/>
                </a:solidFill>
              </a:rPr>
              <a:t>DEKARBONIZACJA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e32d50afe5_1_870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g1e32d50afe5_1_870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pic>
        <p:nvPicPr>
          <p:cNvPr id="132" name="Google Shape;132;g1e32d50afe5_1_870" title="Wykres"/>
          <p:cNvPicPr preferRelativeResize="0"/>
          <p:nvPr/>
        </p:nvPicPr>
        <p:blipFill rotWithShape="1">
          <a:blip r:embed="rId3">
            <a:alphaModFix/>
          </a:blip>
          <a:srcRect b="4324" l="4797" r="3112" t="0"/>
          <a:stretch/>
        </p:blipFill>
        <p:spPr>
          <a:xfrm>
            <a:off x="2389230" y="1612585"/>
            <a:ext cx="2048475" cy="2009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e32d50afe5_1_870"/>
          <p:cNvPicPr preferRelativeResize="0"/>
          <p:nvPr/>
        </p:nvPicPr>
        <p:blipFill rotWithShape="1">
          <a:blip r:embed="rId4">
            <a:alphaModFix/>
          </a:blip>
          <a:srcRect b="26382" l="3165" r="57652" t="6004"/>
          <a:stretch/>
        </p:blipFill>
        <p:spPr>
          <a:xfrm>
            <a:off x="4492394" y="1436707"/>
            <a:ext cx="2285700" cy="22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e32d50afe5_1_870"/>
          <p:cNvPicPr preferRelativeResize="0"/>
          <p:nvPr/>
        </p:nvPicPr>
        <p:blipFill rotWithShape="1">
          <a:blip r:embed="rId5">
            <a:alphaModFix/>
          </a:blip>
          <a:srcRect b="27647" l="3878" r="60011" t="4422"/>
          <a:stretch/>
        </p:blipFill>
        <p:spPr>
          <a:xfrm>
            <a:off x="6832830" y="1436700"/>
            <a:ext cx="2117700" cy="22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e32d50afe5_1_870"/>
          <p:cNvSpPr txBox="1"/>
          <p:nvPr/>
        </p:nvSpPr>
        <p:spPr>
          <a:xfrm>
            <a:off x="7447243" y="2444074"/>
            <a:ext cx="88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6"/>
                </a:solidFill>
              </a:rPr>
              <a:t>2030</a:t>
            </a:r>
            <a:endParaRPr/>
          </a:p>
        </p:txBody>
      </p:sp>
      <p:pic>
        <p:nvPicPr>
          <p:cNvPr id="136" name="Google Shape;136;g1e32d50afe5_1_870" title="Wykres"/>
          <p:cNvPicPr preferRelativeResize="0"/>
          <p:nvPr/>
        </p:nvPicPr>
        <p:blipFill rotWithShape="1">
          <a:blip r:embed="rId6">
            <a:alphaModFix/>
          </a:blip>
          <a:srcRect b="4333" l="9512" r="9390" t="0"/>
          <a:stretch/>
        </p:blipFill>
        <p:spPr>
          <a:xfrm>
            <a:off x="193475" y="1612572"/>
            <a:ext cx="2048475" cy="200951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1e32d50afe5_1_870"/>
          <p:cNvSpPr txBox="1"/>
          <p:nvPr/>
        </p:nvSpPr>
        <p:spPr>
          <a:xfrm>
            <a:off x="5190870" y="2444062"/>
            <a:ext cx="88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6"/>
                </a:solidFill>
              </a:rPr>
              <a:t>2027</a:t>
            </a:r>
            <a:endParaRPr/>
          </a:p>
        </p:txBody>
      </p:sp>
      <p:sp>
        <p:nvSpPr>
          <p:cNvPr id="138" name="Google Shape;138;g1e32d50afe5_1_870"/>
          <p:cNvSpPr txBox="1"/>
          <p:nvPr/>
        </p:nvSpPr>
        <p:spPr>
          <a:xfrm>
            <a:off x="2922778" y="2444074"/>
            <a:ext cx="88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6"/>
                </a:solidFill>
              </a:rPr>
              <a:t>2023</a:t>
            </a:r>
            <a:endParaRPr/>
          </a:p>
        </p:txBody>
      </p:sp>
      <p:sp>
        <p:nvSpPr>
          <p:cNvPr id="139" name="Google Shape;139;g1e32d50afe5_1_870"/>
          <p:cNvSpPr txBox="1"/>
          <p:nvPr/>
        </p:nvSpPr>
        <p:spPr>
          <a:xfrm>
            <a:off x="747270" y="2444074"/>
            <a:ext cx="88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6"/>
                </a:solidFill>
              </a:rPr>
              <a:t>2021</a:t>
            </a:r>
            <a:endParaRPr/>
          </a:p>
        </p:txBody>
      </p:sp>
      <p:grpSp>
        <p:nvGrpSpPr>
          <p:cNvPr id="140" name="Google Shape;140;g1e32d50afe5_1_870"/>
          <p:cNvGrpSpPr/>
          <p:nvPr/>
        </p:nvGrpSpPr>
        <p:grpSpPr>
          <a:xfrm>
            <a:off x="3200569" y="4251950"/>
            <a:ext cx="2533256" cy="574950"/>
            <a:chOff x="3305994" y="4252075"/>
            <a:chExt cx="2533256" cy="574950"/>
          </a:xfrm>
        </p:grpSpPr>
        <p:sp>
          <p:nvSpPr>
            <p:cNvPr id="141" name="Google Shape;141;g1e32d50afe5_1_870"/>
            <p:cNvSpPr/>
            <p:nvPr/>
          </p:nvSpPr>
          <p:spPr>
            <a:xfrm>
              <a:off x="3307250" y="4255825"/>
              <a:ext cx="2532000" cy="57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2" name="Google Shape;142;g1e32d50afe5_1_870"/>
            <p:cNvGrpSpPr/>
            <p:nvPr/>
          </p:nvGrpSpPr>
          <p:grpSpPr>
            <a:xfrm>
              <a:off x="3305994" y="4252075"/>
              <a:ext cx="2532019" cy="571275"/>
              <a:chOff x="3238656" y="4188575"/>
              <a:chExt cx="2532019" cy="571275"/>
            </a:xfrm>
          </p:grpSpPr>
          <p:pic>
            <p:nvPicPr>
              <p:cNvPr id="143" name="Google Shape;143;g1e32d50afe5_1_870"/>
              <p:cNvPicPr preferRelativeResize="0"/>
              <p:nvPr/>
            </p:nvPicPr>
            <p:blipFill rotWithShape="1">
              <a:blip r:embed="rId7">
                <a:alphaModFix/>
              </a:blip>
              <a:srcRect b="67469" l="0" r="0" t="0"/>
              <a:stretch/>
            </p:blipFill>
            <p:spPr>
              <a:xfrm>
                <a:off x="3238656" y="4188575"/>
                <a:ext cx="881750" cy="571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Google Shape;144;g1e32d50afe5_1_870"/>
              <p:cNvPicPr preferRelativeResize="0"/>
              <p:nvPr/>
            </p:nvPicPr>
            <p:blipFill rotWithShape="1">
              <a:blip r:embed="rId7">
                <a:alphaModFix/>
              </a:blip>
              <a:srcRect b="36105" l="0" r="0" t="37534"/>
              <a:stretch/>
            </p:blipFill>
            <p:spPr>
              <a:xfrm>
                <a:off x="4007225" y="4252075"/>
                <a:ext cx="881725" cy="462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Google Shape;145;g1e32d50afe5_1_870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69865"/>
              <a:stretch/>
            </p:blipFill>
            <p:spPr>
              <a:xfrm>
                <a:off x="4888950" y="4188578"/>
                <a:ext cx="881725" cy="529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1fb39731eb5_0_152"/>
          <p:cNvPicPr preferRelativeResize="0"/>
          <p:nvPr/>
        </p:nvPicPr>
        <p:blipFill rotWithShape="1">
          <a:blip r:embed="rId3">
            <a:alphaModFix/>
          </a:blip>
          <a:srcRect b="0" l="9780" r="9788" t="0"/>
          <a:stretch/>
        </p:blipFill>
        <p:spPr>
          <a:xfrm>
            <a:off x="650434" y="2789898"/>
            <a:ext cx="1767485" cy="16470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fb39731eb5_0_152"/>
          <p:cNvSpPr/>
          <p:nvPr/>
        </p:nvSpPr>
        <p:spPr>
          <a:xfrm>
            <a:off x="650425" y="1312900"/>
            <a:ext cx="5603400" cy="12588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800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JASNY CEL</a:t>
            </a:r>
            <a:endParaRPr b="1" i="0" sz="1800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Odejście od węgla do 2030 roku 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neutralność klimatyczna w roku 2050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fb39731eb5_0_152"/>
          <p:cNvSpPr txBox="1"/>
          <p:nvPr/>
        </p:nvSpPr>
        <p:spPr>
          <a:xfrm>
            <a:off x="809106" y="468275"/>
            <a:ext cx="7278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DEKARBONIZACJA W VEOLII TERM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F47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STRATEGIA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fb39731eb5_0_152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4" name="Google Shape;154;g1fb39731eb5_0_152"/>
          <p:cNvPicPr preferRelativeResize="0"/>
          <p:nvPr/>
        </p:nvPicPr>
        <p:blipFill rotWithShape="1">
          <a:blip r:embed="rId4">
            <a:alphaModFix/>
          </a:blip>
          <a:srcRect b="0" l="15574" r="15567" t="0"/>
          <a:stretch/>
        </p:blipFill>
        <p:spPr>
          <a:xfrm>
            <a:off x="2589359" y="2802223"/>
            <a:ext cx="1767488" cy="164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fb39731eb5_0_152"/>
          <p:cNvPicPr preferRelativeResize="0"/>
          <p:nvPr/>
        </p:nvPicPr>
        <p:blipFill rotWithShape="1">
          <a:blip r:embed="rId5">
            <a:alphaModFix/>
          </a:blip>
          <a:srcRect b="0" l="9780" r="9788" t="0"/>
          <a:stretch/>
        </p:blipFill>
        <p:spPr>
          <a:xfrm>
            <a:off x="4528284" y="2789898"/>
            <a:ext cx="1767485" cy="164701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fb39731eb5_0_152"/>
          <p:cNvSpPr txBox="1"/>
          <p:nvPr/>
        </p:nvSpPr>
        <p:spPr>
          <a:xfrm>
            <a:off x="6472425" y="1345575"/>
            <a:ext cx="145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fb39731eb5_0_152"/>
          <p:cNvSpPr/>
          <p:nvPr/>
        </p:nvSpPr>
        <p:spPr>
          <a:xfrm>
            <a:off x="6472425" y="1312900"/>
            <a:ext cx="2097900" cy="3123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Mamy ambicję, aby być liderem transformacji ekologicznej</a:t>
            </a:r>
            <a:endParaRPr b="1" i="0" sz="1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fb39731eb5_0_152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32d50afe5_1_905"/>
          <p:cNvSpPr txBox="1"/>
          <p:nvPr/>
        </p:nvSpPr>
        <p:spPr>
          <a:xfrm>
            <a:off x="809106" y="468275"/>
            <a:ext cx="7278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DEKARBONIZACJA W VEOLII TERM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F47"/>
              </a:buClr>
              <a:buSzPts val="2000"/>
              <a:buFont typeface="Arial"/>
              <a:buNone/>
            </a:pPr>
            <a:r>
              <a:rPr b="1" lang="fr" sz="2000">
                <a:solidFill>
                  <a:schemeClr val="accent2"/>
                </a:solidFill>
              </a:rPr>
              <a:t>NASZ PLAN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e32d50afe5_1_905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g1e32d50afe5_1_905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sp>
        <p:nvSpPr>
          <p:cNvPr id="166" name="Google Shape;166;g1e32d50afe5_1_905"/>
          <p:cNvSpPr txBox="1"/>
          <p:nvPr/>
        </p:nvSpPr>
        <p:spPr>
          <a:xfrm>
            <a:off x="611607" y="2793572"/>
            <a:ext cx="25113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F47"/>
              </a:buClr>
              <a:buSzPts val="800"/>
              <a:buFont typeface="Arial"/>
              <a:buNone/>
            </a:pPr>
            <a:r>
              <a:rPr b="1" lang="fr" sz="1000">
                <a:solidFill>
                  <a:srgbClr val="545459"/>
                </a:solidFill>
              </a:rPr>
              <a:t>GAZ JAKO PALIWO PRZEJŚCIOWE</a:t>
            </a:r>
            <a:endParaRPr b="0" i="0" sz="1000" u="none" cap="none" strike="noStrike">
              <a:solidFill>
                <a:srgbClr val="5454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e32d50afe5_1_905"/>
          <p:cNvSpPr/>
          <p:nvPr/>
        </p:nvSpPr>
        <p:spPr>
          <a:xfrm>
            <a:off x="560910" y="2799387"/>
            <a:ext cx="22500" cy="177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g1e32d50afe5_1_905"/>
          <p:cNvSpPr txBox="1"/>
          <p:nvPr/>
        </p:nvSpPr>
        <p:spPr>
          <a:xfrm>
            <a:off x="3544799" y="2793572"/>
            <a:ext cx="21600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F47"/>
              </a:buClr>
              <a:buSzPts val="800"/>
              <a:buFont typeface="Arial"/>
              <a:buNone/>
            </a:pPr>
            <a:r>
              <a:rPr b="1" lang="fr" sz="1000">
                <a:solidFill>
                  <a:srgbClr val="545459"/>
                </a:solidFill>
              </a:rPr>
              <a:t>ENERGIA PRZYSZŁOŚCI</a:t>
            </a:r>
            <a:endParaRPr b="0" i="0" sz="1000" u="none" cap="none" strike="noStrike">
              <a:solidFill>
                <a:srgbClr val="5454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e32d50afe5_1_905"/>
          <p:cNvSpPr/>
          <p:nvPr/>
        </p:nvSpPr>
        <p:spPr>
          <a:xfrm>
            <a:off x="3494086" y="2799387"/>
            <a:ext cx="22500" cy="177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g1e32d50afe5_1_905"/>
          <p:cNvSpPr txBox="1"/>
          <p:nvPr/>
        </p:nvSpPr>
        <p:spPr>
          <a:xfrm>
            <a:off x="6126692" y="2793572"/>
            <a:ext cx="24564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F47"/>
              </a:buClr>
              <a:buSzPts val="800"/>
              <a:buFont typeface="Arial"/>
              <a:buNone/>
            </a:pPr>
            <a:r>
              <a:rPr b="1" lang="fr" sz="1000">
                <a:solidFill>
                  <a:srgbClr val="545459"/>
                </a:solidFill>
              </a:rPr>
              <a:t>POSZUKIWACZE TECHNOLOGII</a:t>
            </a:r>
            <a:endParaRPr b="0" i="0" sz="1000" u="none" cap="none" strike="noStrike">
              <a:solidFill>
                <a:srgbClr val="5454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e32d50afe5_1_905"/>
          <p:cNvSpPr/>
          <p:nvPr/>
        </p:nvSpPr>
        <p:spPr>
          <a:xfrm>
            <a:off x="6075998" y="2799387"/>
            <a:ext cx="22500" cy="177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g1e32d50afe5_1_905"/>
          <p:cNvSpPr txBox="1"/>
          <p:nvPr/>
        </p:nvSpPr>
        <p:spPr>
          <a:xfrm>
            <a:off x="611607" y="3129125"/>
            <a:ext cx="19434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700"/>
              <a:buFont typeface="Arial"/>
              <a:buNone/>
            </a:pPr>
            <a:r>
              <a:rPr lang="fr" sz="800">
                <a:solidFill>
                  <a:srgbClr val="545459"/>
                </a:solidFill>
              </a:rPr>
              <a:t>Gaz ziemny to paliwo przejściowe pozwalające na dekarbonizację naszych źródeł. W przyszłości zostanie on zastąpiony paliwami alternatywnymi</a:t>
            </a:r>
            <a:endParaRPr b="0" i="0" sz="800" u="none" cap="none" strike="noStrike">
              <a:solidFill>
                <a:srgbClr val="5454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e32d50afe5_1_905"/>
          <p:cNvSpPr txBox="1"/>
          <p:nvPr/>
        </p:nvSpPr>
        <p:spPr>
          <a:xfrm>
            <a:off x="3544775" y="3129125"/>
            <a:ext cx="1943400" cy="1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700"/>
              <a:buFont typeface="Arial"/>
              <a:buNone/>
            </a:pPr>
            <a:r>
              <a:rPr lang="fr" sz="800">
                <a:solidFill>
                  <a:srgbClr val="545459"/>
                </a:solidFill>
              </a:rPr>
              <a:t>Przyszłościową alternatywą jest wykorzystanie biometanu, biogazu, pre-RDF, wodoru, źródeł OZE i innych innowacyjnych technologii. </a:t>
            </a:r>
            <a:endParaRPr sz="800">
              <a:solidFill>
                <a:srgbClr val="545459"/>
              </a:solidFill>
            </a:endParaRPr>
          </a:p>
        </p:txBody>
      </p:sp>
      <p:sp>
        <p:nvSpPr>
          <p:cNvPr id="174" name="Google Shape;174;g1e32d50afe5_1_905"/>
          <p:cNvSpPr txBox="1"/>
          <p:nvPr/>
        </p:nvSpPr>
        <p:spPr>
          <a:xfrm>
            <a:off x="6126700" y="3129124"/>
            <a:ext cx="1943400" cy="1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700"/>
              <a:buFont typeface="Arial"/>
              <a:buNone/>
            </a:pPr>
            <a:r>
              <a:rPr lang="fr" sz="800">
                <a:solidFill>
                  <a:srgbClr val="545459"/>
                </a:solidFill>
              </a:rPr>
              <a:t>Mamy opracowany plan neutralności klimatycznej, ale stale sprawdzamy nasze założenia z otaczającą nas rzeczywistością i trendami. </a:t>
            </a:r>
            <a:r>
              <a:rPr lang="fr" sz="800">
                <a:solidFill>
                  <a:schemeClr val="dk1"/>
                </a:solidFill>
              </a:rPr>
              <a:t>Szukamy nowych technologii i rozwiązań dla systemów ciepłowniczych np.  poprzez udział w konsultacjach rynkowych - biometanowania dla miast przyszłości czy innowacyjna biogazownia</a:t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700"/>
              <a:buFont typeface="Arial"/>
              <a:buNone/>
            </a:pPr>
            <a:r>
              <a:t/>
            </a:r>
            <a:endParaRPr sz="800">
              <a:solidFill>
                <a:srgbClr val="545459"/>
              </a:solidFill>
            </a:endParaRPr>
          </a:p>
        </p:txBody>
      </p:sp>
      <p:sp>
        <p:nvSpPr>
          <p:cNvPr id="175" name="Google Shape;175;g1e32d50afe5_1_905"/>
          <p:cNvSpPr/>
          <p:nvPr/>
        </p:nvSpPr>
        <p:spPr>
          <a:xfrm>
            <a:off x="560908" y="1988774"/>
            <a:ext cx="348232" cy="514061"/>
          </a:xfrm>
          <a:custGeom>
            <a:rect b="b" l="l" r="r" t="t"/>
            <a:pathLst>
              <a:path extrusionOk="0" h="446040" w="361800">
                <a:moveTo>
                  <a:pt x="147494" y="402886"/>
                </a:moveTo>
                <a:lnTo>
                  <a:pt x="214305" y="402886"/>
                </a:lnTo>
                <a:lnTo>
                  <a:pt x="214305" y="421946"/>
                </a:lnTo>
                <a:cubicBezTo>
                  <a:pt x="214305" y="424463"/>
                  <a:pt x="213228" y="426980"/>
                  <a:pt x="211432" y="428778"/>
                </a:cubicBezTo>
                <a:lnTo>
                  <a:pt x="197423" y="443163"/>
                </a:lnTo>
                <a:cubicBezTo>
                  <a:pt x="195268" y="444961"/>
                  <a:pt x="192753" y="446040"/>
                  <a:pt x="190239" y="446040"/>
                </a:cubicBezTo>
                <a:lnTo>
                  <a:pt x="171201" y="446040"/>
                </a:lnTo>
                <a:cubicBezTo>
                  <a:pt x="168687" y="446040"/>
                  <a:pt x="166532" y="444961"/>
                  <a:pt x="164736" y="443163"/>
                </a:cubicBezTo>
                <a:lnTo>
                  <a:pt x="150368" y="428778"/>
                </a:lnTo>
                <a:cubicBezTo>
                  <a:pt x="148212" y="426980"/>
                  <a:pt x="147494" y="424463"/>
                  <a:pt x="147494" y="421946"/>
                </a:cubicBezTo>
                <a:lnTo>
                  <a:pt x="147494" y="402886"/>
                </a:lnTo>
                <a:close/>
                <a:moveTo>
                  <a:pt x="118758" y="341391"/>
                </a:moveTo>
                <a:lnTo>
                  <a:pt x="242682" y="341391"/>
                </a:lnTo>
                <a:lnTo>
                  <a:pt x="242682" y="365485"/>
                </a:lnTo>
                <a:cubicBezTo>
                  <a:pt x="242682" y="379870"/>
                  <a:pt x="231547" y="391738"/>
                  <a:pt x="217538" y="393536"/>
                </a:cubicBezTo>
                <a:lnTo>
                  <a:pt x="143902" y="393536"/>
                </a:lnTo>
                <a:cubicBezTo>
                  <a:pt x="137436" y="392816"/>
                  <a:pt x="131689" y="389940"/>
                  <a:pt x="127019" y="385264"/>
                </a:cubicBezTo>
                <a:cubicBezTo>
                  <a:pt x="121631" y="379870"/>
                  <a:pt x="118758" y="373037"/>
                  <a:pt x="118758" y="365485"/>
                </a:cubicBezTo>
                <a:lnTo>
                  <a:pt x="118758" y="341391"/>
                </a:lnTo>
                <a:close/>
                <a:moveTo>
                  <a:pt x="53059" y="280800"/>
                </a:moveTo>
                <a:cubicBezTo>
                  <a:pt x="54841" y="282939"/>
                  <a:pt x="56267" y="284364"/>
                  <a:pt x="57693" y="285790"/>
                </a:cubicBezTo>
                <a:lnTo>
                  <a:pt x="66960" y="294701"/>
                </a:lnTo>
                <a:lnTo>
                  <a:pt x="44504" y="316800"/>
                </a:lnTo>
                <a:lnTo>
                  <a:pt x="30960" y="303256"/>
                </a:lnTo>
                <a:lnTo>
                  <a:pt x="53059" y="280800"/>
                </a:lnTo>
                <a:close/>
                <a:moveTo>
                  <a:pt x="304066" y="280440"/>
                </a:moveTo>
                <a:lnTo>
                  <a:pt x="326880" y="303254"/>
                </a:lnTo>
                <a:lnTo>
                  <a:pt x="313334" y="316800"/>
                </a:lnTo>
                <a:lnTo>
                  <a:pt x="290520" y="293986"/>
                </a:lnTo>
                <a:lnTo>
                  <a:pt x="300145" y="284361"/>
                </a:lnTo>
                <a:lnTo>
                  <a:pt x="304066" y="280440"/>
                </a:lnTo>
                <a:close/>
                <a:moveTo>
                  <a:pt x="248430" y="280256"/>
                </a:moveTo>
                <a:cubicBezTo>
                  <a:pt x="253818" y="278098"/>
                  <a:pt x="259206" y="280615"/>
                  <a:pt x="261361" y="285650"/>
                </a:cubicBezTo>
                <a:cubicBezTo>
                  <a:pt x="263157" y="290685"/>
                  <a:pt x="260642" y="296439"/>
                  <a:pt x="255614" y="298237"/>
                </a:cubicBezTo>
                <a:lnTo>
                  <a:pt x="230470" y="307946"/>
                </a:lnTo>
                <a:cubicBezTo>
                  <a:pt x="223645" y="310464"/>
                  <a:pt x="218975" y="316937"/>
                  <a:pt x="218975" y="324489"/>
                </a:cubicBezTo>
                <a:lnTo>
                  <a:pt x="218975" y="331322"/>
                </a:lnTo>
                <a:lnTo>
                  <a:pt x="199937" y="331322"/>
                </a:lnTo>
                <a:lnTo>
                  <a:pt x="199937" y="324489"/>
                </a:lnTo>
                <a:cubicBezTo>
                  <a:pt x="199937" y="309025"/>
                  <a:pt x="209277" y="295360"/>
                  <a:pt x="223645" y="289606"/>
                </a:cubicBezTo>
                <a:lnTo>
                  <a:pt x="248430" y="280256"/>
                </a:lnTo>
                <a:close/>
                <a:moveTo>
                  <a:pt x="248430" y="244653"/>
                </a:moveTo>
                <a:cubicBezTo>
                  <a:pt x="253818" y="242855"/>
                  <a:pt x="259206" y="245013"/>
                  <a:pt x="261361" y="250048"/>
                </a:cubicBezTo>
                <a:cubicBezTo>
                  <a:pt x="263157" y="255082"/>
                  <a:pt x="260642" y="260836"/>
                  <a:pt x="255614" y="262634"/>
                </a:cubicBezTo>
                <a:lnTo>
                  <a:pt x="145698" y="304350"/>
                </a:lnTo>
                <a:cubicBezTo>
                  <a:pt x="154678" y="310464"/>
                  <a:pt x="160425" y="320173"/>
                  <a:pt x="161862" y="331322"/>
                </a:cubicBezTo>
                <a:lnTo>
                  <a:pt x="142106" y="331322"/>
                </a:lnTo>
                <a:cubicBezTo>
                  <a:pt x="140669" y="323410"/>
                  <a:pt x="133485" y="317296"/>
                  <a:pt x="124864" y="317296"/>
                </a:cubicBezTo>
                <a:lnTo>
                  <a:pt x="109778" y="317296"/>
                </a:lnTo>
                <a:cubicBezTo>
                  <a:pt x="104749" y="317296"/>
                  <a:pt x="101157" y="314060"/>
                  <a:pt x="100079" y="309385"/>
                </a:cubicBezTo>
                <a:cubicBezTo>
                  <a:pt x="99361" y="304710"/>
                  <a:pt x="101516" y="300394"/>
                  <a:pt x="106186" y="298596"/>
                </a:cubicBezTo>
                <a:lnTo>
                  <a:pt x="248430" y="244653"/>
                </a:lnTo>
                <a:close/>
                <a:moveTo>
                  <a:pt x="248430" y="206174"/>
                </a:moveTo>
                <a:cubicBezTo>
                  <a:pt x="253818" y="204376"/>
                  <a:pt x="259206" y="207253"/>
                  <a:pt x="261361" y="211928"/>
                </a:cubicBezTo>
                <a:cubicBezTo>
                  <a:pt x="263157" y="216963"/>
                  <a:pt x="260642" y="222717"/>
                  <a:pt x="255614" y="224515"/>
                </a:cubicBezTo>
                <a:lnTo>
                  <a:pt x="113011" y="278817"/>
                </a:lnTo>
                <a:cubicBezTo>
                  <a:pt x="111933" y="279177"/>
                  <a:pt x="110496" y="279177"/>
                  <a:pt x="109778" y="279177"/>
                </a:cubicBezTo>
                <a:cubicBezTo>
                  <a:pt x="105826" y="279177"/>
                  <a:pt x="102234" y="277019"/>
                  <a:pt x="100438" y="273063"/>
                </a:cubicBezTo>
                <a:cubicBezTo>
                  <a:pt x="98642" y="268029"/>
                  <a:pt x="101157" y="262634"/>
                  <a:pt x="106186" y="260836"/>
                </a:cubicBezTo>
                <a:lnTo>
                  <a:pt x="248430" y="206174"/>
                </a:lnTo>
                <a:close/>
                <a:moveTo>
                  <a:pt x="248430" y="168414"/>
                </a:moveTo>
                <a:cubicBezTo>
                  <a:pt x="253818" y="166256"/>
                  <a:pt x="259206" y="168774"/>
                  <a:pt x="261361" y="173808"/>
                </a:cubicBezTo>
                <a:cubicBezTo>
                  <a:pt x="263157" y="178843"/>
                  <a:pt x="260642" y="184237"/>
                  <a:pt x="255614" y="186395"/>
                </a:cubicBezTo>
                <a:lnTo>
                  <a:pt x="113011" y="240698"/>
                </a:lnTo>
                <a:cubicBezTo>
                  <a:pt x="111933" y="241057"/>
                  <a:pt x="110496" y="241417"/>
                  <a:pt x="109778" y="241417"/>
                </a:cubicBezTo>
                <a:cubicBezTo>
                  <a:pt x="105826" y="241417"/>
                  <a:pt x="102234" y="238899"/>
                  <a:pt x="100438" y="235303"/>
                </a:cubicBezTo>
                <a:cubicBezTo>
                  <a:pt x="98642" y="230269"/>
                  <a:pt x="101157" y="224515"/>
                  <a:pt x="106186" y="222717"/>
                </a:cubicBezTo>
                <a:lnTo>
                  <a:pt x="248430" y="168414"/>
                </a:lnTo>
                <a:close/>
                <a:moveTo>
                  <a:pt x="324000" y="165240"/>
                </a:moveTo>
                <a:lnTo>
                  <a:pt x="361800" y="165240"/>
                </a:lnTo>
                <a:lnTo>
                  <a:pt x="361800" y="183960"/>
                </a:lnTo>
                <a:lnTo>
                  <a:pt x="324357" y="183960"/>
                </a:lnTo>
                <a:lnTo>
                  <a:pt x="324357" y="171598"/>
                </a:lnTo>
                <a:cubicBezTo>
                  <a:pt x="324357" y="169479"/>
                  <a:pt x="324357" y="167359"/>
                  <a:pt x="324000" y="165240"/>
                </a:cubicBezTo>
                <a:close/>
                <a:moveTo>
                  <a:pt x="0" y="165240"/>
                </a:moveTo>
                <a:lnTo>
                  <a:pt x="37800" y="165240"/>
                </a:lnTo>
                <a:cubicBezTo>
                  <a:pt x="37443" y="167359"/>
                  <a:pt x="37443" y="169479"/>
                  <a:pt x="37443" y="171598"/>
                </a:cubicBezTo>
                <a:lnTo>
                  <a:pt x="37443" y="183960"/>
                </a:lnTo>
                <a:lnTo>
                  <a:pt x="0" y="183960"/>
                </a:lnTo>
                <a:lnTo>
                  <a:pt x="0" y="165240"/>
                </a:lnTo>
                <a:close/>
                <a:moveTo>
                  <a:pt x="248430" y="130295"/>
                </a:moveTo>
                <a:cubicBezTo>
                  <a:pt x="253818" y="128496"/>
                  <a:pt x="259206" y="130654"/>
                  <a:pt x="261361" y="136048"/>
                </a:cubicBezTo>
                <a:cubicBezTo>
                  <a:pt x="263157" y="140723"/>
                  <a:pt x="260642" y="146477"/>
                  <a:pt x="255614" y="148275"/>
                </a:cubicBezTo>
                <a:lnTo>
                  <a:pt x="113011" y="202578"/>
                </a:lnTo>
                <a:cubicBezTo>
                  <a:pt x="111933" y="202938"/>
                  <a:pt x="110496" y="203297"/>
                  <a:pt x="109778" y="203297"/>
                </a:cubicBezTo>
                <a:cubicBezTo>
                  <a:pt x="105826" y="203297"/>
                  <a:pt x="102234" y="200780"/>
                  <a:pt x="100438" y="196824"/>
                </a:cubicBezTo>
                <a:cubicBezTo>
                  <a:pt x="98642" y="192149"/>
                  <a:pt x="101157" y="186395"/>
                  <a:pt x="106186" y="184237"/>
                </a:cubicBezTo>
                <a:lnTo>
                  <a:pt x="248430" y="130295"/>
                </a:lnTo>
                <a:close/>
                <a:moveTo>
                  <a:pt x="210713" y="106919"/>
                </a:moveTo>
                <a:cubicBezTo>
                  <a:pt x="215742" y="104761"/>
                  <a:pt x="221130" y="107279"/>
                  <a:pt x="222926" y="112314"/>
                </a:cubicBezTo>
                <a:cubicBezTo>
                  <a:pt x="225081" y="117348"/>
                  <a:pt x="222567" y="122743"/>
                  <a:pt x="217538" y="124900"/>
                </a:cubicBezTo>
                <a:lnTo>
                  <a:pt x="113011" y="164458"/>
                </a:lnTo>
                <a:cubicBezTo>
                  <a:pt x="111933" y="164818"/>
                  <a:pt x="110496" y="165178"/>
                  <a:pt x="109778" y="165178"/>
                </a:cubicBezTo>
                <a:cubicBezTo>
                  <a:pt x="105826" y="165178"/>
                  <a:pt x="102234" y="162660"/>
                  <a:pt x="100438" y="159064"/>
                </a:cubicBezTo>
                <a:cubicBezTo>
                  <a:pt x="98642" y="154029"/>
                  <a:pt x="101157" y="148275"/>
                  <a:pt x="106186" y="146477"/>
                </a:cubicBezTo>
                <a:lnTo>
                  <a:pt x="210713" y="106919"/>
                </a:lnTo>
                <a:close/>
                <a:moveTo>
                  <a:pt x="302159" y="39959"/>
                </a:moveTo>
                <a:lnTo>
                  <a:pt x="315720" y="53519"/>
                </a:lnTo>
                <a:lnTo>
                  <a:pt x="288598" y="80639"/>
                </a:lnTo>
                <a:cubicBezTo>
                  <a:pt x="284316" y="76000"/>
                  <a:pt x="279676" y="71361"/>
                  <a:pt x="274680" y="67436"/>
                </a:cubicBezTo>
                <a:lnTo>
                  <a:pt x="302159" y="39959"/>
                </a:lnTo>
                <a:close/>
                <a:moveTo>
                  <a:pt x="59640" y="39959"/>
                </a:moveTo>
                <a:lnTo>
                  <a:pt x="87119" y="67436"/>
                </a:lnTo>
                <a:cubicBezTo>
                  <a:pt x="82123" y="71361"/>
                  <a:pt x="77483" y="76000"/>
                  <a:pt x="73201" y="80639"/>
                </a:cubicBezTo>
                <a:lnTo>
                  <a:pt x="46079" y="53519"/>
                </a:lnTo>
                <a:lnTo>
                  <a:pt x="59640" y="39959"/>
                </a:lnTo>
                <a:close/>
                <a:moveTo>
                  <a:pt x="171360" y="0"/>
                </a:moveTo>
                <a:lnTo>
                  <a:pt x="190440" y="0"/>
                </a:lnTo>
                <a:lnTo>
                  <a:pt x="190440" y="37440"/>
                </a:lnTo>
                <a:lnTo>
                  <a:pt x="190087" y="37440"/>
                </a:lnTo>
                <a:lnTo>
                  <a:pt x="171360" y="37440"/>
                </a:lnTo>
                <a:lnTo>
                  <a:pt x="1713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1" anchor="ctr" bIns="40800" lIns="81625" spcFirstLastPara="1" rIns="81625" wrap="square" tIns="4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45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e32d50afe5_1_905"/>
          <p:cNvSpPr/>
          <p:nvPr/>
        </p:nvSpPr>
        <p:spPr>
          <a:xfrm>
            <a:off x="3494083" y="1988774"/>
            <a:ext cx="348232" cy="514061"/>
          </a:xfrm>
          <a:custGeom>
            <a:rect b="b" l="l" r="r" t="t"/>
            <a:pathLst>
              <a:path extrusionOk="0" h="446040" w="361800">
                <a:moveTo>
                  <a:pt x="147494" y="402886"/>
                </a:moveTo>
                <a:lnTo>
                  <a:pt x="214305" y="402886"/>
                </a:lnTo>
                <a:lnTo>
                  <a:pt x="214305" y="421946"/>
                </a:lnTo>
                <a:cubicBezTo>
                  <a:pt x="214305" y="424463"/>
                  <a:pt x="213228" y="426980"/>
                  <a:pt x="211432" y="428778"/>
                </a:cubicBezTo>
                <a:lnTo>
                  <a:pt x="197423" y="443163"/>
                </a:lnTo>
                <a:cubicBezTo>
                  <a:pt x="195268" y="444961"/>
                  <a:pt x="192753" y="446040"/>
                  <a:pt x="190239" y="446040"/>
                </a:cubicBezTo>
                <a:lnTo>
                  <a:pt x="171201" y="446040"/>
                </a:lnTo>
                <a:cubicBezTo>
                  <a:pt x="168687" y="446040"/>
                  <a:pt x="166532" y="444961"/>
                  <a:pt x="164736" y="443163"/>
                </a:cubicBezTo>
                <a:lnTo>
                  <a:pt x="150368" y="428778"/>
                </a:lnTo>
                <a:cubicBezTo>
                  <a:pt x="148212" y="426980"/>
                  <a:pt x="147494" y="424463"/>
                  <a:pt x="147494" y="421946"/>
                </a:cubicBezTo>
                <a:lnTo>
                  <a:pt x="147494" y="402886"/>
                </a:lnTo>
                <a:close/>
                <a:moveTo>
                  <a:pt x="118758" y="341391"/>
                </a:moveTo>
                <a:lnTo>
                  <a:pt x="242682" y="341391"/>
                </a:lnTo>
                <a:lnTo>
                  <a:pt x="242682" y="365485"/>
                </a:lnTo>
                <a:cubicBezTo>
                  <a:pt x="242682" y="379870"/>
                  <a:pt x="231547" y="391738"/>
                  <a:pt x="217538" y="393536"/>
                </a:cubicBezTo>
                <a:lnTo>
                  <a:pt x="143902" y="393536"/>
                </a:lnTo>
                <a:cubicBezTo>
                  <a:pt x="137436" y="392816"/>
                  <a:pt x="131689" y="389940"/>
                  <a:pt x="127019" y="385264"/>
                </a:cubicBezTo>
                <a:cubicBezTo>
                  <a:pt x="121631" y="379870"/>
                  <a:pt x="118758" y="373037"/>
                  <a:pt x="118758" y="365485"/>
                </a:cubicBezTo>
                <a:lnTo>
                  <a:pt x="118758" y="341391"/>
                </a:lnTo>
                <a:close/>
                <a:moveTo>
                  <a:pt x="53059" y="280800"/>
                </a:moveTo>
                <a:cubicBezTo>
                  <a:pt x="54841" y="282939"/>
                  <a:pt x="56267" y="284364"/>
                  <a:pt x="57693" y="285790"/>
                </a:cubicBezTo>
                <a:lnTo>
                  <a:pt x="66960" y="294701"/>
                </a:lnTo>
                <a:lnTo>
                  <a:pt x="44504" y="316800"/>
                </a:lnTo>
                <a:lnTo>
                  <a:pt x="30960" y="303256"/>
                </a:lnTo>
                <a:lnTo>
                  <a:pt x="53059" y="280800"/>
                </a:lnTo>
                <a:close/>
                <a:moveTo>
                  <a:pt x="304066" y="280440"/>
                </a:moveTo>
                <a:lnTo>
                  <a:pt x="326880" y="303254"/>
                </a:lnTo>
                <a:lnTo>
                  <a:pt x="313334" y="316800"/>
                </a:lnTo>
                <a:lnTo>
                  <a:pt x="290520" y="293986"/>
                </a:lnTo>
                <a:lnTo>
                  <a:pt x="300145" y="284361"/>
                </a:lnTo>
                <a:lnTo>
                  <a:pt x="304066" y="280440"/>
                </a:lnTo>
                <a:close/>
                <a:moveTo>
                  <a:pt x="248430" y="280256"/>
                </a:moveTo>
                <a:cubicBezTo>
                  <a:pt x="253818" y="278098"/>
                  <a:pt x="259206" y="280615"/>
                  <a:pt x="261361" y="285650"/>
                </a:cubicBezTo>
                <a:cubicBezTo>
                  <a:pt x="263157" y="290685"/>
                  <a:pt x="260642" y="296439"/>
                  <a:pt x="255614" y="298237"/>
                </a:cubicBezTo>
                <a:lnTo>
                  <a:pt x="230470" y="307946"/>
                </a:lnTo>
                <a:cubicBezTo>
                  <a:pt x="223645" y="310464"/>
                  <a:pt x="218975" y="316937"/>
                  <a:pt x="218975" y="324489"/>
                </a:cubicBezTo>
                <a:lnTo>
                  <a:pt x="218975" y="331322"/>
                </a:lnTo>
                <a:lnTo>
                  <a:pt x="199937" y="331322"/>
                </a:lnTo>
                <a:lnTo>
                  <a:pt x="199937" y="324489"/>
                </a:lnTo>
                <a:cubicBezTo>
                  <a:pt x="199937" y="309025"/>
                  <a:pt x="209277" y="295360"/>
                  <a:pt x="223645" y="289606"/>
                </a:cubicBezTo>
                <a:lnTo>
                  <a:pt x="248430" y="280256"/>
                </a:lnTo>
                <a:close/>
                <a:moveTo>
                  <a:pt x="248430" y="244653"/>
                </a:moveTo>
                <a:cubicBezTo>
                  <a:pt x="253818" y="242855"/>
                  <a:pt x="259206" y="245013"/>
                  <a:pt x="261361" y="250048"/>
                </a:cubicBezTo>
                <a:cubicBezTo>
                  <a:pt x="263157" y="255082"/>
                  <a:pt x="260642" y="260836"/>
                  <a:pt x="255614" y="262634"/>
                </a:cubicBezTo>
                <a:lnTo>
                  <a:pt x="145698" y="304350"/>
                </a:lnTo>
                <a:cubicBezTo>
                  <a:pt x="154678" y="310464"/>
                  <a:pt x="160425" y="320173"/>
                  <a:pt x="161862" y="331322"/>
                </a:cubicBezTo>
                <a:lnTo>
                  <a:pt x="142106" y="331322"/>
                </a:lnTo>
                <a:cubicBezTo>
                  <a:pt x="140669" y="323410"/>
                  <a:pt x="133485" y="317296"/>
                  <a:pt x="124864" y="317296"/>
                </a:cubicBezTo>
                <a:lnTo>
                  <a:pt x="109778" y="317296"/>
                </a:lnTo>
                <a:cubicBezTo>
                  <a:pt x="104749" y="317296"/>
                  <a:pt x="101157" y="314060"/>
                  <a:pt x="100079" y="309385"/>
                </a:cubicBezTo>
                <a:cubicBezTo>
                  <a:pt x="99361" y="304710"/>
                  <a:pt x="101516" y="300394"/>
                  <a:pt x="106186" y="298596"/>
                </a:cubicBezTo>
                <a:lnTo>
                  <a:pt x="248430" y="244653"/>
                </a:lnTo>
                <a:close/>
                <a:moveTo>
                  <a:pt x="248430" y="206174"/>
                </a:moveTo>
                <a:cubicBezTo>
                  <a:pt x="253818" y="204376"/>
                  <a:pt x="259206" y="207253"/>
                  <a:pt x="261361" y="211928"/>
                </a:cubicBezTo>
                <a:cubicBezTo>
                  <a:pt x="263157" y="216963"/>
                  <a:pt x="260642" y="222717"/>
                  <a:pt x="255614" y="224515"/>
                </a:cubicBezTo>
                <a:lnTo>
                  <a:pt x="113011" y="278817"/>
                </a:lnTo>
                <a:cubicBezTo>
                  <a:pt x="111933" y="279177"/>
                  <a:pt x="110496" y="279177"/>
                  <a:pt x="109778" y="279177"/>
                </a:cubicBezTo>
                <a:cubicBezTo>
                  <a:pt x="105826" y="279177"/>
                  <a:pt x="102234" y="277019"/>
                  <a:pt x="100438" y="273063"/>
                </a:cubicBezTo>
                <a:cubicBezTo>
                  <a:pt x="98642" y="268029"/>
                  <a:pt x="101157" y="262634"/>
                  <a:pt x="106186" y="260836"/>
                </a:cubicBezTo>
                <a:lnTo>
                  <a:pt x="248430" y="206174"/>
                </a:lnTo>
                <a:close/>
                <a:moveTo>
                  <a:pt x="248430" y="168414"/>
                </a:moveTo>
                <a:cubicBezTo>
                  <a:pt x="253818" y="166256"/>
                  <a:pt x="259206" y="168774"/>
                  <a:pt x="261361" y="173808"/>
                </a:cubicBezTo>
                <a:cubicBezTo>
                  <a:pt x="263157" y="178843"/>
                  <a:pt x="260642" y="184237"/>
                  <a:pt x="255614" y="186395"/>
                </a:cubicBezTo>
                <a:lnTo>
                  <a:pt x="113011" y="240698"/>
                </a:lnTo>
                <a:cubicBezTo>
                  <a:pt x="111933" y="241057"/>
                  <a:pt x="110496" y="241417"/>
                  <a:pt x="109778" y="241417"/>
                </a:cubicBezTo>
                <a:cubicBezTo>
                  <a:pt x="105826" y="241417"/>
                  <a:pt x="102234" y="238899"/>
                  <a:pt x="100438" y="235303"/>
                </a:cubicBezTo>
                <a:cubicBezTo>
                  <a:pt x="98642" y="230269"/>
                  <a:pt x="101157" y="224515"/>
                  <a:pt x="106186" y="222717"/>
                </a:cubicBezTo>
                <a:lnTo>
                  <a:pt x="248430" y="168414"/>
                </a:lnTo>
                <a:close/>
                <a:moveTo>
                  <a:pt x="324000" y="165240"/>
                </a:moveTo>
                <a:lnTo>
                  <a:pt x="361800" y="165240"/>
                </a:lnTo>
                <a:lnTo>
                  <a:pt x="361800" y="183960"/>
                </a:lnTo>
                <a:lnTo>
                  <a:pt x="324357" y="183960"/>
                </a:lnTo>
                <a:lnTo>
                  <a:pt x="324357" y="171598"/>
                </a:lnTo>
                <a:cubicBezTo>
                  <a:pt x="324357" y="169479"/>
                  <a:pt x="324357" y="167359"/>
                  <a:pt x="324000" y="165240"/>
                </a:cubicBezTo>
                <a:close/>
                <a:moveTo>
                  <a:pt x="0" y="165240"/>
                </a:moveTo>
                <a:lnTo>
                  <a:pt x="37800" y="165240"/>
                </a:lnTo>
                <a:cubicBezTo>
                  <a:pt x="37443" y="167359"/>
                  <a:pt x="37443" y="169479"/>
                  <a:pt x="37443" y="171598"/>
                </a:cubicBezTo>
                <a:lnTo>
                  <a:pt x="37443" y="183960"/>
                </a:lnTo>
                <a:lnTo>
                  <a:pt x="0" y="183960"/>
                </a:lnTo>
                <a:lnTo>
                  <a:pt x="0" y="165240"/>
                </a:lnTo>
                <a:close/>
                <a:moveTo>
                  <a:pt x="248430" y="130295"/>
                </a:moveTo>
                <a:cubicBezTo>
                  <a:pt x="253818" y="128496"/>
                  <a:pt x="259206" y="130654"/>
                  <a:pt x="261361" y="136048"/>
                </a:cubicBezTo>
                <a:cubicBezTo>
                  <a:pt x="263157" y="140723"/>
                  <a:pt x="260642" y="146477"/>
                  <a:pt x="255614" y="148275"/>
                </a:cubicBezTo>
                <a:lnTo>
                  <a:pt x="113011" y="202578"/>
                </a:lnTo>
                <a:cubicBezTo>
                  <a:pt x="111933" y="202938"/>
                  <a:pt x="110496" y="203297"/>
                  <a:pt x="109778" y="203297"/>
                </a:cubicBezTo>
                <a:cubicBezTo>
                  <a:pt x="105826" y="203297"/>
                  <a:pt x="102234" y="200780"/>
                  <a:pt x="100438" y="196824"/>
                </a:cubicBezTo>
                <a:cubicBezTo>
                  <a:pt x="98642" y="192149"/>
                  <a:pt x="101157" y="186395"/>
                  <a:pt x="106186" y="184237"/>
                </a:cubicBezTo>
                <a:lnTo>
                  <a:pt x="248430" y="130295"/>
                </a:lnTo>
                <a:close/>
                <a:moveTo>
                  <a:pt x="210713" y="106919"/>
                </a:moveTo>
                <a:cubicBezTo>
                  <a:pt x="215742" y="104761"/>
                  <a:pt x="221130" y="107279"/>
                  <a:pt x="222926" y="112314"/>
                </a:cubicBezTo>
                <a:cubicBezTo>
                  <a:pt x="225081" y="117348"/>
                  <a:pt x="222567" y="122743"/>
                  <a:pt x="217538" y="124900"/>
                </a:cubicBezTo>
                <a:lnTo>
                  <a:pt x="113011" y="164458"/>
                </a:lnTo>
                <a:cubicBezTo>
                  <a:pt x="111933" y="164818"/>
                  <a:pt x="110496" y="165178"/>
                  <a:pt x="109778" y="165178"/>
                </a:cubicBezTo>
                <a:cubicBezTo>
                  <a:pt x="105826" y="165178"/>
                  <a:pt x="102234" y="162660"/>
                  <a:pt x="100438" y="159064"/>
                </a:cubicBezTo>
                <a:cubicBezTo>
                  <a:pt x="98642" y="154029"/>
                  <a:pt x="101157" y="148275"/>
                  <a:pt x="106186" y="146477"/>
                </a:cubicBezTo>
                <a:lnTo>
                  <a:pt x="210713" y="106919"/>
                </a:lnTo>
                <a:close/>
                <a:moveTo>
                  <a:pt x="302159" y="39959"/>
                </a:moveTo>
                <a:lnTo>
                  <a:pt x="315720" y="53519"/>
                </a:lnTo>
                <a:lnTo>
                  <a:pt x="288598" y="80639"/>
                </a:lnTo>
                <a:cubicBezTo>
                  <a:pt x="284316" y="76000"/>
                  <a:pt x="279676" y="71361"/>
                  <a:pt x="274680" y="67436"/>
                </a:cubicBezTo>
                <a:lnTo>
                  <a:pt x="302159" y="39959"/>
                </a:lnTo>
                <a:close/>
                <a:moveTo>
                  <a:pt x="59640" y="39959"/>
                </a:moveTo>
                <a:lnTo>
                  <a:pt x="87119" y="67436"/>
                </a:lnTo>
                <a:cubicBezTo>
                  <a:pt x="82123" y="71361"/>
                  <a:pt x="77483" y="76000"/>
                  <a:pt x="73201" y="80639"/>
                </a:cubicBezTo>
                <a:lnTo>
                  <a:pt x="46079" y="53519"/>
                </a:lnTo>
                <a:lnTo>
                  <a:pt x="59640" y="39959"/>
                </a:lnTo>
                <a:close/>
                <a:moveTo>
                  <a:pt x="171360" y="0"/>
                </a:moveTo>
                <a:lnTo>
                  <a:pt x="190440" y="0"/>
                </a:lnTo>
                <a:lnTo>
                  <a:pt x="190440" y="37440"/>
                </a:lnTo>
                <a:lnTo>
                  <a:pt x="190087" y="37440"/>
                </a:lnTo>
                <a:lnTo>
                  <a:pt x="171360" y="37440"/>
                </a:lnTo>
                <a:lnTo>
                  <a:pt x="1713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1" anchor="ctr" bIns="40800" lIns="81625" spcFirstLastPara="1" rIns="81625" wrap="square" tIns="4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45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e32d50afe5_1_905"/>
          <p:cNvSpPr/>
          <p:nvPr/>
        </p:nvSpPr>
        <p:spPr>
          <a:xfrm>
            <a:off x="6075993" y="1988774"/>
            <a:ext cx="348232" cy="514061"/>
          </a:xfrm>
          <a:custGeom>
            <a:rect b="b" l="l" r="r" t="t"/>
            <a:pathLst>
              <a:path extrusionOk="0" h="446040" w="361800">
                <a:moveTo>
                  <a:pt x="147494" y="402886"/>
                </a:moveTo>
                <a:lnTo>
                  <a:pt x="214305" y="402886"/>
                </a:lnTo>
                <a:lnTo>
                  <a:pt x="214305" y="421946"/>
                </a:lnTo>
                <a:cubicBezTo>
                  <a:pt x="214305" y="424463"/>
                  <a:pt x="213228" y="426980"/>
                  <a:pt x="211432" y="428778"/>
                </a:cubicBezTo>
                <a:lnTo>
                  <a:pt x="197423" y="443163"/>
                </a:lnTo>
                <a:cubicBezTo>
                  <a:pt x="195268" y="444961"/>
                  <a:pt x="192753" y="446040"/>
                  <a:pt x="190239" y="446040"/>
                </a:cubicBezTo>
                <a:lnTo>
                  <a:pt x="171201" y="446040"/>
                </a:lnTo>
                <a:cubicBezTo>
                  <a:pt x="168687" y="446040"/>
                  <a:pt x="166532" y="444961"/>
                  <a:pt x="164736" y="443163"/>
                </a:cubicBezTo>
                <a:lnTo>
                  <a:pt x="150368" y="428778"/>
                </a:lnTo>
                <a:cubicBezTo>
                  <a:pt x="148212" y="426980"/>
                  <a:pt x="147494" y="424463"/>
                  <a:pt x="147494" y="421946"/>
                </a:cubicBezTo>
                <a:lnTo>
                  <a:pt x="147494" y="402886"/>
                </a:lnTo>
                <a:close/>
                <a:moveTo>
                  <a:pt x="118758" y="341391"/>
                </a:moveTo>
                <a:lnTo>
                  <a:pt x="242682" y="341391"/>
                </a:lnTo>
                <a:lnTo>
                  <a:pt x="242682" y="365485"/>
                </a:lnTo>
                <a:cubicBezTo>
                  <a:pt x="242682" y="379870"/>
                  <a:pt x="231547" y="391738"/>
                  <a:pt x="217538" y="393536"/>
                </a:cubicBezTo>
                <a:lnTo>
                  <a:pt x="143902" y="393536"/>
                </a:lnTo>
                <a:cubicBezTo>
                  <a:pt x="137436" y="392816"/>
                  <a:pt x="131689" y="389940"/>
                  <a:pt x="127019" y="385264"/>
                </a:cubicBezTo>
                <a:cubicBezTo>
                  <a:pt x="121631" y="379870"/>
                  <a:pt x="118758" y="373037"/>
                  <a:pt x="118758" y="365485"/>
                </a:cubicBezTo>
                <a:lnTo>
                  <a:pt x="118758" y="341391"/>
                </a:lnTo>
                <a:close/>
                <a:moveTo>
                  <a:pt x="53059" y="280800"/>
                </a:moveTo>
                <a:cubicBezTo>
                  <a:pt x="54841" y="282939"/>
                  <a:pt x="56267" y="284364"/>
                  <a:pt x="57693" y="285790"/>
                </a:cubicBezTo>
                <a:lnTo>
                  <a:pt x="66960" y="294701"/>
                </a:lnTo>
                <a:lnTo>
                  <a:pt x="44504" y="316800"/>
                </a:lnTo>
                <a:lnTo>
                  <a:pt x="30960" y="303256"/>
                </a:lnTo>
                <a:lnTo>
                  <a:pt x="53059" y="280800"/>
                </a:lnTo>
                <a:close/>
                <a:moveTo>
                  <a:pt x="304066" y="280440"/>
                </a:moveTo>
                <a:lnTo>
                  <a:pt x="326880" y="303254"/>
                </a:lnTo>
                <a:lnTo>
                  <a:pt x="313334" y="316800"/>
                </a:lnTo>
                <a:lnTo>
                  <a:pt x="290520" y="293986"/>
                </a:lnTo>
                <a:lnTo>
                  <a:pt x="300145" y="284361"/>
                </a:lnTo>
                <a:lnTo>
                  <a:pt x="304066" y="280440"/>
                </a:lnTo>
                <a:close/>
                <a:moveTo>
                  <a:pt x="248430" y="280256"/>
                </a:moveTo>
                <a:cubicBezTo>
                  <a:pt x="253818" y="278098"/>
                  <a:pt x="259206" y="280615"/>
                  <a:pt x="261361" y="285650"/>
                </a:cubicBezTo>
                <a:cubicBezTo>
                  <a:pt x="263157" y="290685"/>
                  <a:pt x="260642" y="296439"/>
                  <a:pt x="255614" y="298237"/>
                </a:cubicBezTo>
                <a:lnTo>
                  <a:pt x="230470" y="307946"/>
                </a:lnTo>
                <a:cubicBezTo>
                  <a:pt x="223645" y="310464"/>
                  <a:pt x="218975" y="316937"/>
                  <a:pt x="218975" y="324489"/>
                </a:cubicBezTo>
                <a:lnTo>
                  <a:pt x="218975" y="331322"/>
                </a:lnTo>
                <a:lnTo>
                  <a:pt x="199937" y="331322"/>
                </a:lnTo>
                <a:lnTo>
                  <a:pt x="199937" y="324489"/>
                </a:lnTo>
                <a:cubicBezTo>
                  <a:pt x="199937" y="309025"/>
                  <a:pt x="209277" y="295360"/>
                  <a:pt x="223645" y="289606"/>
                </a:cubicBezTo>
                <a:lnTo>
                  <a:pt x="248430" y="280256"/>
                </a:lnTo>
                <a:close/>
                <a:moveTo>
                  <a:pt x="248430" y="244653"/>
                </a:moveTo>
                <a:cubicBezTo>
                  <a:pt x="253818" y="242855"/>
                  <a:pt x="259206" y="245013"/>
                  <a:pt x="261361" y="250048"/>
                </a:cubicBezTo>
                <a:cubicBezTo>
                  <a:pt x="263157" y="255082"/>
                  <a:pt x="260642" y="260836"/>
                  <a:pt x="255614" y="262634"/>
                </a:cubicBezTo>
                <a:lnTo>
                  <a:pt x="145698" y="304350"/>
                </a:lnTo>
                <a:cubicBezTo>
                  <a:pt x="154678" y="310464"/>
                  <a:pt x="160425" y="320173"/>
                  <a:pt x="161862" y="331322"/>
                </a:cubicBezTo>
                <a:lnTo>
                  <a:pt x="142106" y="331322"/>
                </a:lnTo>
                <a:cubicBezTo>
                  <a:pt x="140669" y="323410"/>
                  <a:pt x="133485" y="317296"/>
                  <a:pt x="124864" y="317296"/>
                </a:cubicBezTo>
                <a:lnTo>
                  <a:pt x="109778" y="317296"/>
                </a:lnTo>
                <a:cubicBezTo>
                  <a:pt x="104749" y="317296"/>
                  <a:pt x="101157" y="314060"/>
                  <a:pt x="100079" y="309385"/>
                </a:cubicBezTo>
                <a:cubicBezTo>
                  <a:pt x="99361" y="304710"/>
                  <a:pt x="101516" y="300394"/>
                  <a:pt x="106186" y="298596"/>
                </a:cubicBezTo>
                <a:lnTo>
                  <a:pt x="248430" y="244653"/>
                </a:lnTo>
                <a:close/>
                <a:moveTo>
                  <a:pt x="248430" y="206174"/>
                </a:moveTo>
                <a:cubicBezTo>
                  <a:pt x="253818" y="204376"/>
                  <a:pt x="259206" y="207253"/>
                  <a:pt x="261361" y="211928"/>
                </a:cubicBezTo>
                <a:cubicBezTo>
                  <a:pt x="263157" y="216963"/>
                  <a:pt x="260642" y="222717"/>
                  <a:pt x="255614" y="224515"/>
                </a:cubicBezTo>
                <a:lnTo>
                  <a:pt x="113011" y="278817"/>
                </a:lnTo>
                <a:cubicBezTo>
                  <a:pt x="111933" y="279177"/>
                  <a:pt x="110496" y="279177"/>
                  <a:pt x="109778" y="279177"/>
                </a:cubicBezTo>
                <a:cubicBezTo>
                  <a:pt x="105826" y="279177"/>
                  <a:pt x="102234" y="277019"/>
                  <a:pt x="100438" y="273063"/>
                </a:cubicBezTo>
                <a:cubicBezTo>
                  <a:pt x="98642" y="268029"/>
                  <a:pt x="101157" y="262634"/>
                  <a:pt x="106186" y="260836"/>
                </a:cubicBezTo>
                <a:lnTo>
                  <a:pt x="248430" y="206174"/>
                </a:lnTo>
                <a:close/>
                <a:moveTo>
                  <a:pt x="248430" y="168414"/>
                </a:moveTo>
                <a:cubicBezTo>
                  <a:pt x="253818" y="166256"/>
                  <a:pt x="259206" y="168774"/>
                  <a:pt x="261361" y="173808"/>
                </a:cubicBezTo>
                <a:cubicBezTo>
                  <a:pt x="263157" y="178843"/>
                  <a:pt x="260642" y="184237"/>
                  <a:pt x="255614" y="186395"/>
                </a:cubicBezTo>
                <a:lnTo>
                  <a:pt x="113011" y="240698"/>
                </a:lnTo>
                <a:cubicBezTo>
                  <a:pt x="111933" y="241057"/>
                  <a:pt x="110496" y="241417"/>
                  <a:pt x="109778" y="241417"/>
                </a:cubicBezTo>
                <a:cubicBezTo>
                  <a:pt x="105826" y="241417"/>
                  <a:pt x="102234" y="238899"/>
                  <a:pt x="100438" y="235303"/>
                </a:cubicBezTo>
                <a:cubicBezTo>
                  <a:pt x="98642" y="230269"/>
                  <a:pt x="101157" y="224515"/>
                  <a:pt x="106186" y="222717"/>
                </a:cubicBezTo>
                <a:lnTo>
                  <a:pt x="248430" y="168414"/>
                </a:lnTo>
                <a:close/>
                <a:moveTo>
                  <a:pt x="324000" y="165240"/>
                </a:moveTo>
                <a:lnTo>
                  <a:pt x="361800" y="165240"/>
                </a:lnTo>
                <a:lnTo>
                  <a:pt x="361800" y="183960"/>
                </a:lnTo>
                <a:lnTo>
                  <a:pt x="324357" y="183960"/>
                </a:lnTo>
                <a:lnTo>
                  <a:pt x="324357" y="171598"/>
                </a:lnTo>
                <a:cubicBezTo>
                  <a:pt x="324357" y="169479"/>
                  <a:pt x="324357" y="167359"/>
                  <a:pt x="324000" y="165240"/>
                </a:cubicBezTo>
                <a:close/>
                <a:moveTo>
                  <a:pt x="0" y="165240"/>
                </a:moveTo>
                <a:lnTo>
                  <a:pt x="37800" y="165240"/>
                </a:lnTo>
                <a:cubicBezTo>
                  <a:pt x="37443" y="167359"/>
                  <a:pt x="37443" y="169479"/>
                  <a:pt x="37443" y="171598"/>
                </a:cubicBezTo>
                <a:lnTo>
                  <a:pt x="37443" y="183960"/>
                </a:lnTo>
                <a:lnTo>
                  <a:pt x="0" y="183960"/>
                </a:lnTo>
                <a:lnTo>
                  <a:pt x="0" y="165240"/>
                </a:lnTo>
                <a:close/>
                <a:moveTo>
                  <a:pt x="248430" y="130295"/>
                </a:moveTo>
                <a:cubicBezTo>
                  <a:pt x="253818" y="128496"/>
                  <a:pt x="259206" y="130654"/>
                  <a:pt x="261361" y="136048"/>
                </a:cubicBezTo>
                <a:cubicBezTo>
                  <a:pt x="263157" y="140723"/>
                  <a:pt x="260642" y="146477"/>
                  <a:pt x="255614" y="148275"/>
                </a:cubicBezTo>
                <a:lnTo>
                  <a:pt x="113011" y="202578"/>
                </a:lnTo>
                <a:cubicBezTo>
                  <a:pt x="111933" y="202938"/>
                  <a:pt x="110496" y="203297"/>
                  <a:pt x="109778" y="203297"/>
                </a:cubicBezTo>
                <a:cubicBezTo>
                  <a:pt x="105826" y="203297"/>
                  <a:pt x="102234" y="200780"/>
                  <a:pt x="100438" y="196824"/>
                </a:cubicBezTo>
                <a:cubicBezTo>
                  <a:pt x="98642" y="192149"/>
                  <a:pt x="101157" y="186395"/>
                  <a:pt x="106186" y="184237"/>
                </a:cubicBezTo>
                <a:lnTo>
                  <a:pt x="248430" y="130295"/>
                </a:lnTo>
                <a:close/>
                <a:moveTo>
                  <a:pt x="210713" y="106919"/>
                </a:moveTo>
                <a:cubicBezTo>
                  <a:pt x="215742" y="104761"/>
                  <a:pt x="221130" y="107279"/>
                  <a:pt x="222926" y="112314"/>
                </a:cubicBezTo>
                <a:cubicBezTo>
                  <a:pt x="225081" y="117348"/>
                  <a:pt x="222567" y="122743"/>
                  <a:pt x="217538" y="124900"/>
                </a:cubicBezTo>
                <a:lnTo>
                  <a:pt x="113011" y="164458"/>
                </a:lnTo>
                <a:cubicBezTo>
                  <a:pt x="111933" y="164818"/>
                  <a:pt x="110496" y="165178"/>
                  <a:pt x="109778" y="165178"/>
                </a:cubicBezTo>
                <a:cubicBezTo>
                  <a:pt x="105826" y="165178"/>
                  <a:pt x="102234" y="162660"/>
                  <a:pt x="100438" y="159064"/>
                </a:cubicBezTo>
                <a:cubicBezTo>
                  <a:pt x="98642" y="154029"/>
                  <a:pt x="101157" y="148275"/>
                  <a:pt x="106186" y="146477"/>
                </a:cubicBezTo>
                <a:lnTo>
                  <a:pt x="210713" y="106919"/>
                </a:lnTo>
                <a:close/>
                <a:moveTo>
                  <a:pt x="302159" y="39959"/>
                </a:moveTo>
                <a:lnTo>
                  <a:pt x="315720" y="53519"/>
                </a:lnTo>
                <a:lnTo>
                  <a:pt x="288598" y="80639"/>
                </a:lnTo>
                <a:cubicBezTo>
                  <a:pt x="284316" y="76000"/>
                  <a:pt x="279676" y="71361"/>
                  <a:pt x="274680" y="67436"/>
                </a:cubicBezTo>
                <a:lnTo>
                  <a:pt x="302159" y="39959"/>
                </a:lnTo>
                <a:close/>
                <a:moveTo>
                  <a:pt x="59640" y="39959"/>
                </a:moveTo>
                <a:lnTo>
                  <a:pt x="87119" y="67436"/>
                </a:lnTo>
                <a:cubicBezTo>
                  <a:pt x="82123" y="71361"/>
                  <a:pt x="77483" y="76000"/>
                  <a:pt x="73201" y="80639"/>
                </a:cubicBezTo>
                <a:lnTo>
                  <a:pt x="46079" y="53519"/>
                </a:lnTo>
                <a:lnTo>
                  <a:pt x="59640" y="39959"/>
                </a:lnTo>
                <a:close/>
                <a:moveTo>
                  <a:pt x="171360" y="0"/>
                </a:moveTo>
                <a:lnTo>
                  <a:pt x="190440" y="0"/>
                </a:lnTo>
                <a:lnTo>
                  <a:pt x="190440" y="37440"/>
                </a:lnTo>
                <a:lnTo>
                  <a:pt x="190087" y="37440"/>
                </a:lnTo>
                <a:lnTo>
                  <a:pt x="171360" y="37440"/>
                </a:lnTo>
                <a:lnTo>
                  <a:pt x="1713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1" anchor="ctr" bIns="40800" lIns="81625" spcFirstLastPara="1" rIns="81625" wrap="square" tIns="4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45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32d50afe5_1_261"/>
          <p:cNvSpPr txBox="1"/>
          <p:nvPr/>
        </p:nvSpPr>
        <p:spPr>
          <a:xfrm>
            <a:off x="809106" y="468275"/>
            <a:ext cx="7278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PROJEKTY DEKARBONIZACYJNE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F47"/>
              </a:buClr>
              <a:buSzPts val="2000"/>
              <a:buFont typeface="Arial"/>
              <a:buNone/>
            </a:pPr>
            <a:r>
              <a:rPr b="1" lang="fr" sz="2000">
                <a:solidFill>
                  <a:schemeClr val="accent2"/>
                </a:solidFill>
              </a:rPr>
              <a:t>SZAFIR TARNOWSKIE GÓRY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e32d50afe5_1_261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g1e32d50afe5_1_261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sp>
        <p:nvSpPr>
          <p:cNvPr id="185" name="Google Shape;185;g1e32d50afe5_1_261"/>
          <p:cNvSpPr/>
          <p:nvPr/>
        </p:nvSpPr>
        <p:spPr>
          <a:xfrm>
            <a:off x="650425" y="1312900"/>
            <a:ext cx="3685500" cy="12588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" sz="1800">
                <a:solidFill>
                  <a:schemeClr val="lt1"/>
                </a:solidFill>
              </a:rPr>
              <a:t>Referencyjny projekt Eco-City dla Veolii w Polsce w zakresie energetycznym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86" name="Google Shape;186;g1e32d50afe5_1_261"/>
          <p:cNvSpPr/>
          <p:nvPr/>
        </p:nvSpPr>
        <p:spPr>
          <a:xfrm>
            <a:off x="611750" y="4203100"/>
            <a:ext cx="2479500" cy="93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accent2"/>
                </a:solidFill>
              </a:rPr>
              <a:t>Redukcja CO</a:t>
            </a:r>
            <a:r>
              <a:rPr b="1" baseline="-25000" lang="fr" sz="1800">
                <a:solidFill>
                  <a:schemeClr val="accent2"/>
                </a:solidFill>
              </a:rPr>
              <a:t>2</a:t>
            </a:r>
            <a:r>
              <a:rPr b="1" lang="fr" sz="1800">
                <a:solidFill>
                  <a:schemeClr val="accent2"/>
                </a:solidFill>
              </a:rPr>
              <a:t> o 20 000 ton rocznie 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187" name="Google Shape;187;g1e32d50afe5_1_261"/>
          <p:cNvSpPr/>
          <p:nvPr/>
        </p:nvSpPr>
        <p:spPr>
          <a:xfrm>
            <a:off x="3321750" y="4203100"/>
            <a:ext cx="2860800" cy="93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accent2"/>
                </a:solidFill>
              </a:rPr>
              <a:t>Redukcja zużycia węgla o 13 000 ton rocznie 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188" name="Google Shape;188;g1e32d50afe5_1_261"/>
          <p:cNvSpPr/>
          <p:nvPr/>
        </p:nvSpPr>
        <p:spPr>
          <a:xfrm>
            <a:off x="6380925" y="1312900"/>
            <a:ext cx="2189400" cy="2806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accent2"/>
                </a:solidFill>
              </a:rPr>
              <a:t>Kotłownia biomasowa         o mocy 12 MW, zespół kogeneracji        o łącznej mocy </a:t>
            </a:r>
            <a:endParaRPr b="1" sz="1800">
              <a:solidFill>
                <a:schemeClr val="accent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accent2"/>
                </a:solidFill>
              </a:rPr>
              <a:t>5 MW</a:t>
            </a:r>
            <a:endParaRPr b="1" sz="1800">
              <a:solidFill>
                <a:schemeClr val="accent2"/>
              </a:solidFill>
            </a:endParaRPr>
          </a:p>
        </p:txBody>
      </p:sp>
      <p:pic>
        <p:nvPicPr>
          <p:cNvPr id="189" name="Google Shape;189;g1e32d50afe5_1_261"/>
          <p:cNvPicPr preferRelativeResize="0"/>
          <p:nvPr/>
        </p:nvPicPr>
        <p:blipFill rotWithShape="1">
          <a:blip r:embed="rId3">
            <a:alphaModFix/>
          </a:blip>
          <a:srcRect b="15476" l="2705" r="18193" t="0"/>
          <a:stretch/>
        </p:blipFill>
        <p:spPr>
          <a:xfrm>
            <a:off x="4486225" y="1312900"/>
            <a:ext cx="1767598" cy="12588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0" name="Google Shape;190;g1e32d50afe5_1_261"/>
          <p:cNvSpPr/>
          <p:nvPr/>
        </p:nvSpPr>
        <p:spPr>
          <a:xfrm>
            <a:off x="6342825" y="4203100"/>
            <a:ext cx="2189400" cy="939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</a:rPr>
              <a:t>Lokalne synergie-</a:t>
            </a:r>
            <a:endParaRPr b="1" sz="1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</a:rPr>
              <a:t>współpraca </a:t>
            </a:r>
            <a:endParaRPr b="1" sz="1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" sz="1800">
                <a:solidFill>
                  <a:schemeClr val="lt1"/>
                </a:solidFill>
              </a:rPr>
              <a:t>z PWiK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191" name="Google Shape;191;g1e32d50afe5_1_261"/>
          <p:cNvPicPr preferRelativeResize="0"/>
          <p:nvPr/>
        </p:nvPicPr>
        <p:blipFill rotWithShape="1">
          <a:blip r:embed="rId4">
            <a:alphaModFix/>
          </a:blip>
          <a:srcRect b="12178" l="27692" r="3040" t="33162"/>
          <a:stretch/>
        </p:blipFill>
        <p:spPr>
          <a:xfrm>
            <a:off x="650425" y="2655512"/>
            <a:ext cx="5570801" cy="14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32d50afe5_1_929"/>
          <p:cNvSpPr txBox="1"/>
          <p:nvPr/>
        </p:nvSpPr>
        <p:spPr>
          <a:xfrm>
            <a:off x="809106" y="468275"/>
            <a:ext cx="7278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PROJEKTY DEKARBONIZACYJNE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F47"/>
              </a:buClr>
              <a:buSzPts val="2000"/>
              <a:buFont typeface="Arial"/>
              <a:buNone/>
            </a:pPr>
            <a:r>
              <a:rPr b="1" lang="fr" sz="2000">
                <a:solidFill>
                  <a:schemeClr val="accent2"/>
                </a:solidFill>
              </a:rPr>
              <a:t>MALACHIT WRZEŚNIA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e32d50afe5_1_929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g1e32d50afe5_1_929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sp>
        <p:nvSpPr>
          <p:cNvPr id="199" name="Google Shape;199;g1e32d50afe5_1_929"/>
          <p:cNvSpPr/>
          <p:nvPr/>
        </p:nvSpPr>
        <p:spPr>
          <a:xfrm>
            <a:off x="650425" y="1312900"/>
            <a:ext cx="3685500" cy="12588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" sz="1800">
                <a:solidFill>
                  <a:schemeClr val="lt1"/>
                </a:solidFill>
              </a:rPr>
              <a:t>Pilotażowy projekt konwersji kotła węglowego na biomasowy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00" name="Google Shape;200;g1e32d50afe5_1_929"/>
          <p:cNvSpPr/>
          <p:nvPr/>
        </p:nvSpPr>
        <p:spPr>
          <a:xfrm>
            <a:off x="2568325" y="2802225"/>
            <a:ext cx="1767600" cy="16470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accent2"/>
                </a:solidFill>
              </a:rPr>
              <a:t>Redukcja CO</a:t>
            </a:r>
            <a:r>
              <a:rPr b="1" baseline="-25000" lang="fr" sz="1800">
                <a:solidFill>
                  <a:schemeClr val="accent2"/>
                </a:solidFill>
              </a:rPr>
              <a:t>2</a:t>
            </a:r>
            <a:r>
              <a:rPr b="1" lang="fr" sz="1800">
                <a:solidFill>
                  <a:schemeClr val="accent2"/>
                </a:solidFill>
              </a:rPr>
              <a:t> o 11 700 ton rocznie 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201" name="Google Shape;201;g1e32d50afe5_1_929"/>
          <p:cNvSpPr/>
          <p:nvPr/>
        </p:nvSpPr>
        <p:spPr>
          <a:xfrm>
            <a:off x="696925" y="2789900"/>
            <a:ext cx="1767600" cy="16470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accent2"/>
                </a:solidFill>
              </a:rPr>
              <a:t>Redukcja zużycia węgla o 5 700 ton rocznie 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202" name="Google Shape;202;g1e32d50afe5_1_929"/>
          <p:cNvSpPr/>
          <p:nvPr/>
        </p:nvSpPr>
        <p:spPr>
          <a:xfrm>
            <a:off x="6472425" y="1312900"/>
            <a:ext cx="2097900" cy="2182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accent2"/>
                </a:solidFill>
              </a:rPr>
              <a:t>Pionierski</a:t>
            </a:r>
            <a:r>
              <a:rPr b="1" lang="fr" sz="1800">
                <a:solidFill>
                  <a:schemeClr val="accent2"/>
                </a:solidFill>
              </a:rPr>
              <a:t> projekt, który ma pozwolić na wykorzystanie nowego paliwa w istniejących instalacjach</a:t>
            </a:r>
            <a:endParaRPr b="1" sz="1800">
              <a:solidFill>
                <a:schemeClr val="accent2"/>
              </a:solidFill>
            </a:endParaRPr>
          </a:p>
        </p:txBody>
      </p:sp>
      <p:pic>
        <p:nvPicPr>
          <p:cNvPr id="203" name="Google Shape;203;g1e32d50afe5_1_929"/>
          <p:cNvPicPr preferRelativeResize="0"/>
          <p:nvPr/>
        </p:nvPicPr>
        <p:blipFill rotWithShape="1">
          <a:blip r:embed="rId3">
            <a:alphaModFix/>
          </a:blip>
          <a:srcRect b="5205" l="0" r="0" t="5196"/>
          <a:stretch/>
        </p:blipFill>
        <p:spPr>
          <a:xfrm>
            <a:off x="4486225" y="1312900"/>
            <a:ext cx="1767600" cy="125879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4" name="Google Shape;204;g1e32d50afe5_1_929"/>
          <p:cNvSpPr/>
          <p:nvPr/>
        </p:nvSpPr>
        <p:spPr>
          <a:xfrm>
            <a:off x="6472425" y="3649075"/>
            <a:ext cx="2097900" cy="8001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lt1"/>
                </a:solidFill>
              </a:rPr>
              <a:t>45% mniejsze nakłady inwestycyjne vs budowa nowego bloku</a:t>
            </a:r>
            <a:endParaRPr b="1" sz="1100">
              <a:solidFill>
                <a:schemeClr val="lt1"/>
              </a:solidFill>
            </a:endParaRPr>
          </a:p>
        </p:txBody>
      </p:sp>
      <p:pic>
        <p:nvPicPr>
          <p:cNvPr id="205" name="Google Shape;205;g1e32d50afe5_1_929"/>
          <p:cNvPicPr preferRelativeResize="0"/>
          <p:nvPr/>
        </p:nvPicPr>
        <p:blipFill rotWithShape="1">
          <a:blip r:embed="rId4">
            <a:alphaModFix/>
          </a:blip>
          <a:srcRect b="0" l="19363" r="19357" t="0"/>
          <a:stretch/>
        </p:blipFill>
        <p:spPr>
          <a:xfrm>
            <a:off x="4439725" y="2802225"/>
            <a:ext cx="1814100" cy="16470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32d50afe5_1_943"/>
          <p:cNvSpPr txBox="1"/>
          <p:nvPr/>
        </p:nvSpPr>
        <p:spPr>
          <a:xfrm>
            <a:off x="809106" y="468275"/>
            <a:ext cx="7278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PROJEKTY DEKARBONIZACYJNE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F47"/>
              </a:buClr>
              <a:buSzPts val="2000"/>
              <a:buFont typeface="Arial"/>
              <a:buNone/>
            </a:pPr>
            <a:r>
              <a:rPr b="1" lang="fr" sz="2000">
                <a:solidFill>
                  <a:schemeClr val="accent2"/>
                </a:solidFill>
              </a:rPr>
              <a:t>CIEPŁOWNIA PRZYSZŁOŚCI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e32d50afe5_1_943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g1e32d50afe5_1_943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sp>
        <p:nvSpPr>
          <p:cNvPr id="213" name="Google Shape;213;g1e32d50afe5_1_943"/>
          <p:cNvSpPr/>
          <p:nvPr/>
        </p:nvSpPr>
        <p:spPr>
          <a:xfrm>
            <a:off x="6614925" y="88200"/>
            <a:ext cx="2496000" cy="89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accent2"/>
                </a:solidFill>
              </a:rPr>
              <a:t>Redukcja CO</a:t>
            </a:r>
            <a:r>
              <a:rPr b="1" baseline="-25000" lang="fr" sz="1800">
                <a:solidFill>
                  <a:schemeClr val="accent2"/>
                </a:solidFill>
              </a:rPr>
              <a:t>2</a:t>
            </a:r>
            <a:r>
              <a:rPr b="1" lang="fr" sz="1800">
                <a:solidFill>
                  <a:schemeClr val="accent2"/>
                </a:solidFill>
              </a:rPr>
              <a:t> o 1300 </a:t>
            </a:r>
            <a:r>
              <a:rPr b="1" lang="fr" sz="1800">
                <a:solidFill>
                  <a:schemeClr val="accent2"/>
                </a:solidFill>
              </a:rPr>
              <a:t>ton rocznie 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214" name="Google Shape;214;g1e32d50afe5_1_943"/>
          <p:cNvSpPr/>
          <p:nvPr/>
        </p:nvSpPr>
        <p:spPr>
          <a:xfrm>
            <a:off x="6614925" y="1062675"/>
            <a:ext cx="2496000" cy="89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accent2"/>
                </a:solidFill>
              </a:rPr>
              <a:t>Redukcja zużycia węgla o 660 ton rocznie </a:t>
            </a:r>
            <a:endParaRPr b="1" sz="1800">
              <a:solidFill>
                <a:schemeClr val="accent2"/>
              </a:solidFill>
            </a:endParaRPr>
          </a:p>
        </p:txBody>
      </p:sp>
      <p:pic>
        <p:nvPicPr>
          <p:cNvPr id="215" name="Google Shape;215;g1e32d50afe5_1_9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1258851"/>
            <a:ext cx="6582163" cy="370245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e32d50afe5_1_943"/>
          <p:cNvSpPr/>
          <p:nvPr/>
        </p:nvSpPr>
        <p:spPr>
          <a:xfrm>
            <a:off x="6614925" y="2037150"/>
            <a:ext cx="2496000" cy="8922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1" lang="fr" sz="1800">
                <a:solidFill>
                  <a:schemeClr val="lt1"/>
                </a:solidFill>
              </a:rPr>
              <a:t>Minimum 90% energii z OZE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217" name="Google Shape;217;g1e32d50afe5_1_943"/>
          <p:cNvSpPr/>
          <p:nvPr/>
        </p:nvSpPr>
        <p:spPr>
          <a:xfrm>
            <a:off x="6614925" y="3023488"/>
            <a:ext cx="2496000" cy="8922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</a:rPr>
              <a:t>Trójstopniowe magazynowanie ciepła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218" name="Google Shape;218;g1e32d50afe5_1_943"/>
          <p:cNvSpPr/>
          <p:nvPr/>
        </p:nvSpPr>
        <p:spPr>
          <a:xfrm>
            <a:off x="6614925" y="4003888"/>
            <a:ext cx="2496000" cy="8922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</a:rPr>
              <a:t>Projekt realizowany  z partnerami: Euros Energy i NCBiR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19" name="Google Shape;219;g1e32d50afe5_1_943"/>
          <p:cNvSpPr txBox="1"/>
          <p:nvPr/>
        </p:nvSpPr>
        <p:spPr>
          <a:xfrm>
            <a:off x="-32775" y="4684800"/>
            <a:ext cx="664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78875" wrap="square" tIns="91425">
            <a:sp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00">
                <a:solidFill>
                  <a:srgbClr val="222222"/>
                </a:solidFill>
                <a:highlight>
                  <a:srgbClr val="FFFFFF"/>
                </a:highlight>
              </a:rPr>
              <a:t>„Ciepłownia Przyszłości, czyli system ciepłowniczy z OZE” to przedsięwzięcie NCBR realizowane w formule zamówień przedkomercyjnych. NCBR występuje w roli zamawiającego przeprowadzenie prac badawczo-rozwojowych, który definiuje wyzwanie badawcze, a którego wynik będzie stanowił nowy impuls rozwojowy dla ciepłownictwa.</a:t>
            </a:r>
            <a:endParaRPr sz="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00">
                <a:solidFill>
                  <a:srgbClr val="222222"/>
                </a:solidFill>
                <a:highlight>
                  <a:srgbClr val="FFFFFF"/>
                </a:highlight>
              </a:rPr>
              <a:t>Przedsięwzięcie jest realizowane z Funduszy Europejskich w ramach projektu pozakonkursowego pn. Podniesienie poziomu innowacyjności gospodarki poprzez wdrożenie nowego modelu finansowania przełomowych projektów badawczych (Poddziałanie 4.1.3 Innowacyjne metody zarządzania badaniami Programu Operacyjnego Inteligentny Rozwój 2014 - 2020, nr POIR 04.01.03-00-0001/16).</a:t>
            </a:r>
            <a:endParaRPr sz="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20" name="Google Shape;220;g1e32d50afe5_1_943"/>
          <p:cNvPicPr preferRelativeResize="0"/>
          <p:nvPr/>
        </p:nvPicPr>
        <p:blipFill rotWithShape="1">
          <a:blip r:embed="rId4">
            <a:alphaModFix/>
          </a:blip>
          <a:srcRect b="0" l="0" r="51821" t="0"/>
          <a:stretch/>
        </p:blipFill>
        <p:spPr>
          <a:xfrm>
            <a:off x="4412201" y="818450"/>
            <a:ext cx="319611" cy="2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e32d50afe5_1_9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4225" y="775100"/>
            <a:ext cx="319600" cy="3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Personnalisé 24">
      <a:dk1>
        <a:srgbClr val="545459"/>
      </a:dk1>
      <a:lt1>
        <a:srgbClr val="FFFFFF"/>
      </a:lt1>
      <a:dk2>
        <a:srgbClr val="E85F46"/>
      </a:dk2>
      <a:lt2>
        <a:srgbClr val="0076B9"/>
      </a:lt2>
      <a:accent1>
        <a:srgbClr val="FFA000"/>
      </a:accent1>
      <a:accent2>
        <a:srgbClr val="199B69"/>
      </a:accent2>
      <a:accent3>
        <a:srgbClr val="FDB914"/>
      </a:accent3>
      <a:accent4>
        <a:srgbClr val="01ADC6"/>
      </a:accent4>
      <a:accent5>
        <a:srgbClr val="D5D6D5"/>
      </a:accent5>
      <a:accent6>
        <a:srgbClr val="000000"/>
      </a:accent6>
      <a:hlink>
        <a:srgbClr val="E85F46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