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sldIdLst>
    <p:sldId id="256" r:id="rId5"/>
    <p:sldId id="1013" r:id="rId6"/>
    <p:sldId id="1029" r:id="rId7"/>
    <p:sldId id="1027" r:id="rId8"/>
    <p:sldId id="278" r:id="rId9"/>
    <p:sldId id="267" r:id="rId10"/>
    <p:sldId id="265" r:id="rId11"/>
    <p:sldId id="269" r:id="rId12"/>
    <p:sldId id="273" r:id="rId13"/>
    <p:sldId id="274" r:id="rId14"/>
    <p:sldId id="271" r:id="rId15"/>
    <p:sldId id="275" r:id="rId16"/>
    <p:sldId id="285" r:id="rId17"/>
    <p:sldId id="286" r:id="rId18"/>
    <p:sldId id="1024" r:id="rId19"/>
    <p:sldId id="287" r:id="rId20"/>
    <p:sldId id="1026" r:id="rId21"/>
    <p:sldId id="1028" r:id="rId22"/>
    <p:sldId id="976" r:id="rId23"/>
    <p:sldId id="977" r:id="rId24"/>
    <p:sldId id="978" r:id="rId25"/>
    <p:sldId id="261" r:id="rId2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41"/>
    <a:srgbClr val="004494"/>
    <a:srgbClr val="143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8" autoAdjust="0"/>
    <p:restoredTop sz="93979" autoAdjust="0"/>
  </p:normalViewPr>
  <p:slideViewPr>
    <p:cSldViewPr snapToGrid="0">
      <p:cViewPr varScale="1">
        <p:scale>
          <a:sx n="60" d="100"/>
          <a:sy n="60" d="100"/>
        </p:scale>
        <p:origin x="764" y="5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DE229-14B9-4D43-87F6-E84ED416853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pl-PL"/>
        </a:p>
      </dgm:t>
    </dgm:pt>
    <dgm:pt modelId="{D358FDF9-695E-4C37-83B0-9AC2AF77482C}">
      <dgm:prSet phldrT="[Tekst]" custT="1"/>
      <dgm:spPr>
        <a:solidFill>
          <a:srgbClr val="0B5925"/>
        </a:solidFill>
      </dgm:spPr>
      <dgm:t>
        <a:bodyPr/>
        <a:lstStyle/>
        <a:p>
          <a:r>
            <a:rPr lang="pl-PL" sz="3600" dirty="0"/>
            <a:t>ZWW</a:t>
          </a:r>
        </a:p>
      </dgm:t>
    </dgm:pt>
    <dgm:pt modelId="{EC566D83-603E-425A-8BB4-63F331F2EAC6}" type="parTrans" cxnId="{DB5CF22A-D6A6-4CE7-AF01-155F7D49007D}">
      <dgm:prSet/>
      <dgm:spPr/>
      <dgm:t>
        <a:bodyPr/>
        <a:lstStyle/>
        <a:p>
          <a:endParaRPr lang="pl-PL"/>
        </a:p>
      </dgm:t>
    </dgm:pt>
    <dgm:pt modelId="{C07845F7-D970-4443-91A1-2E9B2DA674E1}" type="sibTrans" cxnId="{DB5CF22A-D6A6-4CE7-AF01-155F7D49007D}">
      <dgm:prSet/>
      <dgm:spPr/>
      <dgm:t>
        <a:bodyPr/>
        <a:lstStyle/>
        <a:p>
          <a:endParaRPr lang="pl-PL"/>
        </a:p>
      </dgm:t>
    </dgm:pt>
    <dgm:pt modelId="{DC3EEC8D-10A6-46BA-AC8A-8AABDB40BDBD}">
      <dgm:prSet phldrT="[Tekst]"/>
      <dgm:spPr>
        <a:noFill/>
        <a:ln>
          <a:solidFill>
            <a:srgbClr val="006441">
              <a:alpha val="90000"/>
            </a:srgbClr>
          </a:solidFill>
        </a:ln>
      </dgm:spPr>
      <dgm:t>
        <a:bodyPr/>
        <a:lstStyle/>
        <a:p>
          <a:pPr>
            <a:spcBef>
              <a:spcPts val="1200"/>
            </a:spcBef>
            <a:spcAft>
              <a:spcPts val="1200"/>
            </a:spcAft>
          </a:pPr>
          <a:r>
            <a:rPr lang="pl-PL" dirty="0"/>
            <a:t>Cała Warszawa – podejście ogólnomiejskie</a:t>
          </a:r>
        </a:p>
      </dgm:t>
    </dgm:pt>
    <dgm:pt modelId="{263473B8-CB58-486E-AB57-D0410A01E3CB}" type="parTrans" cxnId="{D8CEDAF3-7DBE-453B-8237-FAA54B014DF2}">
      <dgm:prSet/>
      <dgm:spPr/>
      <dgm:t>
        <a:bodyPr/>
        <a:lstStyle/>
        <a:p>
          <a:endParaRPr lang="pl-PL"/>
        </a:p>
      </dgm:t>
    </dgm:pt>
    <dgm:pt modelId="{02495E13-F8C4-4475-9637-8877B0D7C9E5}" type="sibTrans" cxnId="{D8CEDAF3-7DBE-453B-8237-FAA54B014DF2}">
      <dgm:prSet/>
      <dgm:spPr/>
      <dgm:t>
        <a:bodyPr/>
        <a:lstStyle/>
        <a:p>
          <a:endParaRPr lang="pl-PL"/>
        </a:p>
      </dgm:t>
    </dgm:pt>
    <dgm:pt modelId="{8E92A8B3-DFAB-4F72-8291-1710F1B9E7B7}">
      <dgm:prSet phldrT="[Tekst]"/>
      <dgm:spPr>
        <a:noFill/>
        <a:ln>
          <a:solidFill>
            <a:srgbClr val="006441">
              <a:alpha val="90000"/>
            </a:srgbClr>
          </a:solidFill>
        </a:ln>
      </dgm:spPr>
      <dgm:t>
        <a:bodyPr/>
        <a:lstStyle/>
        <a:p>
          <a:pPr>
            <a:spcBef>
              <a:spcPts val="1200"/>
            </a:spcBef>
            <a:spcAft>
              <a:spcPts val="1200"/>
            </a:spcAft>
          </a:pPr>
          <a:r>
            <a:rPr lang="pl-PL" dirty="0">
              <a:ea typeface="Calibri" panose="020F0502020204030204" pitchFamily="34" charset="0"/>
              <a:cs typeface="Times New Roman" panose="02020603050405020304" pitchFamily="18" charset="0"/>
            </a:rPr>
            <a:t>Redukcja emisji </a:t>
          </a:r>
          <a:r>
            <a:rPr lang="pl-PL" b="1" dirty="0">
              <a:ea typeface="Calibri" panose="020F0502020204030204" pitchFamily="34" charset="0"/>
              <a:cs typeface="Times New Roman" panose="02020603050405020304" pitchFamily="18" charset="0"/>
            </a:rPr>
            <a:t>o</a:t>
          </a:r>
          <a:r>
            <a:rPr lang="pl-PL" dirty="0">
              <a:ea typeface="Calibri" panose="020F0502020204030204" pitchFamily="34" charset="0"/>
              <a:cs typeface="Times New Roman" panose="02020603050405020304" pitchFamily="18" charset="0"/>
            </a:rPr>
            <a:t> </a:t>
          </a:r>
          <a:r>
            <a:rPr lang="pl-PL" b="1" dirty="0">
              <a:ea typeface="Calibri" panose="020F0502020204030204" pitchFamily="34" charset="0"/>
              <a:cs typeface="Times New Roman" panose="02020603050405020304" pitchFamily="18" charset="0"/>
            </a:rPr>
            <a:t>40% </a:t>
          </a:r>
          <a:r>
            <a:rPr lang="pl-PL" b="0" dirty="0">
              <a:ea typeface="Calibri" panose="020F0502020204030204" pitchFamily="34" charset="0"/>
              <a:cs typeface="Times New Roman" panose="02020603050405020304" pitchFamily="18" charset="0"/>
            </a:rPr>
            <a:t>(warunkowo 60%)</a:t>
          </a:r>
          <a:r>
            <a:rPr lang="pl-PL" b="1" dirty="0">
              <a:ea typeface="Calibri" panose="020F0502020204030204" pitchFamily="34" charset="0"/>
              <a:cs typeface="Times New Roman" panose="02020603050405020304" pitchFamily="18" charset="0"/>
            </a:rPr>
            <a:t> do 2030 r</a:t>
          </a:r>
          <a:r>
            <a:rPr lang="pl-PL" dirty="0">
              <a:ea typeface="Calibri" panose="020F0502020204030204" pitchFamily="34" charset="0"/>
              <a:cs typeface="Times New Roman" panose="02020603050405020304" pitchFamily="18" charset="0"/>
            </a:rPr>
            <a:t>.</a:t>
          </a:r>
          <a:endParaRPr lang="pl-PL" dirty="0"/>
        </a:p>
      </dgm:t>
    </dgm:pt>
    <dgm:pt modelId="{0190524A-4856-48DE-B17C-95266DFF3D0D}" type="parTrans" cxnId="{F6FF0804-DE57-459F-BFB6-19B09EA2BB86}">
      <dgm:prSet/>
      <dgm:spPr/>
      <dgm:t>
        <a:bodyPr/>
        <a:lstStyle/>
        <a:p>
          <a:endParaRPr lang="pl-PL"/>
        </a:p>
      </dgm:t>
    </dgm:pt>
    <dgm:pt modelId="{59A83240-619B-43DE-9096-89C569C357BA}" type="sibTrans" cxnId="{F6FF0804-DE57-459F-BFB6-19B09EA2BB86}">
      <dgm:prSet/>
      <dgm:spPr/>
      <dgm:t>
        <a:bodyPr/>
        <a:lstStyle/>
        <a:p>
          <a:endParaRPr lang="pl-PL"/>
        </a:p>
      </dgm:t>
    </dgm:pt>
    <dgm:pt modelId="{51330555-6555-4B84-A8D6-4EC2309C2DFB}">
      <dgm:prSet phldrT="[Tekst]" custT="1"/>
      <dgm:spPr>
        <a:solidFill>
          <a:srgbClr val="0B5925"/>
        </a:solidFill>
      </dgm:spPr>
      <dgm:t>
        <a:bodyPr/>
        <a:lstStyle/>
        <a:p>
          <a:r>
            <a:rPr lang="pl-PL" sz="4000" dirty="0"/>
            <a:t>CCC</a:t>
          </a:r>
        </a:p>
      </dgm:t>
    </dgm:pt>
    <dgm:pt modelId="{C16F9809-EAD3-4E93-A4A5-FA86E348456E}" type="parTrans" cxnId="{9DF8FDC7-7CDB-45B5-A3E8-75EE1957B4BF}">
      <dgm:prSet/>
      <dgm:spPr/>
      <dgm:t>
        <a:bodyPr/>
        <a:lstStyle/>
        <a:p>
          <a:endParaRPr lang="pl-PL"/>
        </a:p>
      </dgm:t>
    </dgm:pt>
    <dgm:pt modelId="{6D1662C8-0FBD-4CD9-8CF1-C3416B6D426A}" type="sibTrans" cxnId="{9DF8FDC7-7CDB-45B5-A3E8-75EE1957B4BF}">
      <dgm:prSet/>
      <dgm:spPr/>
      <dgm:t>
        <a:bodyPr/>
        <a:lstStyle/>
        <a:p>
          <a:endParaRPr lang="pl-PL"/>
        </a:p>
      </dgm:t>
    </dgm:pt>
    <dgm:pt modelId="{7450D0EB-8ECE-4AE2-9509-186254957EE8}">
      <dgm:prSet phldrT="[Tekst]"/>
      <dgm:spPr>
        <a:noFill/>
        <a:ln>
          <a:solidFill>
            <a:srgbClr val="006441">
              <a:alpha val="90000"/>
            </a:srgbClr>
          </a:solidFill>
        </a:ln>
      </dgm:spPr>
      <dgm:t>
        <a:bodyPr/>
        <a:lstStyle/>
        <a:p>
          <a:pPr>
            <a:spcBef>
              <a:spcPts val="1200"/>
            </a:spcBef>
            <a:spcAft>
              <a:spcPts val="1200"/>
            </a:spcAft>
          </a:pPr>
          <a:r>
            <a:rPr lang="pl-PL" dirty="0"/>
            <a:t>Dzielnice Praga-Południe i Ursynów, podejście lokalne</a:t>
          </a:r>
        </a:p>
      </dgm:t>
    </dgm:pt>
    <dgm:pt modelId="{AA82308F-8F93-426A-980B-197F5DF790B2}" type="parTrans" cxnId="{82D9452C-D8A6-43D7-BEB8-01251D203451}">
      <dgm:prSet/>
      <dgm:spPr/>
      <dgm:t>
        <a:bodyPr/>
        <a:lstStyle/>
        <a:p>
          <a:endParaRPr lang="pl-PL"/>
        </a:p>
      </dgm:t>
    </dgm:pt>
    <dgm:pt modelId="{93CE0CDF-E03F-437C-B069-72595ADFD857}" type="sibTrans" cxnId="{82D9452C-D8A6-43D7-BEB8-01251D203451}">
      <dgm:prSet/>
      <dgm:spPr/>
      <dgm:t>
        <a:bodyPr/>
        <a:lstStyle/>
        <a:p>
          <a:endParaRPr lang="pl-PL"/>
        </a:p>
      </dgm:t>
    </dgm:pt>
    <dgm:pt modelId="{7B0515E5-E9A4-4AE7-B283-D076F5CFC0C7}">
      <dgm:prSet phldrT="[Tekst]"/>
      <dgm:spPr>
        <a:noFill/>
        <a:ln>
          <a:solidFill>
            <a:srgbClr val="006441">
              <a:alpha val="90000"/>
            </a:srgbClr>
          </a:solidFill>
        </a:ln>
      </dgm:spPr>
      <dgm:t>
        <a:bodyPr/>
        <a:lstStyle/>
        <a:p>
          <a:pPr>
            <a:spcBef>
              <a:spcPts val="1200"/>
            </a:spcBef>
            <a:spcAft>
              <a:spcPts val="1200"/>
            </a:spcAft>
          </a:pPr>
          <a:r>
            <a:rPr lang="pl-PL" b="0" dirty="0">
              <a:ea typeface="Calibri" panose="020F0502020204030204" pitchFamily="34" charset="0"/>
              <a:cs typeface="Times New Roman" panose="02020603050405020304" pitchFamily="18" charset="0"/>
            </a:rPr>
            <a:t>Interesariusze: na poziomie miasta</a:t>
          </a:r>
          <a:endParaRPr lang="pl-PL" b="0" dirty="0"/>
        </a:p>
      </dgm:t>
    </dgm:pt>
    <dgm:pt modelId="{79E8675E-F328-482B-A759-246E4355E9C9}" type="parTrans" cxnId="{BC9AB180-0B40-4D3E-BA2A-63B4595C1E6B}">
      <dgm:prSet/>
      <dgm:spPr/>
      <dgm:t>
        <a:bodyPr/>
        <a:lstStyle/>
        <a:p>
          <a:endParaRPr lang="pl-PL"/>
        </a:p>
      </dgm:t>
    </dgm:pt>
    <dgm:pt modelId="{246D2391-DB76-4814-855F-2AAEEBF06377}" type="sibTrans" cxnId="{BC9AB180-0B40-4D3E-BA2A-63B4595C1E6B}">
      <dgm:prSet/>
      <dgm:spPr/>
      <dgm:t>
        <a:bodyPr/>
        <a:lstStyle/>
        <a:p>
          <a:endParaRPr lang="pl-PL"/>
        </a:p>
      </dgm:t>
    </dgm:pt>
    <dgm:pt modelId="{C41B285E-DDB6-4A4E-9F3D-60DAA8F2AEE6}">
      <dgm:prSet phldrT="[Tekst]"/>
      <dgm:spPr>
        <a:noFill/>
        <a:ln>
          <a:solidFill>
            <a:srgbClr val="006441">
              <a:alpha val="90000"/>
            </a:srgbClr>
          </a:solidFill>
        </a:ln>
      </dgm:spPr>
      <dgm:t>
        <a:bodyPr/>
        <a:lstStyle/>
        <a:p>
          <a:pPr>
            <a:spcBef>
              <a:spcPts val="1200"/>
            </a:spcBef>
            <a:spcAft>
              <a:spcPts val="1200"/>
            </a:spcAft>
          </a:pPr>
          <a:r>
            <a:rPr lang="pl-PL" b="0" dirty="0"/>
            <a:t>Kilka scenariuszy redukcji emisji</a:t>
          </a:r>
        </a:p>
      </dgm:t>
    </dgm:pt>
    <dgm:pt modelId="{B95D8D6A-2CB4-4785-8993-B88DC51BC823}" type="parTrans" cxnId="{F6B94F6A-EA34-490F-8471-58649ED7F180}">
      <dgm:prSet/>
      <dgm:spPr/>
      <dgm:t>
        <a:bodyPr/>
        <a:lstStyle/>
        <a:p>
          <a:endParaRPr lang="pl-PL"/>
        </a:p>
      </dgm:t>
    </dgm:pt>
    <dgm:pt modelId="{B2F02726-7AD4-479B-AE79-7F1E0C3058C1}" type="sibTrans" cxnId="{F6B94F6A-EA34-490F-8471-58649ED7F180}">
      <dgm:prSet/>
      <dgm:spPr/>
      <dgm:t>
        <a:bodyPr/>
        <a:lstStyle/>
        <a:p>
          <a:endParaRPr lang="pl-PL"/>
        </a:p>
      </dgm:t>
    </dgm:pt>
    <dgm:pt modelId="{FA9E85E9-6854-42FC-91E8-F0C26AED3FBB}">
      <dgm:prSet phldrT="[Tekst]"/>
      <dgm:spPr>
        <a:noFill/>
        <a:ln>
          <a:solidFill>
            <a:srgbClr val="006441">
              <a:alpha val="90000"/>
            </a:srgbClr>
          </a:solidFill>
        </a:ln>
      </dgm:spPr>
      <dgm:t>
        <a:bodyPr/>
        <a:lstStyle/>
        <a:p>
          <a:pPr>
            <a:spcBef>
              <a:spcPts val="1200"/>
            </a:spcBef>
            <a:spcAft>
              <a:spcPts val="1200"/>
            </a:spcAft>
          </a:pPr>
          <a:r>
            <a:rPr lang="pl-PL" b="0" dirty="0"/>
            <a:t>Długoterminowe kierunki działań dla miasta oraz 27 konkretnych działań krótkoterminowych</a:t>
          </a:r>
        </a:p>
      </dgm:t>
    </dgm:pt>
    <dgm:pt modelId="{82ADAF75-38DD-48EF-AFB9-9DBEA8B975A8}" type="parTrans" cxnId="{3C02DE4C-D366-432A-818F-E40951E717C5}">
      <dgm:prSet/>
      <dgm:spPr/>
      <dgm:t>
        <a:bodyPr/>
        <a:lstStyle/>
        <a:p>
          <a:endParaRPr lang="pl-PL"/>
        </a:p>
      </dgm:t>
    </dgm:pt>
    <dgm:pt modelId="{2AF3C242-8C18-414B-966D-2E3E68239F68}" type="sibTrans" cxnId="{3C02DE4C-D366-432A-818F-E40951E717C5}">
      <dgm:prSet/>
      <dgm:spPr/>
      <dgm:t>
        <a:bodyPr/>
        <a:lstStyle/>
        <a:p>
          <a:endParaRPr lang="pl-PL"/>
        </a:p>
      </dgm:t>
    </dgm:pt>
    <dgm:pt modelId="{76BCA8C1-7EC0-42A3-8BBC-2A16906FA5D8}">
      <dgm:prSet/>
      <dgm:spPr>
        <a:noFill/>
        <a:ln>
          <a:solidFill>
            <a:srgbClr val="006441">
              <a:alpha val="90000"/>
            </a:srgbClr>
          </a:solidFill>
        </a:ln>
      </dgm:spPr>
      <dgm:t>
        <a:bodyPr/>
        <a:lstStyle/>
        <a:p>
          <a:pPr>
            <a:spcBef>
              <a:spcPts val="1200"/>
            </a:spcBef>
            <a:spcAft>
              <a:spcPts val="1200"/>
            </a:spcAft>
          </a:pPr>
          <a:r>
            <a:rPr lang="pl-PL" dirty="0"/>
            <a:t>Redukcja emisji o min. </a:t>
          </a:r>
          <a:r>
            <a:rPr lang="pl-PL" b="1" dirty="0"/>
            <a:t>80% </a:t>
          </a:r>
          <a:br>
            <a:rPr lang="pl-PL" b="1" dirty="0"/>
          </a:br>
          <a:r>
            <a:rPr lang="pl-PL" b="1" dirty="0"/>
            <a:t>do 2030 r.</a:t>
          </a:r>
          <a:r>
            <a:rPr lang="pl-PL" dirty="0"/>
            <a:t> w każdej z dzielnic (może zostać maksymalnie 20% emisji)</a:t>
          </a:r>
        </a:p>
      </dgm:t>
    </dgm:pt>
    <dgm:pt modelId="{B828151F-DF5B-496A-9D58-3BDFE0B7943F}" type="parTrans" cxnId="{42C09830-63D9-4141-9240-C2F6A2836F21}">
      <dgm:prSet/>
      <dgm:spPr/>
      <dgm:t>
        <a:bodyPr/>
        <a:lstStyle/>
        <a:p>
          <a:endParaRPr lang="pl-PL"/>
        </a:p>
      </dgm:t>
    </dgm:pt>
    <dgm:pt modelId="{A3F08E71-C9FA-4ADE-9B85-670072436866}" type="sibTrans" cxnId="{42C09830-63D9-4141-9240-C2F6A2836F21}">
      <dgm:prSet/>
      <dgm:spPr/>
      <dgm:t>
        <a:bodyPr/>
        <a:lstStyle/>
        <a:p>
          <a:endParaRPr lang="pl-PL"/>
        </a:p>
      </dgm:t>
    </dgm:pt>
    <dgm:pt modelId="{84D87182-F5A0-4AD0-8D09-49EB0D1DEF36}">
      <dgm:prSet/>
      <dgm:spPr>
        <a:noFill/>
        <a:ln>
          <a:solidFill>
            <a:srgbClr val="006441">
              <a:alpha val="90000"/>
            </a:srgbClr>
          </a:solidFill>
        </a:ln>
      </dgm:spPr>
      <dgm:t>
        <a:bodyPr/>
        <a:lstStyle/>
        <a:p>
          <a:pPr>
            <a:spcBef>
              <a:spcPts val="1200"/>
            </a:spcBef>
            <a:spcAft>
              <a:spcPts val="1200"/>
            </a:spcAft>
          </a:pPr>
          <a:r>
            <a:rPr lang="pl-PL" dirty="0"/>
            <a:t>Interesariusze: na poziomie dzielnic i najważniejsi z poziomu miasta</a:t>
          </a:r>
        </a:p>
      </dgm:t>
    </dgm:pt>
    <dgm:pt modelId="{A0DAA9A4-695D-421E-9851-14A5B2AFFD0C}" type="parTrans" cxnId="{6A0A5125-E176-409B-9FE2-7C686F4421CB}">
      <dgm:prSet/>
      <dgm:spPr/>
      <dgm:t>
        <a:bodyPr/>
        <a:lstStyle/>
        <a:p>
          <a:endParaRPr lang="pl-PL"/>
        </a:p>
      </dgm:t>
    </dgm:pt>
    <dgm:pt modelId="{05496471-5109-46FC-9513-E51D6B6B29AD}" type="sibTrans" cxnId="{6A0A5125-E176-409B-9FE2-7C686F4421CB}">
      <dgm:prSet/>
      <dgm:spPr/>
      <dgm:t>
        <a:bodyPr/>
        <a:lstStyle/>
        <a:p>
          <a:endParaRPr lang="pl-PL"/>
        </a:p>
      </dgm:t>
    </dgm:pt>
    <dgm:pt modelId="{8B0A5B6D-BFA9-4E75-8FE4-5357900FECB4}">
      <dgm:prSet/>
      <dgm:spPr>
        <a:noFill/>
        <a:ln>
          <a:solidFill>
            <a:srgbClr val="006441">
              <a:alpha val="90000"/>
            </a:srgbClr>
          </a:solidFill>
        </a:ln>
      </dgm:spPr>
      <dgm:t>
        <a:bodyPr/>
        <a:lstStyle/>
        <a:p>
          <a:pPr>
            <a:spcBef>
              <a:spcPts val="1200"/>
            </a:spcBef>
            <a:spcAft>
              <a:spcPts val="1200"/>
            </a:spcAft>
          </a:pPr>
          <a:r>
            <a:rPr lang="pl-PL" dirty="0"/>
            <a:t>Jeden scenariusz redukcji emisji</a:t>
          </a:r>
        </a:p>
      </dgm:t>
    </dgm:pt>
    <dgm:pt modelId="{262BD1EF-1E5C-43F4-B303-8366E6B329C2}" type="parTrans" cxnId="{54E8A4C2-1C4C-4DD3-8D37-29D2B6C21C9B}">
      <dgm:prSet/>
      <dgm:spPr/>
      <dgm:t>
        <a:bodyPr/>
        <a:lstStyle/>
        <a:p>
          <a:endParaRPr lang="pl-PL"/>
        </a:p>
      </dgm:t>
    </dgm:pt>
    <dgm:pt modelId="{77954260-AB4C-44DA-AA1D-039C3E95283E}" type="sibTrans" cxnId="{54E8A4C2-1C4C-4DD3-8D37-29D2B6C21C9B}">
      <dgm:prSet/>
      <dgm:spPr/>
      <dgm:t>
        <a:bodyPr/>
        <a:lstStyle/>
        <a:p>
          <a:endParaRPr lang="pl-PL"/>
        </a:p>
      </dgm:t>
    </dgm:pt>
    <dgm:pt modelId="{B0901380-3157-430A-BE08-A2B61EB9782B}">
      <dgm:prSet/>
      <dgm:spPr>
        <a:noFill/>
        <a:ln>
          <a:solidFill>
            <a:srgbClr val="006441">
              <a:alpha val="90000"/>
            </a:srgbClr>
          </a:solidFill>
        </a:ln>
      </dgm:spPr>
      <dgm:t>
        <a:bodyPr/>
        <a:lstStyle/>
        <a:p>
          <a:pPr>
            <a:spcBef>
              <a:spcPts val="1200"/>
            </a:spcBef>
            <a:spcAft>
              <a:spcPts val="1200"/>
            </a:spcAft>
          </a:pPr>
          <a:r>
            <a:rPr lang="pl-PL" dirty="0"/>
            <a:t>Zobowiązania i kierunki działań </a:t>
          </a:r>
          <a:br>
            <a:rPr lang="pl-PL" dirty="0"/>
          </a:br>
          <a:r>
            <a:rPr lang="pl-PL" dirty="0"/>
            <a:t>iteracyjna formuła – pierwsza perspektywa 2030 </a:t>
          </a:r>
        </a:p>
      </dgm:t>
    </dgm:pt>
    <dgm:pt modelId="{9276BA7B-2456-42C7-87C1-4ED44E064D71}" type="parTrans" cxnId="{C5B48595-B8AF-4B9E-ADE3-21D29363EBEB}">
      <dgm:prSet/>
      <dgm:spPr/>
      <dgm:t>
        <a:bodyPr/>
        <a:lstStyle/>
        <a:p>
          <a:endParaRPr lang="pl-PL"/>
        </a:p>
      </dgm:t>
    </dgm:pt>
    <dgm:pt modelId="{12FDE93D-4300-4D43-99EA-1AEB30A66EF1}" type="sibTrans" cxnId="{C5B48595-B8AF-4B9E-ADE3-21D29363EBEB}">
      <dgm:prSet/>
      <dgm:spPr/>
      <dgm:t>
        <a:bodyPr/>
        <a:lstStyle/>
        <a:p>
          <a:endParaRPr lang="pl-PL"/>
        </a:p>
      </dgm:t>
    </dgm:pt>
    <dgm:pt modelId="{13D68C01-3036-4E5B-80D7-3ED2F31FE06E}" type="pres">
      <dgm:prSet presAssocID="{916DE229-14B9-4D43-87F6-E84ED416853C}" presName="Name0" presStyleCnt="0">
        <dgm:presLayoutVars>
          <dgm:dir/>
          <dgm:animLvl val="lvl"/>
          <dgm:resizeHandles val="exact"/>
        </dgm:presLayoutVars>
      </dgm:prSet>
      <dgm:spPr/>
      <dgm:t>
        <a:bodyPr/>
        <a:lstStyle/>
        <a:p>
          <a:endParaRPr lang="pl-PL"/>
        </a:p>
      </dgm:t>
    </dgm:pt>
    <dgm:pt modelId="{15B4D50A-720D-4C14-9905-657FD896DB05}" type="pres">
      <dgm:prSet presAssocID="{D358FDF9-695E-4C37-83B0-9AC2AF77482C}" presName="composite" presStyleCnt="0"/>
      <dgm:spPr/>
    </dgm:pt>
    <dgm:pt modelId="{12A73D0A-B067-4978-B37C-CA41BB9076E1}" type="pres">
      <dgm:prSet presAssocID="{D358FDF9-695E-4C37-83B0-9AC2AF77482C}" presName="parTx" presStyleLbl="alignNode1" presStyleIdx="0" presStyleCnt="2" custScaleY="100000">
        <dgm:presLayoutVars>
          <dgm:chMax val="0"/>
          <dgm:chPref val="0"/>
          <dgm:bulletEnabled val="1"/>
        </dgm:presLayoutVars>
      </dgm:prSet>
      <dgm:spPr/>
      <dgm:t>
        <a:bodyPr/>
        <a:lstStyle/>
        <a:p>
          <a:endParaRPr lang="pl-PL"/>
        </a:p>
      </dgm:t>
    </dgm:pt>
    <dgm:pt modelId="{63CF7A3E-7E3A-47F2-9DE9-4E4CCAAA24AC}" type="pres">
      <dgm:prSet presAssocID="{D358FDF9-695E-4C37-83B0-9AC2AF77482C}" presName="desTx" presStyleLbl="alignAccFollowNode1" presStyleIdx="0" presStyleCnt="2" custScaleY="100000">
        <dgm:presLayoutVars>
          <dgm:bulletEnabled val="1"/>
        </dgm:presLayoutVars>
      </dgm:prSet>
      <dgm:spPr/>
      <dgm:t>
        <a:bodyPr/>
        <a:lstStyle/>
        <a:p>
          <a:endParaRPr lang="pl-PL"/>
        </a:p>
      </dgm:t>
    </dgm:pt>
    <dgm:pt modelId="{3F4428CB-9F04-41B3-B379-79D86DD7CEE0}" type="pres">
      <dgm:prSet presAssocID="{C07845F7-D970-4443-91A1-2E9B2DA674E1}" presName="space" presStyleCnt="0"/>
      <dgm:spPr/>
    </dgm:pt>
    <dgm:pt modelId="{42A2EEF6-9F0C-4829-8859-179B8AC342EB}" type="pres">
      <dgm:prSet presAssocID="{51330555-6555-4B84-A8D6-4EC2309C2DFB}" presName="composite" presStyleCnt="0"/>
      <dgm:spPr/>
    </dgm:pt>
    <dgm:pt modelId="{E9AE0401-CA17-4891-B530-12A93EA6E4FF}" type="pres">
      <dgm:prSet presAssocID="{51330555-6555-4B84-A8D6-4EC2309C2DFB}" presName="parTx" presStyleLbl="alignNode1" presStyleIdx="1" presStyleCnt="2" custScaleY="100000">
        <dgm:presLayoutVars>
          <dgm:chMax val="0"/>
          <dgm:chPref val="0"/>
          <dgm:bulletEnabled val="1"/>
        </dgm:presLayoutVars>
      </dgm:prSet>
      <dgm:spPr/>
      <dgm:t>
        <a:bodyPr/>
        <a:lstStyle/>
        <a:p>
          <a:endParaRPr lang="pl-PL"/>
        </a:p>
      </dgm:t>
    </dgm:pt>
    <dgm:pt modelId="{54E83E60-E0C5-444B-9468-1FEB32BF36C2}" type="pres">
      <dgm:prSet presAssocID="{51330555-6555-4B84-A8D6-4EC2309C2DFB}" presName="desTx" presStyleLbl="alignAccFollowNode1" presStyleIdx="1" presStyleCnt="2" custScaleY="100000">
        <dgm:presLayoutVars>
          <dgm:bulletEnabled val="1"/>
        </dgm:presLayoutVars>
      </dgm:prSet>
      <dgm:spPr/>
      <dgm:t>
        <a:bodyPr/>
        <a:lstStyle/>
        <a:p>
          <a:endParaRPr lang="pl-PL"/>
        </a:p>
      </dgm:t>
    </dgm:pt>
  </dgm:ptLst>
  <dgm:cxnLst>
    <dgm:cxn modelId="{545B90A7-7D86-4D21-B105-02C8A323340D}" type="presOf" srcId="{76BCA8C1-7EC0-42A3-8BBC-2A16906FA5D8}" destId="{54E83E60-E0C5-444B-9468-1FEB32BF36C2}" srcOrd="0" destOrd="1" presId="urn:microsoft.com/office/officeart/2005/8/layout/hList1"/>
    <dgm:cxn modelId="{BC9AB180-0B40-4D3E-BA2A-63B4595C1E6B}" srcId="{D358FDF9-695E-4C37-83B0-9AC2AF77482C}" destId="{7B0515E5-E9A4-4AE7-B283-D076F5CFC0C7}" srcOrd="2" destOrd="0" parTransId="{79E8675E-F328-482B-A759-246E4355E9C9}" sibTransId="{246D2391-DB76-4814-855F-2AAEEBF06377}"/>
    <dgm:cxn modelId="{7CDBAA4E-8432-4A54-B189-AD8C3FC08D1E}" type="presOf" srcId="{DC3EEC8D-10A6-46BA-AC8A-8AABDB40BDBD}" destId="{63CF7A3E-7E3A-47F2-9DE9-4E4CCAAA24AC}" srcOrd="0" destOrd="0" presId="urn:microsoft.com/office/officeart/2005/8/layout/hList1"/>
    <dgm:cxn modelId="{650502F2-247D-4B22-9A16-5CB6E1BD7CEC}" type="presOf" srcId="{84D87182-F5A0-4AD0-8D09-49EB0D1DEF36}" destId="{54E83E60-E0C5-444B-9468-1FEB32BF36C2}" srcOrd="0" destOrd="2" presId="urn:microsoft.com/office/officeart/2005/8/layout/hList1"/>
    <dgm:cxn modelId="{3D3C9277-C106-4834-A586-53D0C8496C57}" type="presOf" srcId="{C41B285E-DDB6-4A4E-9F3D-60DAA8F2AEE6}" destId="{63CF7A3E-7E3A-47F2-9DE9-4E4CCAAA24AC}" srcOrd="0" destOrd="3" presId="urn:microsoft.com/office/officeart/2005/8/layout/hList1"/>
    <dgm:cxn modelId="{F6B94F6A-EA34-490F-8471-58649ED7F180}" srcId="{D358FDF9-695E-4C37-83B0-9AC2AF77482C}" destId="{C41B285E-DDB6-4A4E-9F3D-60DAA8F2AEE6}" srcOrd="3" destOrd="0" parTransId="{B95D8D6A-2CB4-4785-8993-B88DC51BC823}" sibTransId="{B2F02726-7AD4-479B-AE79-7F1E0C3058C1}"/>
    <dgm:cxn modelId="{544F0F5F-1DF5-4B2F-B378-EC2C390D76DD}" type="presOf" srcId="{8E92A8B3-DFAB-4F72-8291-1710F1B9E7B7}" destId="{63CF7A3E-7E3A-47F2-9DE9-4E4CCAAA24AC}" srcOrd="0" destOrd="1" presId="urn:microsoft.com/office/officeart/2005/8/layout/hList1"/>
    <dgm:cxn modelId="{6A0A5125-E176-409B-9FE2-7C686F4421CB}" srcId="{51330555-6555-4B84-A8D6-4EC2309C2DFB}" destId="{84D87182-F5A0-4AD0-8D09-49EB0D1DEF36}" srcOrd="2" destOrd="0" parTransId="{A0DAA9A4-695D-421E-9851-14A5B2AFFD0C}" sibTransId="{05496471-5109-46FC-9513-E51D6B6B29AD}"/>
    <dgm:cxn modelId="{D07F3A26-4FE8-41F2-B4DF-84E70E04A93A}" type="presOf" srcId="{7450D0EB-8ECE-4AE2-9509-186254957EE8}" destId="{54E83E60-E0C5-444B-9468-1FEB32BF36C2}" srcOrd="0" destOrd="0" presId="urn:microsoft.com/office/officeart/2005/8/layout/hList1"/>
    <dgm:cxn modelId="{57064EF1-A9C8-45F1-8F86-075FAB0F69B8}" type="presOf" srcId="{B0901380-3157-430A-BE08-A2B61EB9782B}" destId="{54E83E60-E0C5-444B-9468-1FEB32BF36C2}" srcOrd="0" destOrd="4" presId="urn:microsoft.com/office/officeart/2005/8/layout/hList1"/>
    <dgm:cxn modelId="{C5B48595-B8AF-4B9E-ADE3-21D29363EBEB}" srcId="{51330555-6555-4B84-A8D6-4EC2309C2DFB}" destId="{B0901380-3157-430A-BE08-A2B61EB9782B}" srcOrd="4" destOrd="0" parTransId="{9276BA7B-2456-42C7-87C1-4ED44E064D71}" sibTransId="{12FDE93D-4300-4D43-99EA-1AEB30A66EF1}"/>
    <dgm:cxn modelId="{3C02DE4C-D366-432A-818F-E40951E717C5}" srcId="{D358FDF9-695E-4C37-83B0-9AC2AF77482C}" destId="{FA9E85E9-6854-42FC-91E8-F0C26AED3FBB}" srcOrd="4" destOrd="0" parTransId="{82ADAF75-38DD-48EF-AFB9-9DBEA8B975A8}" sibTransId="{2AF3C242-8C18-414B-966D-2E3E68239F68}"/>
    <dgm:cxn modelId="{B62965E1-1D30-48B0-9AC8-FAB702EED273}" type="presOf" srcId="{916DE229-14B9-4D43-87F6-E84ED416853C}" destId="{13D68C01-3036-4E5B-80D7-3ED2F31FE06E}" srcOrd="0" destOrd="0" presId="urn:microsoft.com/office/officeart/2005/8/layout/hList1"/>
    <dgm:cxn modelId="{D8CEDAF3-7DBE-453B-8237-FAA54B014DF2}" srcId="{D358FDF9-695E-4C37-83B0-9AC2AF77482C}" destId="{DC3EEC8D-10A6-46BA-AC8A-8AABDB40BDBD}" srcOrd="0" destOrd="0" parTransId="{263473B8-CB58-486E-AB57-D0410A01E3CB}" sibTransId="{02495E13-F8C4-4475-9637-8877B0D7C9E5}"/>
    <dgm:cxn modelId="{DB5CF22A-D6A6-4CE7-AF01-155F7D49007D}" srcId="{916DE229-14B9-4D43-87F6-E84ED416853C}" destId="{D358FDF9-695E-4C37-83B0-9AC2AF77482C}" srcOrd="0" destOrd="0" parTransId="{EC566D83-603E-425A-8BB4-63F331F2EAC6}" sibTransId="{C07845F7-D970-4443-91A1-2E9B2DA674E1}"/>
    <dgm:cxn modelId="{B93AA8BF-23B5-41E9-93FF-A8D1EFFBA52C}" type="presOf" srcId="{8B0A5B6D-BFA9-4E75-8FE4-5357900FECB4}" destId="{54E83E60-E0C5-444B-9468-1FEB32BF36C2}" srcOrd="0" destOrd="3" presId="urn:microsoft.com/office/officeart/2005/8/layout/hList1"/>
    <dgm:cxn modelId="{42C09830-63D9-4141-9240-C2F6A2836F21}" srcId="{51330555-6555-4B84-A8D6-4EC2309C2DFB}" destId="{76BCA8C1-7EC0-42A3-8BBC-2A16906FA5D8}" srcOrd="1" destOrd="0" parTransId="{B828151F-DF5B-496A-9D58-3BDFE0B7943F}" sibTransId="{A3F08E71-C9FA-4ADE-9B85-670072436866}"/>
    <dgm:cxn modelId="{F6FF0804-DE57-459F-BFB6-19B09EA2BB86}" srcId="{D358FDF9-695E-4C37-83B0-9AC2AF77482C}" destId="{8E92A8B3-DFAB-4F72-8291-1710F1B9E7B7}" srcOrd="1" destOrd="0" parTransId="{0190524A-4856-48DE-B17C-95266DFF3D0D}" sibTransId="{59A83240-619B-43DE-9096-89C569C357BA}"/>
    <dgm:cxn modelId="{9DF8FDC7-7CDB-45B5-A3E8-75EE1957B4BF}" srcId="{916DE229-14B9-4D43-87F6-E84ED416853C}" destId="{51330555-6555-4B84-A8D6-4EC2309C2DFB}" srcOrd="1" destOrd="0" parTransId="{C16F9809-EAD3-4E93-A4A5-FA86E348456E}" sibTransId="{6D1662C8-0FBD-4CD9-8CF1-C3416B6D426A}"/>
    <dgm:cxn modelId="{29E38467-9BA2-40A7-B24D-5C979703BD7C}" type="presOf" srcId="{51330555-6555-4B84-A8D6-4EC2309C2DFB}" destId="{E9AE0401-CA17-4891-B530-12A93EA6E4FF}" srcOrd="0" destOrd="0" presId="urn:microsoft.com/office/officeart/2005/8/layout/hList1"/>
    <dgm:cxn modelId="{82D9452C-D8A6-43D7-BEB8-01251D203451}" srcId="{51330555-6555-4B84-A8D6-4EC2309C2DFB}" destId="{7450D0EB-8ECE-4AE2-9509-186254957EE8}" srcOrd="0" destOrd="0" parTransId="{AA82308F-8F93-426A-980B-197F5DF790B2}" sibTransId="{93CE0CDF-E03F-437C-B069-72595ADFD857}"/>
    <dgm:cxn modelId="{54E8A4C2-1C4C-4DD3-8D37-29D2B6C21C9B}" srcId="{51330555-6555-4B84-A8D6-4EC2309C2DFB}" destId="{8B0A5B6D-BFA9-4E75-8FE4-5357900FECB4}" srcOrd="3" destOrd="0" parTransId="{262BD1EF-1E5C-43F4-B303-8366E6B329C2}" sibTransId="{77954260-AB4C-44DA-AA1D-039C3E95283E}"/>
    <dgm:cxn modelId="{0FA43322-2943-4793-AB28-9410A7DA8103}" type="presOf" srcId="{D358FDF9-695E-4C37-83B0-9AC2AF77482C}" destId="{12A73D0A-B067-4978-B37C-CA41BB9076E1}" srcOrd="0" destOrd="0" presId="urn:microsoft.com/office/officeart/2005/8/layout/hList1"/>
    <dgm:cxn modelId="{10010806-FA75-4758-B591-D28F075B68D5}" type="presOf" srcId="{7B0515E5-E9A4-4AE7-B283-D076F5CFC0C7}" destId="{63CF7A3E-7E3A-47F2-9DE9-4E4CCAAA24AC}" srcOrd="0" destOrd="2" presId="urn:microsoft.com/office/officeart/2005/8/layout/hList1"/>
    <dgm:cxn modelId="{5A3D2D2D-6CF9-4D26-9514-C82176E6653C}" type="presOf" srcId="{FA9E85E9-6854-42FC-91E8-F0C26AED3FBB}" destId="{63CF7A3E-7E3A-47F2-9DE9-4E4CCAAA24AC}" srcOrd="0" destOrd="4" presId="urn:microsoft.com/office/officeart/2005/8/layout/hList1"/>
    <dgm:cxn modelId="{0C240295-4428-41CE-918B-C2748767B3EA}" type="presParOf" srcId="{13D68C01-3036-4E5B-80D7-3ED2F31FE06E}" destId="{15B4D50A-720D-4C14-9905-657FD896DB05}" srcOrd="0" destOrd="0" presId="urn:microsoft.com/office/officeart/2005/8/layout/hList1"/>
    <dgm:cxn modelId="{5295479E-299C-49B5-AFA0-9381757C35CA}" type="presParOf" srcId="{15B4D50A-720D-4C14-9905-657FD896DB05}" destId="{12A73D0A-B067-4978-B37C-CA41BB9076E1}" srcOrd="0" destOrd="0" presId="urn:microsoft.com/office/officeart/2005/8/layout/hList1"/>
    <dgm:cxn modelId="{B24AD0C2-E68B-4CF2-AF52-5EE597346630}" type="presParOf" srcId="{15B4D50A-720D-4C14-9905-657FD896DB05}" destId="{63CF7A3E-7E3A-47F2-9DE9-4E4CCAAA24AC}" srcOrd="1" destOrd="0" presId="urn:microsoft.com/office/officeart/2005/8/layout/hList1"/>
    <dgm:cxn modelId="{E32BC743-908E-4631-A525-1A150497C634}" type="presParOf" srcId="{13D68C01-3036-4E5B-80D7-3ED2F31FE06E}" destId="{3F4428CB-9F04-41B3-B379-79D86DD7CEE0}" srcOrd="1" destOrd="0" presId="urn:microsoft.com/office/officeart/2005/8/layout/hList1"/>
    <dgm:cxn modelId="{13AFE84D-66F3-4958-A5D6-BAF372A9FD2B}" type="presParOf" srcId="{13D68C01-3036-4E5B-80D7-3ED2F31FE06E}" destId="{42A2EEF6-9F0C-4829-8859-179B8AC342EB}" srcOrd="2" destOrd="0" presId="urn:microsoft.com/office/officeart/2005/8/layout/hList1"/>
    <dgm:cxn modelId="{D40E9270-0EF9-4652-81DE-EDB56DAD3961}" type="presParOf" srcId="{42A2EEF6-9F0C-4829-8859-179B8AC342EB}" destId="{E9AE0401-CA17-4891-B530-12A93EA6E4FF}" srcOrd="0" destOrd="0" presId="urn:microsoft.com/office/officeart/2005/8/layout/hList1"/>
    <dgm:cxn modelId="{F74D6930-121C-4212-BBB2-D55780435C9F}" type="presParOf" srcId="{42A2EEF6-9F0C-4829-8859-179B8AC342EB}" destId="{54E83E60-E0C5-444B-9468-1FEB32BF36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73D0A-B067-4978-B37C-CA41BB9076E1}">
      <dsp:nvSpPr>
        <dsp:cNvPr id="0" name=""/>
        <dsp:cNvSpPr/>
      </dsp:nvSpPr>
      <dsp:spPr>
        <a:xfrm>
          <a:off x="45" y="98975"/>
          <a:ext cx="4374679" cy="898370"/>
        </a:xfrm>
        <a:prstGeom prst="rect">
          <a:avLst/>
        </a:prstGeom>
        <a:solidFill>
          <a:srgbClr val="0B592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46304" rIns="256032" bIns="146304" numCol="1" spcCol="1270" anchor="ctr" anchorCtr="0">
          <a:noAutofit/>
        </a:bodyPr>
        <a:lstStyle/>
        <a:p>
          <a:pPr lvl="0" algn="ctr" defTabSz="1600200">
            <a:lnSpc>
              <a:spcPct val="90000"/>
            </a:lnSpc>
            <a:spcBef>
              <a:spcPct val="0"/>
            </a:spcBef>
            <a:spcAft>
              <a:spcPct val="35000"/>
            </a:spcAft>
          </a:pPr>
          <a:r>
            <a:rPr lang="pl-PL" sz="3600" kern="1200" dirty="0"/>
            <a:t>ZWW</a:t>
          </a:r>
        </a:p>
      </dsp:txBody>
      <dsp:txXfrm>
        <a:off x="45" y="98975"/>
        <a:ext cx="4374679" cy="898370"/>
      </dsp:txXfrm>
    </dsp:sp>
    <dsp:sp modelId="{63CF7A3E-7E3A-47F2-9DE9-4E4CCAAA24AC}">
      <dsp:nvSpPr>
        <dsp:cNvPr id="0" name=""/>
        <dsp:cNvSpPr/>
      </dsp:nvSpPr>
      <dsp:spPr>
        <a:xfrm>
          <a:off x="45" y="997346"/>
          <a:ext cx="4374679" cy="4322345"/>
        </a:xfrm>
        <a:prstGeom prst="rect">
          <a:avLst/>
        </a:prstGeom>
        <a:noFill/>
        <a:ln w="12700" cap="flat" cmpd="sng" algn="ctr">
          <a:solidFill>
            <a:srgbClr val="006441">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1200"/>
            </a:spcAft>
            <a:buChar char="••"/>
          </a:pPr>
          <a:r>
            <a:rPr lang="pl-PL" sz="1900" kern="1200" dirty="0"/>
            <a:t>Cała Warszawa – podejście ogólnomiejskie</a:t>
          </a:r>
        </a:p>
        <a:p>
          <a:pPr marL="171450" lvl="1" indent="-171450" algn="l" defTabSz="844550">
            <a:lnSpc>
              <a:spcPct val="90000"/>
            </a:lnSpc>
            <a:spcBef>
              <a:spcPct val="0"/>
            </a:spcBef>
            <a:spcAft>
              <a:spcPts val="1200"/>
            </a:spcAft>
            <a:buChar char="••"/>
          </a:pPr>
          <a:r>
            <a:rPr lang="pl-PL" sz="1900" kern="1200" dirty="0">
              <a:ea typeface="Calibri" panose="020F0502020204030204" pitchFamily="34" charset="0"/>
              <a:cs typeface="Times New Roman" panose="02020603050405020304" pitchFamily="18" charset="0"/>
            </a:rPr>
            <a:t>Redukcja emisji </a:t>
          </a:r>
          <a:r>
            <a:rPr lang="pl-PL" sz="1900" b="1" kern="1200" dirty="0">
              <a:ea typeface="Calibri" panose="020F0502020204030204" pitchFamily="34" charset="0"/>
              <a:cs typeface="Times New Roman" panose="02020603050405020304" pitchFamily="18" charset="0"/>
            </a:rPr>
            <a:t>o</a:t>
          </a:r>
          <a:r>
            <a:rPr lang="pl-PL" sz="1900" kern="1200" dirty="0">
              <a:ea typeface="Calibri" panose="020F0502020204030204" pitchFamily="34" charset="0"/>
              <a:cs typeface="Times New Roman" panose="02020603050405020304" pitchFamily="18" charset="0"/>
            </a:rPr>
            <a:t> </a:t>
          </a:r>
          <a:r>
            <a:rPr lang="pl-PL" sz="1900" b="1" kern="1200" dirty="0">
              <a:ea typeface="Calibri" panose="020F0502020204030204" pitchFamily="34" charset="0"/>
              <a:cs typeface="Times New Roman" panose="02020603050405020304" pitchFamily="18" charset="0"/>
            </a:rPr>
            <a:t>40% </a:t>
          </a:r>
          <a:r>
            <a:rPr lang="pl-PL" sz="1900" b="0" kern="1200" dirty="0">
              <a:ea typeface="Calibri" panose="020F0502020204030204" pitchFamily="34" charset="0"/>
              <a:cs typeface="Times New Roman" panose="02020603050405020304" pitchFamily="18" charset="0"/>
            </a:rPr>
            <a:t>(warunkowo 60%)</a:t>
          </a:r>
          <a:r>
            <a:rPr lang="pl-PL" sz="1900" b="1" kern="1200" dirty="0">
              <a:ea typeface="Calibri" panose="020F0502020204030204" pitchFamily="34" charset="0"/>
              <a:cs typeface="Times New Roman" panose="02020603050405020304" pitchFamily="18" charset="0"/>
            </a:rPr>
            <a:t> do 2030 r</a:t>
          </a:r>
          <a:r>
            <a:rPr lang="pl-PL" sz="1900" kern="1200" dirty="0">
              <a:ea typeface="Calibri" panose="020F0502020204030204" pitchFamily="34" charset="0"/>
              <a:cs typeface="Times New Roman" panose="02020603050405020304" pitchFamily="18" charset="0"/>
            </a:rPr>
            <a:t>.</a:t>
          </a:r>
          <a:endParaRPr lang="pl-PL" sz="1900" kern="1200" dirty="0"/>
        </a:p>
        <a:p>
          <a:pPr marL="171450" lvl="1" indent="-171450" algn="l" defTabSz="844550">
            <a:lnSpc>
              <a:spcPct val="90000"/>
            </a:lnSpc>
            <a:spcBef>
              <a:spcPct val="0"/>
            </a:spcBef>
            <a:spcAft>
              <a:spcPts val="1200"/>
            </a:spcAft>
            <a:buChar char="••"/>
          </a:pPr>
          <a:r>
            <a:rPr lang="pl-PL" sz="1900" b="0" kern="1200" dirty="0">
              <a:ea typeface="Calibri" panose="020F0502020204030204" pitchFamily="34" charset="0"/>
              <a:cs typeface="Times New Roman" panose="02020603050405020304" pitchFamily="18" charset="0"/>
            </a:rPr>
            <a:t>Interesariusze: na poziomie miasta</a:t>
          </a:r>
          <a:endParaRPr lang="pl-PL" sz="1900" b="0" kern="1200" dirty="0"/>
        </a:p>
        <a:p>
          <a:pPr marL="171450" lvl="1" indent="-171450" algn="l" defTabSz="844550">
            <a:lnSpc>
              <a:spcPct val="90000"/>
            </a:lnSpc>
            <a:spcBef>
              <a:spcPct val="0"/>
            </a:spcBef>
            <a:spcAft>
              <a:spcPts val="1200"/>
            </a:spcAft>
            <a:buChar char="••"/>
          </a:pPr>
          <a:r>
            <a:rPr lang="pl-PL" sz="1900" b="0" kern="1200" dirty="0"/>
            <a:t>Kilka scenariuszy redukcji emisji</a:t>
          </a:r>
        </a:p>
        <a:p>
          <a:pPr marL="171450" lvl="1" indent="-171450" algn="l" defTabSz="844550">
            <a:lnSpc>
              <a:spcPct val="90000"/>
            </a:lnSpc>
            <a:spcBef>
              <a:spcPct val="0"/>
            </a:spcBef>
            <a:spcAft>
              <a:spcPts val="1200"/>
            </a:spcAft>
            <a:buChar char="••"/>
          </a:pPr>
          <a:r>
            <a:rPr lang="pl-PL" sz="1900" b="0" kern="1200" dirty="0"/>
            <a:t>Długoterminowe kierunki działań dla miasta oraz 27 konkretnych działań krótkoterminowych</a:t>
          </a:r>
        </a:p>
      </dsp:txBody>
      <dsp:txXfrm>
        <a:off x="45" y="997346"/>
        <a:ext cx="4374679" cy="4322345"/>
      </dsp:txXfrm>
    </dsp:sp>
    <dsp:sp modelId="{E9AE0401-CA17-4891-B530-12A93EA6E4FF}">
      <dsp:nvSpPr>
        <dsp:cNvPr id="0" name=""/>
        <dsp:cNvSpPr/>
      </dsp:nvSpPr>
      <dsp:spPr>
        <a:xfrm>
          <a:off x="4987180" y="98975"/>
          <a:ext cx="4374679" cy="898370"/>
        </a:xfrm>
        <a:prstGeom prst="rect">
          <a:avLst/>
        </a:prstGeom>
        <a:solidFill>
          <a:srgbClr val="0B5925"/>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pl-PL" sz="4000" kern="1200" dirty="0"/>
            <a:t>CCC</a:t>
          </a:r>
        </a:p>
      </dsp:txBody>
      <dsp:txXfrm>
        <a:off x="4987180" y="98975"/>
        <a:ext cx="4374679" cy="898370"/>
      </dsp:txXfrm>
    </dsp:sp>
    <dsp:sp modelId="{54E83E60-E0C5-444B-9468-1FEB32BF36C2}">
      <dsp:nvSpPr>
        <dsp:cNvPr id="0" name=""/>
        <dsp:cNvSpPr/>
      </dsp:nvSpPr>
      <dsp:spPr>
        <a:xfrm>
          <a:off x="4987180" y="997346"/>
          <a:ext cx="4374679" cy="4322345"/>
        </a:xfrm>
        <a:prstGeom prst="rect">
          <a:avLst/>
        </a:prstGeom>
        <a:noFill/>
        <a:ln w="12700" cap="flat" cmpd="sng" algn="ctr">
          <a:solidFill>
            <a:srgbClr val="006441">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1200"/>
            </a:spcAft>
            <a:buChar char="••"/>
          </a:pPr>
          <a:r>
            <a:rPr lang="pl-PL" sz="1900" kern="1200" dirty="0"/>
            <a:t>Dzielnice Praga-Południe i Ursynów, podejście lokalne</a:t>
          </a:r>
        </a:p>
        <a:p>
          <a:pPr marL="171450" lvl="1" indent="-171450" algn="l" defTabSz="844550">
            <a:lnSpc>
              <a:spcPct val="90000"/>
            </a:lnSpc>
            <a:spcBef>
              <a:spcPct val="0"/>
            </a:spcBef>
            <a:spcAft>
              <a:spcPts val="1200"/>
            </a:spcAft>
            <a:buChar char="••"/>
          </a:pPr>
          <a:r>
            <a:rPr lang="pl-PL" sz="1900" kern="1200" dirty="0"/>
            <a:t>Redukcja emisji o min. </a:t>
          </a:r>
          <a:r>
            <a:rPr lang="pl-PL" sz="1900" b="1" kern="1200" dirty="0"/>
            <a:t>80% </a:t>
          </a:r>
          <a:br>
            <a:rPr lang="pl-PL" sz="1900" b="1" kern="1200" dirty="0"/>
          </a:br>
          <a:r>
            <a:rPr lang="pl-PL" sz="1900" b="1" kern="1200" dirty="0"/>
            <a:t>do 2030 r.</a:t>
          </a:r>
          <a:r>
            <a:rPr lang="pl-PL" sz="1900" kern="1200" dirty="0"/>
            <a:t> w każdej z dzielnic (może zostać maksymalnie 20% emisji)</a:t>
          </a:r>
        </a:p>
        <a:p>
          <a:pPr marL="171450" lvl="1" indent="-171450" algn="l" defTabSz="844550">
            <a:lnSpc>
              <a:spcPct val="90000"/>
            </a:lnSpc>
            <a:spcBef>
              <a:spcPct val="0"/>
            </a:spcBef>
            <a:spcAft>
              <a:spcPts val="1200"/>
            </a:spcAft>
            <a:buChar char="••"/>
          </a:pPr>
          <a:r>
            <a:rPr lang="pl-PL" sz="1900" kern="1200" dirty="0"/>
            <a:t>Interesariusze: na poziomie dzielnic i najważniejsi z poziomu miasta</a:t>
          </a:r>
        </a:p>
        <a:p>
          <a:pPr marL="171450" lvl="1" indent="-171450" algn="l" defTabSz="844550">
            <a:lnSpc>
              <a:spcPct val="90000"/>
            </a:lnSpc>
            <a:spcBef>
              <a:spcPct val="0"/>
            </a:spcBef>
            <a:spcAft>
              <a:spcPts val="1200"/>
            </a:spcAft>
            <a:buChar char="••"/>
          </a:pPr>
          <a:r>
            <a:rPr lang="pl-PL" sz="1900" kern="1200" dirty="0"/>
            <a:t>Jeden scenariusz redukcji emisji</a:t>
          </a:r>
        </a:p>
        <a:p>
          <a:pPr marL="171450" lvl="1" indent="-171450" algn="l" defTabSz="844550">
            <a:lnSpc>
              <a:spcPct val="90000"/>
            </a:lnSpc>
            <a:spcBef>
              <a:spcPct val="0"/>
            </a:spcBef>
            <a:spcAft>
              <a:spcPts val="1200"/>
            </a:spcAft>
            <a:buChar char="••"/>
          </a:pPr>
          <a:r>
            <a:rPr lang="pl-PL" sz="1900" kern="1200" dirty="0"/>
            <a:t>Zobowiązania i kierunki działań </a:t>
          </a:r>
          <a:br>
            <a:rPr lang="pl-PL" sz="1900" kern="1200" dirty="0"/>
          </a:br>
          <a:r>
            <a:rPr lang="pl-PL" sz="1900" kern="1200" dirty="0"/>
            <a:t>iteracyjna formuła – pierwsza perspektywa 2030 </a:t>
          </a:r>
        </a:p>
      </dsp:txBody>
      <dsp:txXfrm>
        <a:off x="4987180" y="997346"/>
        <a:ext cx="4374679" cy="432234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E3E98F-710C-451B-8FA2-3F3CF8121B50}" type="datetimeFigureOut">
              <a:rPr lang="pl-PL" smtClean="0"/>
              <a:t>20.05.2024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2F8F6-4D00-4E6D-A406-3A443E38E913}" type="slidenum">
              <a:rPr lang="pl-PL" smtClean="0"/>
              <a:t>‹#›</a:t>
            </a:fld>
            <a:endParaRPr lang="pl-PL"/>
          </a:p>
        </p:txBody>
      </p:sp>
    </p:spTree>
    <p:extLst>
      <p:ext uri="{BB962C8B-B14F-4D97-AF65-F5344CB8AC3E}">
        <p14:creationId xmlns:p14="http://schemas.microsoft.com/office/powerpoint/2010/main" val="240993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8F2F8F6-4D00-4E6D-A406-3A443E38E913}" type="slidenum">
              <a:rPr lang="pl-PL" smtClean="0"/>
              <a:t>1</a:t>
            </a:fld>
            <a:endParaRPr lang="pl-PL"/>
          </a:p>
        </p:txBody>
      </p:sp>
    </p:spTree>
    <p:extLst>
      <p:ext uri="{BB962C8B-B14F-4D97-AF65-F5344CB8AC3E}">
        <p14:creationId xmlns:p14="http://schemas.microsoft.com/office/powerpoint/2010/main" val="2248477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PlaceHolder 1"/>
          <p:cNvSpPr>
            <a:spLocks noGrp="1" noRot="1" noChangeAspect="1"/>
          </p:cNvSpPr>
          <p:nvPr>
            <p:ph type="sldImg"/>
          </p:nvPr>
        </p:nvSpPr>
        <p:spPr>
          <a:xfrm>
            <a:off x="422275" y="1241425"/>
            <a:ext cx="5953125" cy="3349625"/>
          </a:xfrm>
          <a:prstGeom prst="rect">
            <a:avLst/>
          </a:prstGeom>
        </p:spPr>
      </p:sp>
      <p:sp>
        <p:nvSpPr>
          <p:cNvPr id="459" name="PlaceHolder 2"/>
          <p:cNvSpPr>
            <a:spLocks noGrp="1"/>
          </p:cNvSpPr>
          <p:nvPr>
            <p:ph type="body"/>
          </p:nvPr>
        </p:nvSpPr>
        <p:spPr>
          <a:xfrm>
            <a:off x="679768" y="4777292"/>
            <a:ext cx="5437783" cy="3908125"/>
          </a:xfrm>
          <a:prstGeom prst="rect">
            <a:avLst/>
          </a:prstGeom>
        </p:spPr>
        <p:txBody>
          <a:bodyPr>
            <a:noAutofit/>
          </a:bodyPr>
          <a:lstStyle/>
          <a:p>
            <a:endParaRPr lang="pl-PL" sz="2000" b="0" strike="noStrike" spc="-1">
              <a:latin typeface="Arial"/>
            </a:endParaRPr>
          </a:p>
        </p:txBody>
      </p:sp>
      <p:sp>
        <p:nvSpPr>
          <p:cNvPr id="460" name="TextShape 3"/>
          <p:cNvSpPr txBox="1"/>
          <p:nvPr/>
        </p:nvSpPr>
        <p:spPr>
          <a:xfrm>
            <a:off x="3850589" y="9428743"/>
            <a:ext cx="2945302" cy="497504"/>
          </a:xfrm>
          <a:prstGeom prst="rect">
            <a:avLst/>
          </a:prstGeom>
          <a:noFill/>
          <a:ln>
            <a:noFill/>
          </a:ln>
        </p:spPr>
        <p:txBody>
          <a:bodyPr anchor="b">
            <a:noAutofit/>
          </a:bodyPr>
          <a:lstStyle/>
          <a:p>
            <a:pPr algn="r">
              <a:lnSpc>
                <a:spcPct val="100000"/>
              </a:lnSpc>
            </a:pPr>
            <a:fld id="{CF21675D-F666-46A6-8EC8-EFDC8481C0C5}" type="slidenum">
              <a:rPr lang="pl-PL" sz="1200" b="0" strike="noStrike" spc="-1">
                <a:solidFill>
                  <a:srgbClr val="000000"/>
                </a:solidFill>
                <a:latin typeface="+mn-lt"/>
                <a:ea typeface="+mn-ea"/>
              </a:rPr>
              <a:t>15</a:t>
            </a:fld>
            <a:endParaRPr lang="pl-PL"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r>
              <a:rPr lang="pl-PL" dirty="0"/>
              <a:t>Zielona Wizja Warszawy stanowi </a:t>
            </a:r>
            <a:r>
              <a:rPr lang="pl-PL" b="1" dirty="0"/>
              <a:t>ramy i wyznacza główne obszary i kierunki działań</a:t>
            </a:r>
            <a:r>
              <a:rPr lang="pl-PL" dirty="0"/>
              <a:t>, w ramach których wypracowane zostaną bardziej szczegółowe, lokalne rozwiązania dla wybranych dzielnic, dla których zastosowano dodatkowo zebranie danych  (inwentaryzację emisji) na poziomie lokalnym. </a:t>
            </a:r>
          </a:p>
          <a:p>
            <a:pPr marL="171450" indent="-171450">
              <a:buFont typeface="Arial" panose="020B0604020202020204" pitchFamily="34" charset="0"/>
              <a:buChar char="•"/>
            </a:pPr>
            <a:endParaRPr lang="pl-PL" dirty="0"/>
          </a:p>
          <a:p>
            <a:pPr marL="171450" indent="-171450">
              <a:buFont typeface="Arial" panose="020B0604020202020204" pitchFamily="34" charset="0"/>
              <a:buChar char="•"/>
            </a:pPr>
            <a:r>
              <a:rPr lang="pl-PL" dirty="0"/>
              <a:t>CCC to 2 poziom</a:t>
            </a:r>
            <a:r>
              <a:rPr lang="pl-PL" baseline="0" dirty="0"/>
              <a:t> realizacji ZWW – rozwiązania oparte na </a:t>
            </a:r>
            <a:r>
              <a:rPr lang="pl-PL" b="1" baseline="0" dirty="0"/>
              <a:t>modelu finansowym</a:t>
            </a:r>
            <a:r>
              <a:rPr lang="pl-PL" baseline="0" dirty="0"/>
              <a:t>, w oparciu o </a:t>
            </a:r>
            <a:r>
              <a:rPr lang="pl-PL" b="1" baseline="0" dirty="0"/>
              <a:t>lokalna specyfikę</a:t>
            </a:r>
            <a:r>
              <a:rPr lang="pl-PL" baseline="0" dirty="0"/>
              <a:t>. </a:t>
            </a:r>
          </a:p>
          <a:p>
            <a:pPr marL="171450" indent="-171450">
              <a:buFont typeface="Arial" panose="020B0604020202020204" pitchFamily="34" charset="0"/>
              <a:buChar char="•"/>
            </a:pPr>
            <a:endParaRPr lang="pl-PL" baseline="0" dirty="0"/>
          </a:p>
          <a:p>
            <a:pPr marL="171450" indent="-171450">
              <a:buFont typeface="Arial" panose="020B0604020202020204" pitchFamily="34" charset="0"/>
              <a:buChar char="•"/>
            </a:pPr>
            <a:r>
              <a:rPr lang="pl-PL" baseline="0" dirty="0"/>
              <a:t>CCC to </a:t>
            </a:r>
            <a:r>
              <a:rPr lang="pl-PL" b="1" baseline="0" dirty="0"/>
              <a:t>poligon doświadczalny </a:t>
            </a:r>
            <a:r>
              <a:rPr lang="pl-PL" baseline="0" dirty="0"/>
              <a:t>dla realizacji ZWW – możliwość uczenia się poprzez doświadczenie, prototypowania i wyciągania wniosków do przełożenia na inne części miasta. CCC nie wstrzymuje realizacji działań ogólnomiejskich zapisanych w ZWW. Wszystko będzie się działo równolegle, ale obydwa procesy muszą „się widzieć”.</a:t>
            </a:r>
          </a:p>
          <a:p>
            <a:pPr marL="171450" indent="-171450">
              <a:buFont typeface="Arial" panose="020B0604020202020204" pitchFamily="34" charset="0"/>
              <a:buChar char="•"/>
            </a:pPr>
            <a:endParaRPr lang="pl-PL" baseline="0" dirty="0"/>
          </a:p>
          <a:p>
            <a:pPr marL="171450" indent="-171450">
              <a:buFont typeface="Arial" panose="020B0604020202020204" pitchFamily="34" charset="0"/>
              <a:buChar char="•"/>
            </a:pPr>
            <a:r>
              <a:rPr lang="pl-PL" baseline="0" dirty="0"/>
              <a:t>CCC to zwiększenie ambicji klimatycznych zawartych w ZZW na ograniczonym obszarze.</a:t>
            </a:r>
            <a:endParaRPr lang="pl-PL" dirty="0"/>
          </a:p>
        </p:txBody>
      </p:sp>
      <p:sp>
        <p:nvSpPr>
          <p:cNvPr id="4" name="Symbol zastępczy numeru slajdu 3"/>
          <p:cNvSpPr>
            <a:spLocks noGrp="1"/>
          </p:cNvSpPr>
          <p:nvPr>
            <p:ph type="sldNum" sz="quarter" idx="10"/>
          </p:nvPr>
        </p:nvSpPr>
        <p:spPr/>
        <p:txBody>
          <a:bodyPr/>
          <a:lstStyle/>
          <a:p>
            <a:fld id="{C454190B-78B9-4851-9440-3DF1ECF7B865}" type="slidenum">
              <a:rPr lang="pl-PL" smtClean="0"/>
              <a:t>16</a:t>
            </a:fld>
            <a:endParaRPr lang="pl-PL"/>
          </a:p>
        </p:txBody>
      </p:sp>
    </p:spTree>
    <p:extLst>
      <p:ext uri="{BB962C8B-B14F-4D97-AF65-F5344CB8AC3E}">
        <p14:creationId xmlns:p14="http://schemas.microsoft.com/office/powerpoint/2010/main" val="28418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8F2F8F6-4D00-4E6D-A406-3A443E38E913}" type="slidenum">
              <a:rPr lang="pl-PL" smtClean="0"/>
              <a:t>17</a:t>
            </a:fld>
            <a:endParaRPr lang="pl-PL"/>
          </a:p>
        </p:txBody>
      </p:sp>
    </p:spTree>
    <p:extLst>
      <p:ext uri="{BB962C8B-B14F-4D97-AF65-F5344CB8AC3E}">
        <p14:creationId xmlns:p14="http://schemas.microsoft.com/office/powerpoint/2010/main" val="266674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pl-PL" sz="1200" b="0" dirty="0"/>
              <a:t>Ważnym projektem</a:t>
            </a:r>
            <a:r>
              <a:rPr lang="pl-PL" sz="1200" b="0" baseline="0" dirty="0"/>
              <a:t> jest realizowany w ramach </a:t>
            </a:r>
            <a:r>
              <a:rPr lang="pl-PL" sz="1200" b="0" dirty="0"/>
              <a:t>„100 neutralnych dla klimatu i inteligentnych miast do 2030 r.”, projekt NEEST, który jest swoistym </a:t>
            </a:r>
            <a:r>
              <a:rPr lang="pl-PL" sz="1200" b="1" dirty="0"/>
              <a:t>laboratorium doświadczalnym</a:t>
            </a:r>
            <a:r>
              <a:rPr lang="pl-PL" sz="1200" b="0" dirty="0"/>
              <a: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pl-PL" sz="1200" b="0" dirty="0"/>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pl-PL" sz="1200" kern="1200" dirty="0">
                <a:solidFill>
                  <a:schemeClr val="tx1"/>
                </a:solidFill>
                <a:effectLst/>
                <a:latin typeface="+mn-lt"/>
                <a:ea typeface="+mn-ea"/>
                <a:cs typeface="+mn-cs"/>
              </a:rPr>
              <a:t>Celem projektu jest </a:t>
            </a:r>
            <a:r>
              <a:rPr lang="pl-PL" sz="1200" b="1" dirty="0"/>
              <a:t>przygotowanie zestawu innowacyjnych rozwiązań gotowych do wdrożenia, skalowania i powielania </a:t>
            </a:r>
            <a:r>
              <a:rPr lang="pl-PL" sz="1200" b="0" dirty="0"/>
              <a:t>na podstawie modelowych symulacji realizacyjnych, obejmujących aspekty techniczne, finansowe i środowiskowe, a także społeczne tzw. MEL (Monitoring Evaluation and Learning) dot. </a:t>
            </a:r>
            <a:r>
              <a:rPr lang="pl-PL" sz="1200" b="1" dirty="0"/>
              <a:t>szeroko pojętej i głębokiej modernizacji energetycznej budynków oraz regeneracji ich otoczenia.</a:t>
            </a:r>
            <a:r>
              <a:rPr lang="pl-PL" sz="1200" b="0" dirty="0"/>
              <a:t>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pl-PL" sz="1200" b="0" dirty="0"/>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pl-PL" sz="1200" b="0" dirty="0"/>
              <a:t>Każde</a:t>
            </a:r>
            <a:r>
              <a:rPr lang="pl-PL" sz="1200" b="0" baseline="0" dirty="0"/>
              <a:t> z miast konsorcjum ma do opracowania inny rodzaj rozwiązań.</a:t>
            </a:r>
            <a:endParaRPr lang="pl-PL" sz="1200" b="0" dirty="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pl-PL" sz="1200" b="0" dirty="0"/>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pl-PL" sz="1200" b="0" dirty="0"/>
              <a:t>W projekcie chodzi o wypracowanie </a:t>
            </a:r>
            <a:r>
              <a:rPr lang="pl-PL" sz="1200" b="1" dirty="0"/>
              <a:t>rozwiązań</a:t>
            </a:r>
            <a:r>
              <a:rPr lang="pl-PL" sz="1200" b="1" kern="1200" dirty="0">
                <a:solidFill>
                  <a:schemeClr val="tx1"/>
                </a:solidFill>
                <a:effectLst/>
                <a:latin typeface="+mn-lt"/>
                <a:ea typeface="+mn-ea"/>
                <a:cs typeface="+mn-cs"/>
              </a:rPr>
              <a:t>, które mogą być zastosowane we wszystkich ośrodkach miejskich </a:t>
            </a:r>
            <a:r>
              <a:rPr lang="pl-PL" sz="1200" kern="1200" dirty="0">
                <a:solidFill>
                  <a:schemeClr val="tx1"/>
                </a:solidFill>
                <a:effectLst/>
                <a:latin typeface="+mn-lt"/>
                <a:ea typeface="+mn-ea"/>
                <a:cs typeface="+mn-cs"/>
              </a:rPr>
              <a:t>na terenie kraju i Europy -</a:t>
            </a:r>
            <a:r>
              <a:rPr lang="pl-PL" sz="1200" kern="1200" baseline="0" dirty="0">
                <a:solidFill>
                  <a:schemeClr val="tx1"/>
                </a:solidFill>
                <a:effectLst/>
                <a:latin typeface="+mn-lt"/>
                <a:ea typeface="+mn-ea"/>
                <a:cs typeface="+mn-cs"/>
              </a:rPr>
              <a:t> </a:t>
            </a:r>
            <a:r>
              <a:rPr lang="pl-PL" sz="1200" kern="1200" dirty="0">
                <a:solidFill>
                  <a:schemeClr val="tx1"/>
                </a:solidFill>
                <a:effectLst/>
                <a:latin typeface="+mn-lt"/>
                <a:ea typeface="+mn-ea"/>
                <a:cs typeface="+mn-cs"/>
              </a:rPr>
              <a:t>wzorcowych rozwiązań technicznych i organizacyjnych dotyczących modernizacji budynków i doprowadzenia ich do poziomu niemal zeroemisyjnego oraz regeneracji terenów wokół, dla pięciu typowych rodzajów zabudowy zidentyfikowanych przez miasta, jako typowe (najczęściej występujące, stwarzające największe problemy emisyjne, mieszkaniowe, etc.), modele finansowania oraz modele biznesowe modernizacji budynków na masową skalę, </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pl-PL" sz="120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pl-PL" sz="1200" kern="1200" dirty="0">
                <a:solidFill>
                  <a:schemeClr val="tx1"/>
                </a:solidFill>
                <a:effectLst/>
                <a:latin typeface="+mn-lt"/>
                <a:ea typeface="+mn-ea"/>
                <a:cs typeface="+mn-cs"/>
              </a:rPr>
              <a:t>W Warszawie projekt skupia się na</a:t>
            </a:r>
            <a:r>
              <a:rPr lang="pl-PL" sz="1800" dirty="0"/>
              <a:t> szeroko pojętej i głębokiej modernizacji energetycznej budynków w </a:t>
            </a:r>
            <a:r>
              <a:rPr lang="pl-PL" sz="1800" b="1" dirty="0"/>
              <a:t>wybranym kwartale w Dzielnicy Praga - Południe </a:t>
            </a:r>
            <a:r>
              <a:rPr lang="pl-PL" sz="1800" dirty="0"/>
              <a:t>oraz regeneracji ich otoczenia na podstawie analizy </a:t>
            </a:r>
            <a:r>
              <a:rPr lang="pl-PL" sz="1800" b="1" dirty="0"/>
              <a:t>5 typów budynków priorytetowych</a:t>
            </a:r>
            <a:r>
              <a:rPr lang="pl-PL" sz="1800" dirty="0"/>
              <a:t> w miastach:</a:t>
            </a:r>
          </a:p>
          <a:p>
            <a:pPr lvl="2"/>
            <a:r>
              <a:rPr lang="pl-PL" sz="1800" dirty="0"/>
              <a:t>- mieszkalne wielorodzinne (wielka płyta lata 1970-80 XX w.), </a:t>
            </a:r>
          </a:p>
          <a:p>
            <a:pPr lvl="2"/>
            <a:r>
              <a:rPr lang="pl-PL" sz="1800" dirty="0"/>
              <a:t>- zabytkowe wielorodzinne – kamienica sprzed 1918 r.,</a:t>
            </a:r>
          </a:p>
          <a:p>
            <a:pPr lvl="2"/>
            <a:r>
              <a:rPr lang="pl-PL" sz="1800" dirty="0"/>
              <a:t>- jednorodzinne, tzw. kostka mazowiecka z lat 1960-80 XX w.,</a:t>
            </a:r>
          </a:p>
          <a:p>
            <a:pPr lvl="2"/>
            <a:r>
              <a:rPr lang="pl-PL" sz="1800" dirty="0"/>
              <a:t>- komercyjny powstały po 1945 r.,</a:t>
            </a:r>
          </a:p>
          <a:p>
            <a:pPr lvl="2"/>
            <a:r>
              <a:rPr lang="pl-PL" sz="1800" b="1" dirty="0"/>
              <a:t>- szkoła tysiąclatka z lat 1960-70 XX w.  </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pl-PL" sz="1200" kern="1200" dirty="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pl-PL" sz="1200" kern="1200" dirty="0">
                <a:solidFill>
                  <a:schemeClr val="tx1"/>
                </a:solidFill>
                <a:effectLst/>
                <a:latin typeface="+mn-lt"/>
                <a:ea typeface="+mn-ea"/>
                <a:cs typeface="+mn-cs"/>
              </a:rPr>
              <a:t>Ponieważ</a:t>
            </a:r>
            <a:r>
              <a:rPr lang="pl-PL" sz="1200" kern="1200" baseline="0" dirty="0">
                <a:solidFill>
                  <a:schemeClr val="tx1"/>
                </a:solidFill>
                <a:effectLst/>
                <a:latin typeface="+mn-lt"/>
                <a:ea typeface="+mn-ea"/>
                <a:cs typeface="+mn-cs"/>
              </a:rPr>
              <a:t> wspomniałem o dwóch projektach o charakterze systemowym, które będą realizowane w dzielnicach, poproszę teraz </a:t>
            </a:r>
            <a:r>
              <a:rPr lang="pl-PL" sz="1200" b="1" kern="1200" baseline="0" dirty="0">
                <a:solidFill>
                  <a:schemeClr val="tx1"/>
                </a:solidFill>
                <a:effectLst/>
                <a:latin typeface="+mn-lt"/>
                <a:ea typeface="+mn-ea"/>
                <a:cs typeface="+mn-cs"/>
              </a:rPr>
              <a:t>przedstawicieli Dzielnicy Praga-Południe oraz Dzielnicy Ursynów o zabranie głosu, </a:t>
            </a:r>
            <a:r>
              <a:rPr lang="pl-PL" sz="1200" b="0" kern="1200" baseline="0" dirty="0">
                <a:solidFill>
                  <a:schemeClr val="tx1"/>
                </a:solidFill>
                <a:effectLst/>
                <a:latin typeface="+mn-lt"/>
                <a:ea typeface="+mn-ea"/>
                <a:cs typeface="+mn-cs"/>
              </a:rPr>
              <a:t>zanim przejdziemy do dalszej części prezentacji</a:t>
            </a:r>
            <a:r>
              <a:rPr lang="pl-PL" sz="1200" kern="1200" baseline="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endParaRPr lang="pl-PL" sz="1800" b="0" dirty="0"/>
          </a:p>
          <a:p>
            <a:pPr marL="0" indent="0">
              <a:buNone/>
            </a:pPr>
            <a:endParaRPr lang="pl-PL" sz="1800" b="0" dirty="0"/>
          </a:p>
          <a:p>
            <a:pPr marL="0" indent="0">
              <a:buNone/>
            </a:pPr>
            <a:endParaRPr lang="pl-PL" sz="1800" dirty="0"/>
          </a:p>
          <a:p>
            <a:pPr marL="0" indent="0">
              <a:buNone/>
            </a:pPr>
            <a:endParaRPr lang="pl-PL" sz="1800" dirty="0"/>
          </a:p>
          <a:p>
            <a:endParaRPr lang="pl-PL" dirty="0"/>
          </a:p>
        </p:txBody>
      </p:sp>
      <p:sp>
        <p:nvSpPr>
          <p:cNvPr id="4" name="Symbol zastępczy numeru slajdu 3"/>
          <p:cNvSpPr>
            <a:spLocks noGrp="1"/>
          </p:cNvSpPr>
          <p:nvPr>
            <p:ph type="sldNum" sz="quarter" idx="10"/>
          </p:nvPr>
        </p:nvSpPr>
        <p:spPr/>
        <p:txBody>
          <a:bodyPr/>
          <a:lstStyle/>
          <a:p>
            <a:fld id="{C454190B-78B9-4851-9440-3DF1ECF7B865}" type="slidenum">
              <a:rPr lang="pl-PL" smtClean="0"/>
              <a:t>18</a:t>
            </a:fld>
            <a:endParaRPr lang="pl-PL"/>
          </a:p>
        </p:txBody>
      </p:sp>
    </p:spTree>
    <p:extLst>
      <p:ext uri="{BB962C8B-B14F-4D97-AF65-F5344CB8AC3E}">
        <p14:creationId xmlns:p14="http://schemas.microsoft.com/office/powerpoint/2010/main" val="381641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Inventory of </a:t>
            </a:r>
            <a:r>
              <a:rPr lang="pl-PL" dirty="0" err="1"/>
              <a:t>buildings</a:t>
            </a:r>
            <a:r>
              <a:rPr lang="pl-PL" dirty="0"/>
              <a:t> and </a:t>
            </a:r>
            <a:r>
              <a:rPr lang="pl-PL" dirty="0" err="1"/>
              <a:t>their</a:t>
            </a:r>
            <a:r>
              <a:rPr lang="pl-PL" dirty="0"/>
              <a:t> </a:t>
            </a:r>
            <a:r>
              <a:rPr lang="pl-PL" dirty="0" err="1"/>
              <a:t>surroundings</a:t>
            </a:r>
            <a:r>
              <a:rPr lang="pl-P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Point </a:t>
            </a:r>
            <a:r>
              <a:rPr lang="pl-PL" dirty="0" err="1"/>
              <a:t>cloud</a:t>
            </a:r>
            <a:r>
              <a:rPr lang="pl-PL" dirty="0"/>
              <a:t> 3D model and </a:t>
            </a:r>
            <a:r>
              <a:rPr lang="pl-PL" dirty="0" err="1"/>
              <a:t>its</a:t>
            </a:r>
            <a:r>
              <a:rPr lang="pl-PL" dirty="0"/>
              <a:t> </a:t>
            </a:r>
            <a:r>
              <a:rPr lang="pl-PL" dirty="0" err="1"/>
              <a:t>analyses</a:t>
            </a:r>
            <a:r>
              <a:rPr lang="pl-P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 </a:t>
            </a:r>
            <a:r>
              <a:rPr lang="pl-PL" dirty="0" err="1"/>
              <a:t>sunlight</a:t>
            </a:r>
            <a:r>
              <a:rPr lang="pl-PL" dirty="0"/>
              <a:t> </a:t>
            </a:r>
            <a:r>
              <a:rPr lang="pl-PL" dirty="0" err="1"/>
              <a:t>studies</a:t>
            </a:r>
            <a:r>
              <a:rPr lang="pl-P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 wind </a:t>
            </a:r>
            <a:r>
              <a:rPr lang="pl-PL" dirty="0" err="1"/>
              <a:t>studies</a:t>
            </a:r>
            <a:r>
              <a:rPr lang="pl-P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 </a:t>
            </a:r>
            <a:r>
              <a:rPr lang="pl-PL" dirty="0" err="1"/>
              <a:t>daylight</a:t>
            </a:r>
            <a:r>
              <a:rPr lang="pl-PL" dirty="0"/>
              <a:t> </a:t>
            </a:r>
            <a:r>
              <a:rPr lang="pl-PL" dirty="0" err="1"/>
              <a:t>potential</a:t>
            </a:r>
            <a:r>
              <a:rPr lang="pl-PL" dirty="0"/>
              <a:t> </a:t>
            </a:r>
            <a:r>
              <a:rPr lang="pl-PL" dirty="0" err="1"/>
              <a:t>studies</a:t>
            </a:r>
            <a:r>
              <a:rPr lang="pl-P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 </a:t>
            </a:r>
            <a:r>
              <a:rPr lang="pl-PL" dirty="0" err="1"/>
              <a:t>shadow</a:t>
            </a:r>
            <a:r>
              <a:rPr lang="pl-PL" dirty="0"/>
              <a:t> </a:t>
            </a:r>
            <a:r>
              <a:rPr lang="pl-PL" dirty="0" err="1"/>
              <a:t>analyses</a:t>
            </a:r>
            <a:r>
              <a:rPr lang="pl-P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 </a:t>
            </a:r>
            <a:r>
              <a:rPr lang="pl-PL" dirty="0" err="1"/>
              <a:t>solar</a:t>
            </a:r>
            <a:r>
              <a:rPr lang="pl-PL" dirty="0"/>
              <a:t> panel </a:t>
            </a:r>
            <a:r>
              <a:rPr lang="pl-PL" dirty="0" err="1"/>
              <a:t>potential</a:t>
            </a:r>
            <a:r>
              <a:rPr lang="pl-PL" dirty="0"/>
              <a:t> </a:t>
            </a:r>
            <a:r>
              <a:rPr lang="pl-PL" dirty="0" err="1"/>
              <a:t>studies</a:t>
            </a:r>
            <a:r>
              <a:rPr lang="pl-P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 </a:t>
            </a:r>
            <a:r>
              <a:rPr lang="pl-PL" dirty="0" err="1"/>
              <a:t>microclimate</a:t>
            </a:r>
            <a:r>
              <a:rPr lang="pl-PL" dirty="0"/>
              <a:t> </a:t>
            </a:r>
            <a:r>
              <a:rPr lang="pl-PL" dirty="0" err="1"/>
              <a:t>studies</a:t>
            </a:r>
            <a:r>
              <a:rPr lang="pl-PL"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t>- </a:t>
            </a:r>
            <a:r>
              <a:rPr lang="pl-PL" dirty="0" err="1"/>
              <a:t>acoustic</a:t>
            </a:r>
            <a:r>
              <a:rPr lang="pl-PL" dirty="0"/>
              <a:t> </a:t>
            </a:r>
            <a:r>
              <a:rPr lang="pl-PL" dirty="0" err="1"/>
              <a:t>studies</a:t>
            </a:r>
            <a:r>
              <a:rPr lang="pl-PL" dirty="0"/>
              <a:t> </a:t>
            </a:r>
            <a:r>
              <a:rPr lang="pl-PL"/>
              <a:t>urban</a:t>
            </a:r>
            <a:r>
              <a:rPr lang="pl-PL" dirty="0"/>
              <a:t> </a:t>
            </a:r>
            <a:r>
              <a:rPr lang="pl-PL" dirty="0" err="1"/>
              <a:t>planning</a:t>
            </a:r>
            <a:r>
              <a:rPr lang="pl-PL" dirty="0"/>
              <a:t> </a:t>
            </a:r>
            <a:r>
              <a:rPr lang="pl-PL" dirty="0" err="1"/>
              <a:t>studies</a:t>
            </a:r>
            <a:endParaRPr lang="pl-PL" dirty="0"/>
          </a:p>
          <a:p>
            <a:endParaRPr lang="pl-PL" dirty="0"/>
          </a:p>
        </p:txBody>
      </p:sp>
      <p:sp>
        <p:nvSpPr>
          <p:cNvPr id="4" name="Symbol zastępczy numeru slajdu 3"/>
          <p:cNvSpPr>
            <a:spLocks noGrp="1"/>
          </p:cNvSpPr>
          <p:nvPr>
            <p:ph type="sldNum" sz="quarter" idx="5"/>
          </p:nvPr>
        </p:nvSpPr>
        <p:spPr/>
        <p:txBody>
          <a:bodyPr/>
          <a:lstStyle/>
          <a:p>
            <a:fld id="{E8F2F8F6-4D00-4E6D-A406-3A443E38E913}" type="slidenum">
              <a:rPr lang="pl-PL" smtClean="0"/>
              <a:t>19</a:t>
            </a:fld>
            <a:endParaRPr lang="pl-PL"/>
          </a:p>
        </p:txBody>
      </p:sp>
    </p:spTree>
    <p:extLst>
      <p:ext uri="{BB962C8B-B14F-4D97-AF65-F5344CB8AC3E}">
        <p14:creationId xmlns:p14="http://schemas.microsoft.com/office/powerpoint/2010/main" val="3939890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b="1" dirty="0"/>
              <a:t>Digital twins</a:t>
            </a:r>
            <a:endParaRPr lang="pl-PL" b="1" dirty="0"/>
          </a:p>
          <a:p>
            <a:pPr marL="171450" indent="-171450">
              <a:buFont typeface="Arial" panose="020B0604020202020204" pitchFamily="34" charset="0"/>
              <a:buChar char="•"/>
            </a:pPr>
            <a:r>
              <a:rPr lang="en-US" dirty="0"/>
              <a:t>This is a digital representation of existing buildings.</a:t>
            </a:r>
            <a:endParaRPr lang="pl-PL" dirty="0"/>
          </a:p>
          <a:p>
            <a:pPr marL="171450" indent="-171450">
              <a:buFont typeface="Arial" panose="020B0604020202020204" pitchFamily="34" charset="0"/>
              <a:buChar char="•"/>
            </a:pPr>
            <a:r>
              <a:rPr lang="en-US" dirty="0"/>
              <a:t>Created on the basis of laser measurements (point clouds).</a:t>
            </a:r>
            <a:endParaRPr lang="pl-PL" dirty="0"/>
          </a:p>
          <a:p>
            <a:pPr marL="171450" indent="-171450">
              <a:buFont typeface="Arial" panose="020B0604020202020204" pitchFamily="34" charset="0"/>
              <a:buChar char="•"/>
            </a:pPr>
            <a:r>
              <a:rPr lang="en-US" dirty="0"/>
              <a:t>The dimensions of the buildings and their elevations, the surrounding terrain are mapped.</a:t>
            </a:r>
            <a:endParaRPr lang="pl-PL" dirty="0"/>
          </a:p>
          <a:p>
            <a:endParaRPr lang="pl-PL" dirty="0"/>
          </a:p>
          <a:p>
            <a:r>
              <a:rPr lang="en-US" b="1" dirty="0"/>
              <a:t>They will be used for:</a:t>
            </a:r>
            <a:endParaRPr lang="pl-PL" b="1" dirty="0"/>
          </a:p>
          <a:p>
            <a:pPr marL="171450" indent="-171450">
              <a:buFont typeface="Arial" panose="020B0604020202020204" pitchFamily="34" charset="0"/>
              <a:buChar char="•"/>
            </a:pPr>
            <a:r>
              <a:rPr lang="en-US" dirty="0"/>
              <a:t>energy efficiency analyses - allowing different solutions to be simulated and the most optimal to be selected,</a:t>
            </a:r>
            <a:endParaRPr lang="pl-PL" dirty="0"/>
          </a:p>
          <a:p>
            <a:pPr marL="171450" indent="-171450">
              <a:buFont typeface="Arial" panose="020B0604020202020204" pitchFamily="34" charset="0"/>
              <a:buChar char="•"/>
            </a:pPr>
            <a:r>
              <a:rPr lang="en-US" dirty="0"/>
              <a:t>design of supplementary buildings - superstructures and extensions of existing buildings as well as additions (infill),</a:t>
            </a:r>
            <a:endParaRPr lang="pl-PL" dirty="0"/>
          </a:p>
          <a:p>
            <a:pPr marL="171450" indent="-171450">
              <a:buFont typeface="Arial" panose="020B0604020202020204" pitchFamily="34" charset="0"/>
              <a:buChar char="•"/>
            </a:pPr>
            <a:r>
              <a:rPr lang="en-US" dirty="0"/>
              <a:t>the development concept for the area between the buildings and the positioning of small-scale architecture,</a:t>
            </a:r>
            <a:endParaRPr lang="pl-PL" dirty="0"/>
          </a:p>
          <a:p>
            <a:pPr marL="171450" indent="-171450">
              <a:buFont typeface="Arial" panose="020B0604020202020204" pitchFamily="34" charset="0"/>
              <a:buChar char="•"/>
            </a:pPr>
            <a:r>
              <a:rPr lang="en-US" dirty="0"/>
              <a:t> additional functions such as meeting places for residents or technology pavilions.</a:t>
            </a:r>
            <a:endParaRPr lang="pl-PL" dirty="0"/>
          </a:p>
        </p:txBody>
      </p:sp>
      <p:sp>
        <p:nvSpPr>
          <p:cNvPr id="4" name="Symbol zastępczy numeru slajdu 3"/>
          <p:cNvSpPr>
            <a:spLocks noGrp="1"/>
          </p:cNvSpPr>
          <p:nvPr>
            <p:ph type="sldNum" sz="quarter" idx="5"/>
          </p:nvPr>
        </p:nvSpPr>
        <p:spPr/>
        <p:txBody>
          <a:bodyPr/>
          <a:lstStyle/>
          <a:p>
            <a:fld id="{E8F2F8F6-4D00-4E6D-A406-3A443E38E913}" type="slidenum">
              <a:rPr lang="pl-PL" smtClean="0"/>
              <a:t>20</a:t>
            </a:fld>
            <a:endParaRPr lang="pl-PL"/>
          </a:p>
        </p:txBody>
      </p:sp>
    </p:spTree>
    <p:extLst>
      <p:ext uri="{BB962C8B-B14F-4D97-AF65-F5344CB8AC3E}">
        <p14:creationId xmlns:p14="http://schemas.microsoft.com/office/powerpoint/2010/main" val="2220772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E8F2F8F6-4D00-4E6D-A406-3A443E38E913}" type="slidenum">
              <a:rPr lang="pl-PL" smtClean="0"/>
              <a:t>21</a:t>
            </a:fld>
            <a:endParaRPr lang="pl-PL"/>
          </a:p>
        </p:txBody>
      </p:sp>
    </p:spTree>
    <p:extLst>
      <p:ext uri="{BB962C8B-B14F-4D97-AF65-F5344CB8AC3E}">
        <p14:creationId xmlns:p14="http://schemas.microsoft.com/office/powerpoint/2010/main" val="337267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211138" y="828675"/>
            <a:ext cx="7280275" cy="4095750"/>
          </a:xfrm>
        </p:spPr>
      </p:sp>
      <p:sp>
        <p:nvSpPr>
          <p:cNvPr id="3" name="Symbol zastępczy notatek 2"/>
          <p:cNvSpPr>
            <a:spLocks noGrp="1"/>
          </p:cNvSpPr>
          <p:nvPr>
            <p:ph type="body" idx="1"/>
          </p:nvPr>
        </p:nvSpPr>
        <p:spPr/>
        <p:txBody>
          <a:bodyPr/>
          <a:lstStyle/>
          <a:p>
            <a:r>
              <a:rPr lang="pl-PL" sz="1200" kern="1200" dirty="0">
                <a:solidFill>
                  <a:schemeClr val="tx1"/>
                </a:solidFill>
                <a:effectLst/>
                <a:latin typeface="+mn-lt"/>
                <a:ea typeface="+mn-ea"/>
                <a:cs typeface="+mn-cs"/>
              </a:rPr>
              <a:t>Program ochrony środowiska dla m.st. Warszawy (POŚ) jest obowiązkiem wynikającym z Prawo ochrony środowiska, który stanowi, że powiat/gmina opracowuje program ochrony środowiska w celu realizacji polityki ekologicznej państwa. </a:t>
            </a:r>
          </a:p>
          <a:p>
            <a:r>
              <a:rPr lang="pl-PL" sz="1200" kern="1200" dirty="0">
                <a:solidFill>
                  <a:schemeClr val="tx1"/>
                </a:solidFill>
                <a:effectLst/>
                <a:latin typeface="+mn-lt"/>
                <a:ea typeface="+mn-ea"/>
                <a:cs typeface="+mn-cs"/>
              </a:rPr>
              <a:t>Poprawa jakości życia w mieście poprzez zrównoważony i trwały rozwój Warszawy oraz zachowanie istotnych walorów środowiska przyrodniczego, poprawę jego stanu, poprawę ładu przestrzennego i rozwój infrastruktury ochrony środowiska to główny cel działań przedstawionych w niniejszym dokumencie. Jest on jednocześnie realizacją celu określonego w Strategii #Warszawa2030 – Żyjemy w czystym środowisku przyrodniczym.</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Transformacja ekologiczna powinna być nie tylko </a:t>
            </a:r>
            <a:r>
              <a:rPr lang="pl-PL" sz="1200" b="1" kern="1200" dirty="0">
                <a:solidFill>
                  <a:schemeClr val="tx1"/>
                </a:solidFill>
                <a:effectLst/>
                <a:latin typeface="+mn-lt"/>
                <a:ea typeface="+mn-ea"/>
                <a:cs typeface="+mn-cs"/>
              </a:rPr>
              <a:t>racjonalna kosztowo</a:t>
            </a:r>
            <a:r>
              <a:rPr lang="pl-PL" sz="1200" kern="1200" dirty="0">
                <a:solidFill>
                  <a:schemeClr val="tx1"/>
                </a:solidFill>
                <a:effectLst/>
                <a:latin typeface="+mn-lt"/>
                <a:ea typeface="+mn-ea"/>
                <a:cs typeface="+mn-cs"/>
              </a:rPr>
              <a:t>, lecz także </a:t>
            </a:r>
            <a:r>
              <a:rPr lang="pl-PL" sz="1200" b="1" kern="1200" dirty="0">
                <a:solidFill>
                  <a:schemeClr val="tx1"/>
                </a:solidFill>
                <a:effectLst/>
                <a:latin typeface="+mn-lt"/>
                <a:ea typeface="+mn-ea"/>
                <a:cs typeface="+mn-cs"/>
              </a:rPr>
              <a:t>społecznie zrównoważona i sprawiedliwa</a:t>
            </a:r>
            <a:r>
              <a:rPr lang="pl-P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Strategia</a:t>
            </a:r>
            <a:r>
              <a:rPr lang="pl-PL" sz="1200" kern="1200" baseline="0" dirty="0">
                <a:solidFill>
                  <a:schemeClr val="tx1"/>
                </a:solidFill>
                <a:effectLst/>
                <a:latin typeface="+mn-lt"/>
                <a:ea typeface="+mn-ea"/>
                <a:cs typeface="+mn-cs"/>
              </a:rPr>
              <a:t> adaptacji do zmiany klimatu </a:t>
            </a:r>
            <a:r>
              <a:rPr lang="pl-PL" sz="1200" b="0" i="0" kern="1200" dirty="0">
                <a:solidFill>
                  <a:schemeClr val="tx1"/>
                </a:solidFill>
                <a:effectLst/>
                <a:latin typeface="+mn-lt"/>
                <a:ea typeface="+mn-ea"/>
                <a:cs typeface="+mn-cs"/>
              </a:rPr>
              <a:t>- </a:t>
            </a:r>
            <a:r>
              <a:rPr lang="pl-PL" sz="1200" b="1" i="0" kern="1200" dirty="0">
                <a:solidFill>
                  <a:schemeClr val="tx1"/>
                </a:solidFill>
                <a:effectLst/>
                <a:latin typeface="+mn-lt"/>
                <a:ea typeface="+mn-ea"/>
                <a:cs typeface="+mn-cs"/>
              </a:rPr>
              <a:t>w zakresie podejmowania działań zapobiegających i łagodzących negatywne skutki zmian klimatu oraz wzmacniających odporność miasta</a:t>
            </a:r>
            <a:r>
              <a:rPr lang="pl-PL" sz="1200" b="1" i="0" kern="1200" baseline="0" dirty="0">
                <a:solidFill>
                  <a:schemeClr val="tx1"/>
                </a:solidFill>
                <a:effectLst/>
                <a:latin typeface="+mn-lt"/>
                <a:ea typeface="+mn-ea"/>
                <a:cs typeface="+mn-cs"/>
              </a:rPr>
              <a:t> - </a:t>
            </a:r>
            <a:r>
              <a:rPr lang="pl-PL" sz="1200" b="0" i="0" kern="1200" dirty="0">
                <a:solidFill>
                  <a:schemeClr val="tx1"/>
                </a:solidFill>
                <a:effectLst/>
                <a:latin typeface="+mn-lt"/>
                <a:ea typeface="+mn-ea"/>
                <a:cs typeface="+mn-cs"/>
              </a:rPr>
              <a:t>zapewnienie bezpieczeństwa mieszkańcom: inwestycje w transport publiczny, odnawialne źródła energii oraz poprawę efektywności energetycznej. zazieleniania Warszawy, oszczędzanie zasobów wodnych, a także walka o czyste powietrze.</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 </a:t>
            </a:r>
          </a:p>
          <a:p>
            <a:endParaRPr lang="en-GB" dirty="0"/>
          </a:p>
        </p:txBody>
      </p:sp>
      <p:sp>
        <p:nvSpPr>
          <p:cNvPr id="4" name="Symbol zastępczy numeru slajdu 3"/>
          <p:cNvSpPr>
            <a:spLocks noGrp="1"/>
          </p:cNvSpPr>
          <p:nvPr>
            <p:ph type="sldNum" sz="quarter" idx="10"/>
          </p:nvPr>
        </p:nvSpPr>
        <p:spPr/>
        <p:txBody>
          <a:bodyPr/>
          <a:lstStyle/>
          <a:p>
            <a:fld id="{E8F2F8F6-4D00-4E6D-A406-3A443E38E913}" type="slidenum">
              <a:rPr lang="pl-PL" smtClean="0"/>
              <a:t>2</a:t>
            </a:fld>
            <a:endParaRPr lang="pl-PL"/>
          </a:p>
        </p:txBody>
      </p:sp>
    </p:spTree>
    <p:extLst>
      <p:ext uri="{BB962C8B-B14F-4D97-AF65-F5344CB8AC3E}">
        <p14:creationId xmlns:p14="http://schemas.microsoft.com/office/powerpoint/2010/main" val="345155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2F8F6-4D00-4E6D-A406-3A443E38E91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5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r>
              <a:rPr lang="pl-PL" b="1" dirty="0"/>
              <a:t>Głównym wyznacznikiem naszych działań </a:t>
            </a:r>
            <a:r>
              <a:rPr lang="pl-PL" dirty="0"/>
              <a:t>w polityce klimatycznej jest </a:t>
            </a:r>
            <a:r>
              <a:rPr lang="pl-PL" b="1" dirty="0"/>
              <a:t>Zielona Wizja Warszawy </a:t>
            </a:r>
            <a:r>
              <a:rPr lang="pl-PL" dirty="0"/>
              <a:t>- zawierająca cele redukcyjne miasta oraz opis działań na rzecz ich osiągnięcia, a także plan działań na rzecz zrównoważonego miasta. Jest ona zwieńczeniem projektu trwającego ponad dwa lata w ramach Programu Rozwoju Zielonych Miast Europejskiego Banku Odbudowy i Rozwoju.</a:t>
            </a:r>
          </a:p>
          <a:p>
            <a:pPr marL="171450" indent="-171450">
              <a:buFont typeface="Arial" panose="020B0604020202020204" pitchFamily="34" charset="0"/>
              <a:buChar char="•"/>
            </a:pPr>
            <a:endParaRPr lang="pl-PL" dirty="0"/>
          </a:p>
          <a:p>
            <a:pPr marL="171450" indent="-171450">
              <a:buFont typeface="Arial" panose="020B0604020202020204" pitchFamily="34" charset="0"/>
              <a:buChar char="•"/>
            </a:pPr>
            <a:r>
              <a:rPr lang="pl-PL" dirty="0"/>
              <a:t>ZWW nie jest dokumentem programującym rozwój miasta, tylko tzw.</a:t>
            </a:r>
            <a:r>
              <a:rPr lang="pl-PL" baseline="0" dirty="0"/>
              <a:t> </a:t>
            </a:r>
            <a:r>
              <a:rPr lang="pl-PL" b="1" dirty="0"/>
              <a:t>mapą drogową </a:t>
            </a:r>
            <a:r>
              <a:rPr lang="pl-PL" dirty="0"/>
              <a:t>- dokumentem zawierającym opis konkretnych, tworzonych pod specyfikę Warszawy rozwiązań, które doprowadzą do osiągniecia celów redukcyjnych oraz umożliwią zrównoważony rozwój miasta. </a:t>
            </a:r>
          </a:p>
          <a:p>
            <a:pPr marL="171450" indent="-171450">
              <a:buFont typeface="Arial" panose="020B0604020202020204" pitchFamily="34" charset="0"/>
              <a:buChar char="•"/>
            </a:pPr>
            <a:endParaRPr lang="pl-PL" dirty="0"/>
          </a:p>
          <a:p>
            <a:pPr marL="171450" indent="-171450">
              <a:buFont typeface="Arial" panose="020B0604020202020204" pitchFamily="34" charset="0"/>
              <a:buChar char="•"/>
            </a:pPr>
            <a:r>
              <a:rPr lang="pl-PL" dirty="0"/>
              <a:t>Zawiera </a:t>
            </a:r>
            <a:r>
              <a:rPr lang="pl-PL" b="1" dirty="0"/>
              <a:t>zestaw wytycznych dla komórek i jednostek miejskich oraz innych podmiotów </a:t>
            </a:r>
            <a:r>
              <a:rPr lang="pl-PL" dirty="0"/>
              <a:t>mających wpływ na funkcjonowanie miasta opracowanych na podstawie wyników</a:t>
            </a:r>
            <a:r>
              <a:rPr lang="pl-PL" baseline="0" dirty="0"/>
              <a:t> </a:t>
            </a:r>
            <a:r>
              <a:rPr lang="pl-PL" sz="1200" kern="1200" dirty="0">
                <a:solidFill>
                  <a:schemeClr val="tx1"/>
                </a:solidFill>
                <a:effectLst/>
                <a:latin typeface="+mn-lt"/>
                <a:ea typeface="+mn-ea"/>
                <a:cs typeface="+mn-cs"/>
              </a:rPr>
              <a:t>analizy stanu miasta,</a:t>
            </a:r>
            <a:r>
              <a:rPr lang="pl-PL" sz="1200" kern="1200" baseline="0" dirty="0">
                <a:solidFill>
                  <a:schemeClr val="tx1"/>
                </a:solidFill>
                <a:effectLst/>
                <a:latin typeface="+mn-lt"/>
                <a:ea typeface="+mn-ea"/>
                <a:cs typeface="+mn-cs"/>
              </a:rPr>
              <a:t> przeprowadzonej w ramach przygotowywania dokumentu.</a:t>
            </a:r>
          </a:p>
          <a:p>
            <a:pPr marL="171450" indent="-171450">
              <a:buFont typeface="Arial" panose="020B0604020202020204" pitchFamily="34" charset="0"/>
              <a:buChar char="•"/>
            </a:pPr>
            <a:endParaRPr lang="pl-PL"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pl-PL" dirty="0"/>
              <a:t>W ZWW</a:t>
            </a:r>
            <a:r>
              <a:rPr lang="pl-PL" baseline="0" dirty="0"/>
              <a:t> znajdują się:</a:t>
            </a:r>
            <a:br>
              <a:rPr lang="pl-PL" baseline="0" dirty="0"/>
            </a:br>
            <a:r>
              <a:rPr lang="pl-PL" baseline="0" dirty="0"/>
              <a:t>- </a:t>
            </a:r>
            <a:r>
              <a:rPr lang="pl-PL" dirty="0"/>
              <a:t>opisy </a:t>
            </a:r>
            <a:r>
              <a:rPr lang="pl-PL" b="1" dirty="0"/>
              <a:t>3 scenariuszy </a:t>
            </a:r>
            <a:r>
              <a:rPr lang="pl-PL" dirty="0"/>
              <a:t>działań oraz ich konsekwencje, </a:t>
            </a:r>
            <a:br>
              <a:rPr lang="pl-PL" dirty="0"/>
            </a:br>
            <a:r>
              <a:rPr lang="pl-PL" dirty="0"/>
              <a:t>-</a:t>
            </a:r>
            <a:r>
              <a:rPr lang="pl-PL" baseline="0" dirty="0"/>
              <a:t> </a:t>
            </a:r>
            <a:r>
              <a:rPr lang="pl-PL" b="1" dirty="0"/>
              <a:t>cele długoterminowe</a:t>
            </a:r>
            <a:r>
              <a:rPr lang="pl-PL" dirty="0"/>
              <a:t>, wskazujące konkretne obszary wymagające podjęcia działań,</a:t>
            </a:r>
            <a:br>
              <a:rPr lang="pl-PL" dirty="0"/>
            </a:br>
            <a:r>
              <a:rPr lang="pl-PL" dirty="0"/>
              <a:t>- </a:t>
            </a:r>
            <a:r>
              <a:rPr lang="pl-PL" b="1" dirty="0"/>
              <a:t>cele krótkoterminowe,</a:t>
            </a:r>
            <a:br>
              <a:rPr lang="pl-PL" b="1" dirty="0"/>
            </a:br>
            <a:r>
              <a:rPr lang="pl-PL" b="0" dirty="0"/>
              <a:t>-</a:t>
            </a:r>
            <a:r>
              <a:rPr lang="pl-PL" b="1" dirty="0"/>
              <a:t> opis 27 działań</a:t>
            </a:r>
            <a:r>
              <a:rPr lang="pl-PL" dirty="0"/>
              <a:t>, których realizacja zapewni osiągnięcie deklarowanych celów klimatycznych. </a:t>
            </a:r>
          </a:p>
          <a:p>
            <a:pPr marL="171450" indent="-171450">
              <a:buFont typeface="Arial" panose="020B0604020202020204" pitchFamily="34" charset="0"/>
              <a:buChar char="•"/>
            </a:pPr>
            <a:endParaRPr lang="pl-PL" dirty="0"/>
          </a:p>
          <a:p>
            <a:pPr marL="171450" indent="-171450">
              <a:buFont typeface="Arial" panose="020B0604020202020204" pitchFamily="34" charset="0"/>
              <a:buChar char="•"/>
            </a:pPr>
            <a:r>
              <a:rPr lang="pl-PL" dirty="0"/>
              <a:t>Działania opisane w dokumencie dotyczą następujących </a:t>
            </a:r>
            <a:r>
              <a:rPr lang="pl-PL" b="1" dirty="0"/>
              <a:t>obszarów</a:t>
            </a:r>
            <a:r>
              <a:rPr lang="pl-PL" dirty="0"/>
              <a:t>: infrastruktura energetyczna, budynki, planowanie przestrzenne i błękitno-zielona infrastruktura, transport, odpady komunalne, budowa kapitału społecznego i integracja.</a:t>
            </a:r>
          </a:p>
          <a:p>
            <a:pPr marL="0" indent="0">
              <a:buFont typeface="Arial" panose="020B0604020202020204" pitchFamily="34" charset="0"/>
              <a:buNone/>
            </a:pPr>
            <a:endParaRPr lang="pl-PL" dirty="0"/>
          </a:p>
          <a:p>
            <a:pPr marL="171450" indent="-171450">
              <a:buFont typeface="Arial" panose="020B0604020202020204" pitchFamily="34" charset="0"/>
              <a:buChar char="•"/>
            </a:pPr>
            <a:r>
              <a:rPr lang="pl-PL" dirty="0"/>
              <a:t>ZWW zawiera także opis występujących i potencjalnych </a:t>
            </a:r>
            <a:r>
              <a:rPr lang="pl-PL" b="1" dirty="0"/>
              <a:t>wyzwań i barier </a:t>
            </a:r>
            <a:r>
              <a:rPr lang="pl-PL" dirty="0"/>
              <a:t>w realizacji założonych celów oraz </a:t>
            </a:r>
            <a:r>
              <a:rPr lang="pl-PL" b="1" dirty="0"/>
              <a:t>szacowane koszty działań </a:t>
            </a:r>
            <a:r>
              <a:rPr lang="pl-PL" dirty="0"/>
              <a:t>(CAPEX i OPEX) i możliwe </a:t>
            </a:r>
            <a:r>
              <a:rPr lang="pl-PL" b="1" dirty="0"/>
              <a:t>źródła ich finansowania.</a:t>
            </a:r>
          </a:p>
          <a:p>
            <a:pPr marL="171450" indent="-171450">
              <a:buFont typeface="Arial" panose="020B0604020202020204" pitchFamily="34" charset="0"/>
              <a:buChar char="•"/>
            </a:pPr>
            <a:endParaRPr lang="pl-PL" dirty="0"/>
          </a:p>
          <a:p>
            <a:pPr marL="171450" indent="-171450">
              <a:buFont typeface="Arial" panose="020B0604020202020204" pitchFamily="34" charset="0"/>
              <a:buChar char="•"/>
            </a:pPr>
            <a:r>
              <a:rPr lang="pl-PL" dirty="0"/>
              <a:t>ZWW to całościowa wizja, systemowe podejście oparte na danych, które daje możliwość </a:t>
            </a:r>
            <a:r>
              <a:rPr lang="pl-PL" b="1" dirty="0"/>
              <a:t>koordynacji i optymalizacji działań </a:t>
            </a:r>
            <a:r>
              <a:rPr lang="pl-PL" dirty="0"/>
              <a:t>miasta oraz pozwala łatwiej </a:t>
            </a:r>
            <a:r>
              <a:rPr lang="pl-PL" b="1" dirty="0"/>
              <a:t>monitorować</a:t>
            </a:r>
            <a:r>
              <a:rPr lang="pl-PL" dirty="0"/>
              <a:t> ich efekty. </a:t>
            </a:r>
          </a:p>
        </p:txBody>
      </p:sp>
      <p:sp>
        <p:nvSpPr>
          <p:cNvPr id="4" name="Symbol zastępczy numeru slajdu 3"/>
          <p:cNvSpPr>
            <a:spLocks noGrp="1"/>
          </p:cNvSpPr>
          <p:nvPr>
            <p:ph type="sldNum" sz="quarter" idx="10"/>
          </p:nvPr>
        </p:nvSpPr>
        <p:spPr/>
        <p:txBody>
          <a:bodyPr/>
          <a:lstStyle/>
          <a:p>
            <a:fld id="{C454190B-78B9-4851-9440-3DF1ECF7B865}" type="slidenum">
              <a:rPr lang="pl-PL" smtClean="0"/>
              <a:t>4</a:t>
            </a:fld>
            <a:endParaRPr lang="pl-PL"/>
          </a:p>
        </p:txBody>
      </p:sp>
    </p:spTree>
    <p:extLst>
      <p:ext uri="{BB962C8B-B14F-4D97-AF65-F5344CB8AC3E}">
        <p14:creationId xmlns:p14="http://schemas.microsoft.com/office/powerpoint/2010/main" val="1430585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8F2F8F6-4D00-4E6D-A406-3A443E38E913}" type="slidenum">
              <a:rPr lang="pl-PL" smtClean="0"/>
              <a:t>6</a:t>
            </a:fld>
            <a:endParaRPr lang="pl-PL"/>
          </a:p>
        </p:txBody>
      </p:sp>
    </p:spTree>
    <p:extLst>
      <p:ext uri="{BB962C8B-B14F-4D97-AF65-F5344CB8AC3E}">
        <p14:creationId xmlns:p14="http://schemas.microsoft.com/office/powerpoint/2010/main" val="2733774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sz="1200" b="1" i="0" u="none" strike="noStrike" kern="1200" baseline="0" dirty="0" err="1">
                <a:solidFill>
                  <a:schemeClr val="tx1"/>
                </a:solidFill>
                <a:latin typeface="+mn-lt"/>
                <a:ea typeface="+mn-ea"/>
                <a:cs typeface="+mn-cs"/>
              </a:rPr>
              <a:t>Misje</a:t>
            </a:r>
            <a:r>
              <a:rPr lang="en-GB" sz="1200" b="1" i="0" u="none" strike="noStrike" kern="1200" baseline="0" dirty="0">
                <a:solidFill>
                  <a:schemeClr val="tx1"/>
                </a:solidFill>
                <a:latin typeface="+mn-lt"/>
                <a:ea typeface="+mn-ea"/>
                <a:cs typeface="+mn-cs"/>
              </a:rPr>
              <a:t> to:</a:t>
            </a:r>
            <a:endParaRPr lang="en-GB"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pl-PL" sz="1200" b="0" i="0" u="none" strike="noStrike" kern="1200" baseline="0" dirty="0">
                <a:solidFill>
                  <a:schemeClr val="tx1"/>
                </a:solidFill>
                <a:latin typeface="+mn-lt"/>
                <a:ea typeface="+mn-ea"/>
                <a:cs typeface="+mn-cs"/>
              </a:rPr>
              <a:t>najpilniejsze wyzwania, przed którymi obecnie stoimy</a:t>
            </a:r>
          </a:p>
          <a:p>
            <a:pPr marL="171450" indent="-171450">
              <a:buFont typeface="Arial" panose="020B0604020202020204" pitchFamily="34" charset="0"/>
              <a:buChar char="•"/>
            </a:pPr>
            <a:r>
              <a:rPr lang="pl-PL" sz="1200" b="0" i="0" u="none" strike="noStrike" kern="1200" baseline="0" dirty="0">
                <a:solidFill>
                  <a:schemeClr val="tx1"/>
                </a:solidFill>
                <a:latin typeface="+mn-lt"/>
                <a:ea typeface="+mn-ea"/>
                <a:cs typeface="+mn-cs"/>
              </a:rPr>
              <a:t>działania wymagające skoordynowanych, ponadnarodowych wysiłków, aby rozwiązać problemy</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Działaniawymagającezaangażowaniainteresariuszynawszystkichpoziomach</a:t>
            </a:r>
            <a:r>
              <a:rPr lang="pl-PL"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a:t>
            </a:r>
            <a:r>
              <a:rPr lang="pl-PL"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naukowców</a:t>
            </a:r>
            <a:r>
              <a:rPr lang="en-GB" sz="1200" b="0" i="0" u="none" strike="noStrike" kern="1200" baseline="0" dirty="0">
                <a:solidFill>
                  <a:schemeClr val="tx1"/>
                </a:solidFill>
                <a:latin typeface="+mn-lt"/>
                <a:ea typeface="+mn-ea"/>
                <a:cs typeface="+mn-cs"/>
              </a:rPr>
              <a:t>,</a:t>
            </a:r>
            <a:r>
              <a:rPr lang="pl-PL"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przedsiębiorców</a:t>
            </a:r>
            <a:r>
              <a:rPr lang="en-GB" sz="1200" b="0" i="0" u="none" strike="noStrike" kern="1200" baseline="0" dirty="0">
                <a:solidFill>
                  <a:schemeClr val="tx1"/>
                </a:solidFill>
                <a:latin typeface="+mn-lt"/>
                <a:ea typeface="+mn-ea"/>
                <a:cs typeface="+mn-cs"/>
              </a:rPr>
              <a:t>,</a:t>
            </a:r>
            <a:r>
              <a:rPr lang="pl-PL"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obywateli</a:t>
            </a:r>
            <a:r>
              <a:rPr lang="pl-PL" sz="1200" b="0" i="0" u="none" strike="noStrike" kern="1200" baseline="0" dirty="0">
                <a:solidFill>
                  <a:schemeClr val="tx1"/>
                </a:solidFill>
                <a:latin typeface="+mn-lt"/>
                <a:ea typeface="+mn-ea"/>
                <a:cs typeface="+mn-cs"/>
              </a:rPr>
              <a:t> </a:t>
            </a:r>
            <a:r>
              <a:rPr lang="en-GB" sz="1200" b="0" i="0" u="none" strike="noStrike" kern="1200" baseline="0" dirty="0">
                <a:solidFill>
                  <a:schemeClr val="tx1"/>
                </a:solidFill>
                <a:latin typeface="+mn-lt"/>
                <a:ea typeface="+mn-ea"/>
                <a:cs typeface="+mn-cs"/>
              </a:rPr>
              <a:t>i</a:t>
            </a:r>
            <a:r>
              <a:rPr lang="pl-PL" sz="1200" b="0" i="0" u="none" strike="noStrike" kern="1200" baseline="0" dirty="0">
                <a:solidFill>
                  <a:schemeClr val="tx1"/>
                </a:solidFill>
                <a:latin typeface="+mn-lt"/>
                <a:ea typeface="+mn-ea"/>
                <a:cs typeface="+mn-cs"/>
              </a:rPr>
              <a:t> </a:t>
            </a:r>
            <a:r>
              <a:rPr lang="en-GB" sz="1200" b="0" i="0" u="none" strike="noStrike" kern="1200" baseline="0" dirty="0" err="1">
                <a:solidFill>
                  <a:schemeClr val="tx1"/>
                </a:solidFill>
                <a:latin typeface="+mn-lt"/>
                <a:ea typeface="+mn-ea"/>
                <a:cs typeface="+mn-cs"/>
              </a:rPr>
              <a:t>decydentów</a:t>
            </a:r>
            <a:r>
              <a:rPr lang="en-GB" sz="1200" b="0" i="0" u="none" strike="noStrike" kern="1200" baseline="0" dirty="0">
                <a:solidFill>
                  <a:schemeClr val="tx1"/>
                </a:solidFill>
                <a:latin typeface="+mn-lt"/>
                <a:ea typeface="+mn-ea"/>
                <a:cs typeface="+mn-cs"/>
              </a:rPr>
              <a:t>–comakluczoweznaczeniedlaosiągnięciaefektusynergii,niezbędnegodowdrożeniapotrzebnychrozwiązań</a:t>
            </a:r>
          </a:p>
          <a:p>
            <a:endParaRPr lang="en-GB" dirty="0"/>
          </a:p>
        </p:txBody>
      </p:sp>
      <p:sp>
        <p:nvSpPr>
          <p:cNvPr id="4" name="Symbol zastępczy numeru slajdu 3"/>
          <p:cNvSpPr>
            <a:spLocks noGrp="1"/>
          </p:cNvSpPr>
          <p:nvPr>
            <p:ph type="sldNum" sz="quarter" idx="10"/>
          </p:nvPr>
        </p:nvSpPr>
        <p:spPr/>
        <p:txBody>
          <a:bodyPr/>
          <a:lstStyle/>
          <a:p>
            <a:fld id="{E8F2F8F6-4D00-4E6D-A406-3A443E38E913}" type="slidenum">
              <a:rPr lang="pl-PL" smtClean="0"/>
              <a:t>7</a:t>
            </a:fld>
            <a:endParaRPr lang="pl-PL"/>
          </a:p>
        </p:txBody>
      </p:sp>
    </p:spTree>
    <p:extLst>
      <p:ext uri="{BB962C8B-B14F-4D97-AF65-F5344CB8AC3E}">
        <p14:creationId xmlns:p14="http://schemas.microsoft.com/office/powerpoint/2010/main" val="3250663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10"/>
          </p:nvPr>
        </p:nvSpPr>
        <p:spPr/>
        <p:txBody>
          <a:bodyPr/>
          <a:lstStyle/>
          <a:p>
            <a:fld id="{E8F2F8F6-4D00-4E6D-A406-3A443E38E913}" type="slidenum">
              <a:rPr lang="pl-PL" smtClean="0"/>
              <a:t>12</a:t>
            </a:fld>
            <a:endParaRPr lang="pl-PL"/>
          </a:p>
        </p:txBody>
      </p:sp>
    </p:spTree>
    <p:extLst>
      <p:ext uri="{BB962C8B-B14F-4D97-AF65-F5344CB8AC3E}">
        <p14:creationId xmlns:p14="http://schemas.microsoft.com/office/powerpoint/2010/main" val="125543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 typeface="Arial" panose="020B0604020202020204" pitchFamily="34" charset="0"/>
              <a:buChar char="•"/>
            </a:pPr>
            <a:r>
              <a:rPr lang="pl-PL" dirty="0"/>
              <a:t>Warszawa to jedno z ponad </a:t>
            </a:r>
            <a:r>
              <a:rPr lang="pl-PL" b="1" dirty="0"/>
              <a:t>100 europejskich miast-pionierów w dążeniu do neutralności klimatycznej </a:t>
            </a:r>
            <a:r>
              <a:rPr lang="pl-PL" dirty="0"/>
              <a:t>– znaczenie polityczne oraz wizerunkowe miasta jako jednego z najaktywniejszych ośrodków transformacji klimatycznej i liderów zmiany.</a:t>
            </a:r>
          </a:p>
          <a:p>
            <a:pPr marL="171450" indent="-171450">
              <a:buFont typeface="Arial" panose="020B0604020202020204" pitchFamily="34" charset="0"/>
              <a:buChar char="•"/>
            </a:pPr>
            <a:endParaRPr lang="pl-PL" dirty="0"/>
          </a:p>
          <a:p>
            <a:pPr marL="171450" indent="-171450">
              <a:buFont typeface="Arial" panose="020B0604020202020204" pitchFamily="34" charset="0"/>
              <a:buChar char="•"/>
            </a:pPr>
            <a:r>
              <a:rPr lang="pl-PL" dirty="0"/>
              <a:t>Jest to jedna z 5 Misji UE odpowiadających na największe zdefiniowane problemy w UE.</a:t>
            </a:r>
            <a:r>
              <a:rPr lang="pl-PL" baseline="0" dirty="0"/>
              <a:t> </a:t>
            </a:r>
            <a:r>
              <a:rPr lang="en-US" dirty="0" err="1"/>
              <a:t>Wspieraj</a:t>
            </a:r>
            <a:r>
              <a:rPr lang="pl-PL" dirty="0"/>
              <a:t>ą</a:t>
            </a:r>
            <a:r>
              <a:rPr lang="en-US" dirty="0"/>
              <a:t> </a:t>
            </a:r>
            <a:r>
              <a:rPr lang="pl-PL" dirty="0"/>
              <a:t>realizację </a:t>
            </a:r>
            <a:r>
              <a:rPr lang="en-US" dirty="0" err="1"/>
              <a:t>priorytet</a:t>
            </a:r>
            <a:r>
              <a:rPr lang="pl-PL" dirty="0"/>
              <a:t>ów</a:t>
            </a:r>
            <a:r>
              <a:rPr lang="en-US" dirty="0"/>
              <a:t> </a:t>
            </a:r>
            <a:r>
              <a:rPr lang="pl-PL" dirty="0"/>
              <a:t>KE m.in. dot. </a:t>
            </a:r>
            <a:r>
              <a:rPr lang="pl-PL" b="0" dirty="0"/>
              <a:t>UE Green Deal i The</a:t>
            </a:r>
            <a:r>
              <a:rPr lang="en-US" b="0" dirty="0"/>
              <a:t> new Climate Adaptation Strategy</a:t>
            </a:r>
            <a:r>
              <a:rPr lang="pl-PL" b="0" dirty="0"/>
              <a:t>.</a:t>
            </a:r>
            <a:endParaRPr lang="pl-PL" dirty="0"/>
          </a:p>
          <a:p>
            <a:pPr marL="0" indent="0">
              <a:buFont typeface="Arial" panose="020B0604020202020204" pitchFamily="34" charset="0"/>
              <a:buNone/>
            </a:pPr>
            <a:endParaRPr lang="pl-PL" dirty="0"/>
          </a:p>
          <a:p>
            <a:pPr marL="171450" indent="-171450">
              <a:buFont typeface="Arial" panose="020B0604020202020204" pitchFamily="34" charset="0"/>
              <a:buChar char="•"/>
            </a:pPr>
            <a:r>
              <a:rPr lang="pl-PL" dirty="0"/>
              <a:t>Inne polskie miasta misyjne – Kraków, Łódź, Rzeszów i Wrocław. </a:t>
            </a:r>
          </a:p>
          <a:p>
            <a:pPr marL="0" indent="0">
              <a:buFont typeface="Arial" panose="020B0604020202020204" pitchFamily="34" charset="0"/>
              <a:buNone/>
            </a:pPr>
            <a:endParaRPr lang="pl-PL" dirty="0"/>
          </a:p>
          <a:p>
            <a:pPr marL="171450" indent="-171450">
              <a:buFont typeface="Arial" panose="020B0604020202020204" pitchFamily="34" charset="0"/>
              <a:buChar char="•"/>
            </a:pPr>
            <a:r>
              <a:rPr lang="pl-PL" dirty="0"/>
              <a:t>Celem Misji jest </a:t>
            </a:r>
            <a:r>
              <a:rPr lang="pl-PL" b="1" dirty="0"/>
              <a:t>wypracowywanie i promowanie innowacji o charakterze systemowym </a:t>
            </a:r>
            <a:r>
              <a:rPr lang="pl-PL" dirty="0"/>
              <a:t>w procesie wdrażania inwestycji miejskich dot. dążenia do neutralności klimatycznej.</a:t>
            </a:r>
          </a:p>
          <a:p>
            <a:pPr marL="171450" indent="-171450">
              <a:buFont typeface="Arial" panose="020B0604020202020204" pitchFamily="34" charset="0"/>
              <a:buChar char="•"/>
            </a:pPr>
            <a:endParaRPr lang="pl-PL" dirty="0"/>
          </a:p>
          <a:p>
            <a:pPr marL="171450" indent="-171450">
              <a:buFont typeface="Arial" panose="020B0604020202020204" pitchFamily="34" charset="0"/>
              <a:buChar char="•"/>
            </a:pPr>
            <a:r>
              <a:rPr lang="pl-PL" sz="1200" dirty="0">
                <a:effectLst/>
                <a:latin typeface="Calibri" panose="020F0502020204030204" pitchFamily="34" charset="0"/>
                <a:ea typeface="Calibri" panose="020F0502020204030204" pitchFamily="34" charset="0"/>
                <a:cs typeface="Times New Roman" panose="02020603050405020304" pitchFamily="18" charset="0"/>
              </a:rPr>
              <a:t>Misja skupia się na miastach, bo to obszar miast odpowiada za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największe emisje, w miastach </a:t>
            </a:r>
            <a:r>
              <a:rPr lang="pl-PL" sz="1200" b="0" dirty="0">
                <a:effectLst/>
                <a:latin typeface="Calibri" panose="020F0502020204030204" pitchFamily="34" charset="0"/>
                <a:ea typeface="Calibri" panose="020F0502020204030204" pitchFamily="34" charset="0"/>
                <a:cs typeface="Times New Roman" panose="02020603050405020304" pitchFamily="18" charset="0"/>
              </a:rPr>
              <a:t>jest też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największa możliwość redukcji oraz potencjał </a:t>
            </a:r>
            <a:r>
              <a:rPr lang="pl-PL" sz="1200" dirty="0">
                <a:effectLst/>
                <a:latin typeface="Calibri" panose="020F0502020204030204" pitchFamily="34" charset="0"/>
                <a:ea typeface="Calibri" panose="020F0502020204030204" pitchFamily="34" charset="0"/>
                <a:cs typeface="Times New Roman" panose="02020603050405020304" pitchFamily="18" charset="0"/>
              </a:rPr>
              <a:t>– intelektualny, naukowy, osobowy itp.</a:t>
            </a:r>
          </a:p>
          <a:p>
            <a:pPr marL="171450" indent="-171450">
              <a:buFont typeface="Arial" panose="020B0604020202020204" pitchFamily="34" charset="0"/>
              <a:buChar char="•"/>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pl-PL" sz="1200" b="1" dirty="0">
                <a:effectLst/>
                <a:latin typeface="Calibri" panose="020F0502020204030204" pitchFamily="34" charset="0"/>
                <a:ea typeface="Calibri" panose="020F0502020204030204" pitchFamily="34" charset="0"/>
                <a:cs typeface="Times New Roman" panose="02020603050405020304" pitchFamily="18" charset="0"/>
              </a:rPr>
              <a:t>CCC </a:t>
            </a:r>
            <a:r>
              <a:rPr lang="pl-PL" sz="1200" b="0" u="sng" dirty="0">
                <a:effectLst/>
                <a:latin typeface="Calibri" panose="020F0502020204030204" pitchFamily="34" charset="0"/>
                <a:ea typeface="Calibri" panose="020F0502020204030204" pitchFamily="34" charset="0"/>
                <a:cs typeface="Times New Roman" panose="02020603050405020304" pitchFamily="18" charset="0"/>
              </a:rPr>
              <a:t>z punktu widzenia UE </a:t>
            </a:r>
            <a:r>
              <a:rPr lang="pl-PL" sz="1200" dirty="0">
                <a:effectLst/>
                <a:latin typeface="Calibri" panose="020F0502020204030204" pitchFamily="34" charset="0"/>
                <a:ea typeface="Calibri" panose="020F0502020204030204" pitchFamily="34" charset="0"/>
                <a:cs typeface="Times New Roman" panose="02020603050405020304" pitchFamily="18" charset="0"/>
              </a:rPr>
              <a:t>to innowacyjne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narzędzie do zarządzania realizacją celów Misji </a:t>
            </a:r>
            <a:r>
              <a:rPr lang="pl-PL" sz="1200" dirty="0">
                <a:effectLst/>
                <a:latin typeface="Calibri" panose="020F0502020204030204" pitchFamily="34" charset="0"/>
                <a:ea typeface="Calibri" panose="020F0502020204030204" pitchFamily="34" charset="0"/>
                <a:cs typeface="Times New Roman" panose="02020603050405020304" pitchFamily="18" charset="0"/>
              </a:rPr>
              <a:t>na poziomie lokalnym. </a:t>
            </a:r>
          </a:p>
          <a:p>
            <a:pPr marL="171450" indent="-171450">
              <a:buFont typeface="Arial" panose="020B0604020202020204" pitchFamily="34" charset="0"/>
              <a:buChar char="•"/>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pl-PL" sz="1200" dirty="0">
                <a:effectLst/>
                <a:latin typeface="Calibri" panose="020F0502020204030204" pitchFamily="34" charset="0"/>
                <a:ea typeface="Calibri" panose="020F0502020204030204" pitchFamily="34" charset="0"/>
                <a:cs typeface="Times New Roman" panose="02020603050405020304" pitchFamily="18" charset="0"/>
              </a:rPr>
              <a:t>Kontrakty przygotowywane są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ze wsparciem i wg wzorów UE</a:t>
            </a:r>
            <a:r>
              <a:rPr lang="pl-PL" sz="1200" dirty="0">
                <a:effectLst/>
                <a:latin typeface="Calibri" panose="020F0502020204030204" pitchFamily="34" charset="0"/>
                <a:ea typeface="Calibri" panose="020F0502020204030204" pitchFamily="34" charset="0"/>
                <a:cs typeface="Times New Roman" panose="02020603050405020304" pitchFamily="18" charset="0"/>
              </a:rPr>
              <a:t>, weryfikowane przez ekspertów (</a:t>
            </a:r>
            <a:r>
              <a:rPr lang="pl-PL" sz="1200" dirty="0" err="1">
                <a:effectLst/>
                <a:latin typeface="Calibri" panose="020F0502020204030204" pitchFamily="34" charset="0"/>
                <a:ea typeface="Calibri" panose="020F0502020204030204" pitchFamily="34" charset="0"/>
                <a:cs typeface="Times New Roman" panose="02020603050405020304" pitchFamily="18" charset="0"/>
              </a:rPr>
              <a:t>NzC,UE</a:t>
            </a:r>
            <a:r>
              <a:rPr lang="pl-PL" sz="1200" dirty="0">
                <a:effectLst/>
                <a:latin typeface="Calibri" panose="020F0502020204030204" pitchFamily="34" charset="0"/>
                <a:ea typeface="Calibri" panose="020F0502020204030204" pitchFamily="34" charset="0"/>
                <a:cs typeface="Times New Roman" panose="02020603050405020304" pitchFamily="18" charset="0"/>
              </a:rPr>
              <a:t>, EBI), ich realizacja również monitorowana z poziomu UE. Miasta opracowują Kontrakt, a następnie będą go wdrażać i monitorować z pomocą platformy </a:t>
            </a:r>
            <a:r>
              <a:rPr lang="pl-PL" sz="1200" dirty="0" err="1">
                <a:effectLst/>
                <a:latin typeface="Calibri" panose="020F0502020204030204" pitchFamily="34" charset="0"/>
                <a:ea typeface="Calibri" panose="020F0502020204030204" pitchFamily="34" charset="0"/>
                <a:cs typeface="Times New Roman" panose="02020603050405020304" pitchFamily="18" charset="0"/>
              </a:rPr>
              <a:t>NetZeroCities</a:t>
            </a:r>
            <a:r>
              <a:rPr lang="pl-PL" sz="1200" dirty="0">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pl-PL" sz="1200" b="1" dirty="0" err="1">
                <a:effectLst/>
                <a:latin typeface="Calibri" panose="020F0502020204030204" pitchFamily="34" charset="0"/>
                <a:ea typeface="Calibri" panose="020F0502020204030204" pitchFamily="34" charset="0"/>
              </a:rPr>
              <a:t>Mission</a:t>
            </a:r>
            <a:r>
              <a:rPr lang="pl-PL" sz="1200" b="1" dirty="0">
                <a:effectLst/>
                <a:latin typeface="Calibri" panose="020F0502020204030204" pitchFamily="34" charset="0"/>
                <a:ea typeface="Calibri" panose="020F0502020204030204" pitchFamily="34" charset="0"/>
              </a:rPr>
              <a:t> </a:t>
            </a:r>
            <a:r>
              <a:rPr lang="pl-PL" sz="1200" b="1" dirty="0" err="1">
                <a:effectLst/>
                <a:latin typeface="Calibri" panose="020F0502020204030204" pitchFamily="34" charset="0"/>
                <a:ea typeface="Calibri" panose="020F0502020204030204" pitchFamily="34" charset="0"/>
              </a:rPr>
              <a:t>Label</a:t>
            </a:r>
            <a:r>
              <a:rPr lang="pl-PL" sz="1200" b="1" dirty="0">
                <a:effectLst/>
                <a:latin typeface="Calibri" panose="020F0502020204030204" pitchFamily="34" charset="0"/>
                <a:ea typeface="Calibri" panose="020F0502020204030204" pitchFamily="34" charset="0"/>
              </a:rPr>
              <a:t> </a:t>
            </a:r>
            <a:r>
              <a:rPr lang="pl-PL" sz="1200" dirty="0">
                <a:effectLst/>
                <a:latin typeface="Calibri" panose="020F0502020204030204" pitchFamily="34" charset="0"/>
                <a:ea typeface="Calibri" panose="020F0502020204030204" pitchFamily="34" charset="0"/>
              </a:rPr>
              <a:t>– oznaczenie które potwierdza pozytywne zakończenie procesu przygotowania i złożenia kontraktu. Przyznawane wybranym miastom, których złożone CCC wyróżniają się jakością i wykonalnością zobowiązań (dobrym planem działań, angażowaniem interesariuszy i planem finansowania). </a:t>
            </a:r>
          </a:p>
          <a:p>
            <a:pPr marL="171450" indent="-171450">
              <a:buFont typeface="Arial" panose="020B0604020202020204" pitchFamily="34" charset="0"/>
              <a:buChar char="•"/>
            </a:pPr>
            <a:endParaRPr lang="pl-PL" sz="12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pl-PL" sz="1200" dirty="0" err="1">
                <a:effectLst/>
                <a:latin typeface="Calibri" panose="020F0502020204030204" pitchFamily="34" charset="0"/>
                <a:ea typeface="Calibri" panose="020F0502020204030204" pitchFamily="34" charset="0"/>
              </a:rPr>
              <a:t>Mission</a:t>
            </a:r>
            <a:r>
              <a:rPr lang="pl-PL" sz="1200" dirty="0">
                <a:effectLst/>
                <a:latin typeface="Calibri" panose="020F0502020204030204" pitchFamily="34" charset="0"/>
                <a:ea typeface="Calibri" panose="020F0502020204030204" pitchFamily="34" charset="0"/>
              </a:rPr>
              <a:t> </a:t>
            </a:r>
            <a:r>
              <a:rPr lang="pl-PL" sz="1200" dirty="0" err="1">
                <a:effectLst/>
                <a:latin typeface="Calibri" panose="020F0502020204030204" pitchFamily="34" charset="0"/>
                <a:ea typeface="Calibri" panose="020F0502020204030204" pitchFamily="34" charset="0"/>
              </a:rPr>
              <a:t>Label</a:t>
            </a:r>
            <a:r>
              <a:rPr lang="pl-PL" sz="1200" dirty="0">
                <a:effectLst/>
                <a:latin typeface="Calibri" panose="020F0502020204030204" pitchFamily="34" charset="0"/>
                <a:ea typeface="Calibri" panose="020F0502020204030204" pitchFamily="34" charset="0"/>
              </a:rPr>
              <a:t> powinna (nie ma 100% pewności!) </a:t>
            </a:r>
            <a:r>
              <a:rPr lang="pl-PL" sz="1200" b="1" dirty="0">
                <a:effectLst/>
                <a:latin typeface="Calibri" panose="020F0502020204030204" pitchFamily="34" charset="0"/>
                <a:ea typeface="Calibri" panose="020F0502020204030204" pitchFamily="34" charset="0"/>
              </a:rPr>
              <a:t>ułatwić dostęp do finansowania</a:t>
            </a:r>
            <a:r>
              <a:rPr lang="pl-PL" sz="1200" dirty="0">
                <a:effectLst/>
                <a:latin typeface="Calibri" panose="020F0502020204030204" pitchFamily="34" charset="0"/>
                <a:ea typeface="Calibri" panose="020F0502020204030204" pitchFamily="34" charset="0"/>
              </a:rPr>
              <a:t> UE, funduszy krajowych, regionalnych oraz prywatnych. Oznaczenie może być wstrzymane/cofnięte jeśli założenia CCC nie będą realizowane.</a:t>
            </a:r>
          </a:p>
          <a:p>
            <a:pPr marL="171450" indent="-171450">
              <a:buFont typeface="Arial" panose="020B0604020202020204" pitchFamily="34" charset="0"/>
              <a:buChar char="•"/>
            </a:pPr>
            <a:endParaRPr lang="pl-PL" sz="12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endParaRPr lang="pl-PL" sz="1200" dirty="0">
              <a:effectLst/>
              <a:latin typeface="Calibri" panose="020F0502020204030204" pitchFamily="34" charset="0"/>
              <a:ea typeface="Calibri" panose="020F0502020204030204" pitchFamily="34" charset="0"/>
            </a:endParaRPr>
          </a:p>
          <a:p>
            <a:endParaRPr lang="pl-PL"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a:p>
            <a:pPr marL="171450" indent="-171450">
              <a:buFont typeface="Arial" panose="020B0604020202020204" pitchFamily="34" charset="0"/>
              <a:buChar char="•"/>
            </a:pPr>
            <a:endParaRPr lang="pl-PL" dirty="0"/>
          </a:p>
          <a:p>
            <a:pPr marL="171450" indent="-171450">
              <a:buFont typeface="Arial" panose="020B0604020202020204" pitchFamily="34" charset="0"/>
              <a:buChar char="•"/>
            </a:pPr>
            <a:endParaRPr lang="pl-PL" dirty="0"/>
          </a:p>
        </p:txBody>
      </p:sp>
      <p:sp>
        <p:nvSpPr>
          <p:cNvPr id="4" name="Symbol zastępczy numeru slajdu 3"/>
          <p:cNvSpPr>
            <a:spLocks noGrp="1"/>
          </p:cNvSpPr>
          <p:nvPr>
            <p:ph type="sldNum" sz="quarter" idx="10"/>
          </p:nvPr>
        </p:nvSpPr>
        <p:spPr/>
        <p:txBody>
          <a:bodyPr/>
          <a:lstStyle/>
          <a:p>
            <a:fld id="{C454190B-78B9-4851-9440-3DF1ECF7B865}" type="slidenum">
              <a:rPr lang="pl-PL" smtClean="0"/>
              <a:t>13</a:t>
            </a:fld>
            <a:endParaRPr lang="pl-PL"/>
          </a:p>
        </p:txBody>
      </p:sp>
    </p:spTree>
    <p:extLst>
      <p:ext uri="{BB962C8B-B14F-4D97-AF65-F5344CB8AC3E}">
        <p14:creationId xmlns:p14="http://schemas.microsoft.com/office/powerpoint/2010/main" val="386342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dirty="0"/>
              <a:t>CCC - </a:t>
            </a:r>
            <a:r>
              <a:rPr lang="pl-PL" sz="1200" b="1" dirty="0"/>
              <a:t>całościowy i horyzontalny obraz</a:t>
            </a:r>
            <a:r>
              <a:rPr lang="pl-PL" sz="1200" dirty="0"/>
              <a:t>, umożliwiający dostrzeżenie synergii i innowacyjnych rozwiązań, a jednocześnie konkretne plany i deklaracje.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dirty="0"/>
              <a:t>Kluczowe jest zaangażowanie w działania na rzecz</a:t>
            </a:r>
            <a:r>
              <a:rPr lang="pl-PL" dirty="0"/>
              <a:t> dążenia do osiągnięcia</a:t>
            </a:r>
            <a:r>
              <a:rPr lang="pl-PL" baseline="0" dirty="0"/>
              <a:t> celów redukcyjnych </a:t>
            </a:r>
            <a:r>
              <a:rPr lang="pl-PL" sz="1200" b="1" dirty="0"/>
              <a:t>różnych interesariuszy</a:t>
            </a:r>
            <a:r>
              <a:rPr lang="pl-PL" baseline="0" dirty="0"/>
              <a:t>. S</a:t>
            </a:r>
            <a:r>
              <a:rPr lang="pl-PL" sz="1200" dirty="0">
                <a:effectLst/>
                <a:latin typeface="Calibri" panose="020F0502020204030204" pitchFamily="34" charset="0"/>
                <a:ea typeface="Calibri" panose="020F0502020204030204" pitchFamily="34" charset="0"/>
                <a:cs typeface="Times New Roman" panose="02020603050405020304" pitchFamily="18" charset="0"/>
              </a:rPr>
              <a:t>amorząd jest odpowiedzialny jedynie za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3-9% całkowitych emisji miast</a:t>
            </a:r>
            <a:r>
              <a:rPr lang="pl-PL" sz="1200" dirty="0">
                <a:effectLst/>
                <a:latin typeface="Calibri" panose="020F0502020204030204" pitchFamily="34" charset="0"/>
                <a:ea typeface="Calibri" panose="020F0502020204030204" pitchFamily="34" charset="0"/>
                <a:cs typeface="Times New Roman" panose="02020603050405020304" pitchFamily="18" charset="0"/>
              </a:rPr>
              <a:t>, dlatego osiągniecie neutralności klimatycznej może się udać jedynie przy zaangażowaniu wszystkich interesariuszy/podmiotów mających bezpośredni</a:t>
            </a:r>
            <a:r>
              <a:rPr lang="pl-PL" sz="1200" baseline="0" dirty="0">
                <a:effectLst/>
                <a:latin typeface="Calibri" panose="020F0502020204030204" pitchFamily="34" charset="0"/>
                <a:ea typeface="Calibri" panose="020F0502020204030204" pitchFamily="34" charset="0"/>
                <a:cs typeface="Times New Roman" panose="02020603050405020304" pitchFamily="18" charset="0"/>
              </a:rPr>
              <a:t> lub pośredni wpływ na poziom emisji.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1200" baseline="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200" baseline="0" dirty="0">
                <a:effectLst/>
                <a:latin typeface="Calibri" panose="020F0502020204030204" pitchFamily="34" charset="0"/>
                <a:ea typeface="Calibri" panose="020F0502020204030204" pitchFamily="34" charset="0"/>
                <a:cs typeface="Times New Roman" panose="02020603050405020304" pitchFamily="18" charset="0"/>
              </a:rPr>
              <a:t>Chodzi zarówno o interesariuszy zewnętrznych, jak i wewnętrznych. Z wieloma komórkami UM już jesteśmy w trakcie rozmów na temat współpracy przy tworzeniu CCC.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1200" baseline="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800" dirty="0"/>
              <a:t>Do kontraktu zaproszono dzielnice Praga-Południe i  Ursynów, z uwagi na: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l-PL" sz="1800" b="1" dirty="0"/>
              <a:t>- zróżnicowanie i potencjał </a:t>
            </a:r>
            <a:r>
              <a:rPr lang="pl-PL" sz="1800" dirty="0"/>
              <a:t>w zakresie struktury zabudowy, infrastruktury komunikacyjnej, terenów błękitno-zielonej infrastruktury, rozwoju przemysłu i usług i charakterystyki sieci elektro-energetycznej</a:t>
            </a:r>
          </a:p>
          <a:p>
            <a:pPr marL="742950" lvl="1" indent="-285750">
              <a:spcBef>
                <a:spcPts val="1200"/>
              </a:spcBef>
              <a:buFontTx/>
              <a:buChar char="-"/>
            </a:pPr>
            <a:r>
              <a:rPr lang="pl-PL" sz="1800" dirty="0"/>
              <a:t>największe </a:t>
            </a:r>
            <a:r>
              <a:rPr lang="pl-PL" sz="1800" b="1" dirty="0"/>
              <a:t>możliwości wypracowania zróżnicowanych innowacyjnych rozwiązań</a:t>
            </a:r>
            <a:r>
              <a:rPr lang="pl-PL" sz="1800" dirty="0"/>
              <a:t>, w odpowiedzi na różnorodne </a:t>
            </a:r>
            <a:r>
              <a:rPr lang="pl-PL" sz="1800" b="1" dirty="0"/>
              <a:t>zagrożenia związane z narastającym kryzysem klimatycznym</a:t>
            </a:r>
            <a:r>
              <a:rPr lang="pl-PL" sz="1800" dirty="0"/>
              <a:t>, które mogą być replikowane w skali całego miasta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1800" baseline="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l-PL" sz="1800" baseline="0" dirty="0">
                <a:effectLst/>
                <a:latin typeface="Calibri" panose="020F0502020204030204" pitchFamily="34" charset="0"/>
                <a:ea typeface="Calibri" panose="020F0502020204030204" pitchFamily="34" charset="0"/>
                <a:cs typeface="Times New Roman" panose="02020603050405020304" pitchFamily="18" charset="0"/>
              </a:rPr>
              <a:t>Wybrane dzielnice = testowe obszary możliwości </a:t>
            </a:r>
            <a:r>
              <a:rPr lang="pl-PL" sz="1800" b="1" baseline="0" dirty="0">
                <a:effectLst/>
                <a:latin typeface="Calibri" panose="020F0502020204030204" pitchFamily="34" charset="0"/>
                <a:ea typeface="Calibri" panose="020F0502020204030204" pitchFamily="34" charset="0"/>
                <a:cs typeface="Times New Roman" panose="02020603050405020304" pitchFamily="18" charset="0"/>
              </a:rPr>
              <a:t>przyspieszenia transformacji klimatycznej miasta</a:t>
            </a:r>
            <a:r>
              <a:rPr lang="pl-PL" sz="1800" baseline="0" dirty="0">
                <a:effectLst/>
                <a:latin typeface="Calibri" panose="020F0502020204030204" pitchFamily="34" charset="0"/>
                <a:ea typeface="Calibri" panose="020F0502020204030204" pitchFamily="34" charset="0"/>
                <a:cs typeface="Times New Roman" panose="02020603050405020304" pitchFamily="18" charset="0"/>
              </a:rPr>
              <a:t>, centra innowacji i synergii rozwiązań systemowych, organizacyjnych, społecznych, technicznych i in. do skalowania i replikacji w mieście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pl-PL" sz="1800" baseline="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Bef>
                <a:spcPts val="1200"/>
              </a:spcBef>
              <a:buFont typeface="Arial" panose="020B0604020202020204" pitchFamily="34" charset="0"/>
              <a:buNone/>
            </a:pPr>
            <a:endParaRPr lang="pl-PL" sz="18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a:p>
            <a:endParaRPr lang="pl-PL" dirty="0"/>
          </a:p>
        </p:txBody>
      </p:sp>
      <p:sp>
        <p:nvSpPr>
          <p:cNvPr id="4" name="Symbol zastępczy numeru slajdu 3"/>
          <p:cNvSpPr>
            <a:spLocks noGrp="1"/>
          </p:cNvSpPr>
          <p:nvPr>
            <p:ph type="sldNum" sz="quarter" idx="10"/>
          </p:nvPr>
        </p:nvSpPr>
        <p:spPr/>
        <p:txBody>
          <a:bodyPr/>
          <a:lstStyle/>
          <a:p>
            <a:fld id="{C454190B-78B9-4851-9440-3DF1ECF7B865}" type="slidenum">
              <a:rPr lang="pl-PL" smtClean="0"/>
              <a:t>14</a:t>
            </a:fld>
            <a:endParaRPr lang="pl-PL"/>
          </a:p>
        </p:txBody>
      </p:sp>
    </p:spTree>
    <p:extLst>
      <p:ext uri="{BB962C8B-B14F-4D97-AF65-F5344CB8AC3E}">
        <p14:creationId xmlns:p14="http://schemas.microsoft.com/office/powerpoint/2010/main" val="2704497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ytuł 1"/>
          <p:cNvSpPr>
            <a:spLocks noGrp="1"/>
          </p:cNvSpPr>
          <p:nvPr>
            <p:ph type="title"/>
          </p:nvPr>
        </p:nvSpPr>
        <p:spPr>
          <a:xfrm>
            <a:off x="838200" y="2766219"/>
            <a:ext cx="10515600" cy="1325563"/>
          </a:xfrm>
          <a:prstGeom prst="rect">
            <a:avLst/>
          </a:prstGeom>
        </p:spPr>
        <p:txBody>
          <a:bodyPr anchor="ctr"/>
          <a:lstStyle>
            <a:lvl1pPr algn="ctr">
              <a:defRPr sz="6000" b="1">
                <a:solidFill>
                  <a:schemeClr val="bg1"/>
                </a:solidFill>
                <a:latin typeface="Engram Warsaw" pitchFamily="50" charset="-18"/>
              </a:defRPr>
            </a:lvl1pPr>
          </a:lstStyle>
          <a:p>
            <a:r>
              <a:rPr lang="pl-PL" dirty="0"/>
              <a:t>Kliknij, aby edytować styl</a:t>
            </a:r>
          </a:p>
        </p:txBody>
      </p:sp>
      <p:sp>
        <p:nvSpPr>
          <p:cNvPr id="3" name="Symbol zastępczy tekstu 8">
            <a:extLst>
              <a:ext uri="{FF2B5EF4-FFF2-40B4-BE49-F238E27FC236}">
                <a16:creationId xmlns:a16="http://schemas.microsoft.com/office/drawing/2014/main" id="{AE921C64-0565-41B9-8D4A-B4701B52F323}"/>
              </a:ext>
            </a:extLst>
          </p:cNvPr>
          <p:cNvSpPr>
            <a:spLocks noGrp="1"/>
          </p:cNvSpPr>
          <p:nvPr>
            <p:ph type="body" sz="quarter" idx="10"/>
          </p:nvPr>
        </p:nvSpPr>
        <p:spPr>
          <a:xfrm>
            <a:off x="1884727" y="4116721"/>
            <a:ext cx="8422546" cy="958176"/>
          </a:xfrm>
          <a:prstGeom prst="rect">
            <a:avLst/>
          </a:prstGeom>
        </p:spPr>
        <p:txBody>
          <a:bodyPr anchor="ctr"/>
          <a:lstStyle>
            <a:lvl1pPr marL="0" indent="0" algn="ctr">
              <a:buNone/>
              <a:defRPr sz="3200">
                <a:solidFill>
                  <a:schemeClr val="bg1"/>
                </a:solidFill>
                <a:latin typeface="Engram Warsaw" pitchFamily="2" charset="-18"/>
              </a:defRPr>
            </a:lvl1pPr>
            <a:lvl2pPr marL="457200" indent="0">
              <a:buNone/>
              <a:defRPr/>
            </a:lvl2pPr>
            <a:lvl3pPr marL="914400" indent="0">
              <a:buNone/>
              <a:defRPr/>
            </a:lvl3pPr>
            <a:lvl4pPr marL="1371600" indent="0">
              <a:buNone/>
              <a:defRPr/>
            </a:lvl4pPr>
            <a:lvl5pPr marL="1828800" indent="0">
              <a:buNone/>
              <a:defRPr/>
            </a:lvl5pPr>
          </a:lstStyle>
          <a:p>
            <a:pPr lvl="0"/>
            <a:r>
              <a:rPr lang="pl-PL" dirty="0"/>
              <a:t>Kliknij, aby edytować style wzorca tekstu</a:t>
            </a:r>
          </a:p>
        </p:txBody>
      </p:sp>
    </p:spTree>
    <p:extLst>
      <p:ext uri="{BB962C8B-B14F-4D97-AF65-F5344CB8AC3E}">
        <p14:creationId xmlns:p14="http://schemas.microsoft.com/office/powerpoint/2010/main" val="280966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ńc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ymbol zastępczy tekstu 8"/>
          <p:cNvSpPr>
            <a:spLocks noGrp="1"/>
          </p:cNvSpPr>
          <p:nvPr>
            <p:ph type="body" sz="quarter" idx="10"/>
          </p:nvPr>
        </p:nvSpPr>
        <p:spPr>
          <a:xfrm>
            <a:off x="1904302" y="4328719"/>
            <a:ext cx="8422546" cy="2197916"/>
          </a:xfrm>
          <a:prstGeom prst="rect">
            <a:avLst/>
          </a:prstGeom>
        </p:spPr>
        <p:txBody>
          <a:bodyPr anchor="ctr"/>
          <a:lstStyle>
            <a:lvl1pPr marL="0" indent="0" algn="ctr">
              <a:buNone/>
              <a:defRPr sz="1800">
                <a:solidFill>
                  <a:schemeClr val="bg1"/>
                </a:solidFill>
                <a:latin typeface="Engram Warsaw Light" pitchFamily="50" charset="-18"/>
              </a:defRPr>
            </a:lvl1pPr>
            <a:lvl2pPr marL="457200" indent="0">
              <a:buNone/>
              <a:defRPr/>
            </a:lvl2pPr>
            <a:lvl3pPr marL="914400" indent="0">
              <a:buNone/>
              <a:defRPr/>
            </a:lvl3pPr>
            <a:lvl4pPr marL="1371600" indent="0">
              <a:buNone/>
              <a:defRPr/>
            </a:lvl4pPr>
            <a:lvl5pPr marL="1828800" indent="0">
              <a:buNone/>
              <a:defRPr/>
            </a:lvl5pPr>
          </a:lstStyle>
          <a:p>
            <a:pPr lvl="0"/>
            <a:r>
              <a:rPr lang="pl-PL" dirty="0"/>
              <a:t>Kliknij, aby edytować style wzorca tekstu</a:t>
            </a:r>
          </a:p>
        </p:txBody>
      </p:sp>
      <p:sp>
        <p:nvSpPr>
          <p:cNvPr id="10" name="Tytuł 1"/>
          <p:cNvSpPr>
            <a:spLocks noGrp="1"/>
          </p:cNvSpPr>
          <p:nvPr>
            <p:ph type="title"/>
          </p:nvPr>
        </p:nvSpPr>
        <p:spPr>
          <a:xfrm>
            <a:off x="838200" y="2766219"/>
            <a:ext cx="10515600" cy="1325563"/>
          </a:xfrm>
          <a:prstGeom prst="rect">
            <a:avLst/>
          </a:prstGeom>
        </p:spPr>
        <p:txBody>
          <a:bodyPr anchor="ctr"/>
          <a:lstStyle>
            <a:lvl1pPr algn="ctr">
              <a:defRPr sz="6000" b="1">
                <a:solidFill>
                  <a:schemeClr val="bg1"/>
                </a:solidFill>
                <a:latin typeface="Engram Warsaw" pitchFamily="50" charset="-18"/>
              </a:defRPr>
            </a:lvl1pPr>
          </a:lstStyle>
          <a:p>
            <a:r>
              <a:rPr lang="pl-PL" dirty="0"/>
              <a:t>Kliknij, aby edytować styl</a:t>
            </a:r>
          </a:p>
        </p:txBody>
      </p:sp>
    </p:spTree>
    <p:extLst>
      <p:ext uri="{BB962C8B-B14F-4D97-AF65-F5344CB8AC3E}">
        <p14:creationId xmlns:p14="http://schemas.microsoft.com/office/powerpoint/2010/main" val="1007691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619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główek rozdział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ytuł 1"/>
          <p:cNvSpPr>
            <a:spLocks noGrp="1"/>
          </p:cNvSpPr>
          <p:nvPr>
            <p:ph type="title"/>
          </p:nvPr>
        </p:nvSpPr>
        <p:spPr>
          <a:xfrm>
            <a:off x="838200" y="2766219"/>
            <a:ext cx="10515600" cy="1325563"/>
          </a:xfrm>
          <a:prstGeom prst="rect">
            <a:avLst/>
          </a:prstGeom>
        </p:spPr>
        <p:txBody>
          <a:bodyPr anchor="ctr"/>
          <a:lstStyle>
            <a:lvl1pPr algn="ctr">
              <a:defRPr sz="4400">
                <a:latin typeface="Engram Warsaw" pitchFamily="50" charset="-18"/>
              </a:defRPr>
            </a:lvl1pPr>
          </a:lstStyle>
          <a:p>
            <a:r>
              <a:rPr lang="pl-PL" dirty="0"/>
              <a:t>Kliknij, aby edytować styl</a:t>
            </a:r>
          </a:p>
        </p:txBody>
      </p:sp>
      <p:sp>
        <p:nvSpPr>
          <p:cNvPr id="5" name="Symbol zastępczy numeru slajdu 6"/>
          <p:cNvSpPr>
            <a:spLocks noGrp="1"/>
          </p:cNvSpPr>
          <p:nvPr>
            <p:ph type="sldNum" sz="quarter" idx="4"/>
          </p:nvPr>
        </p:nvSpPr>
        <p:spPr>
          <a:xfrm>
            <a:off x="11678920" y="6613987"/>
            <a:ext cx="513080" cy="233627"/>
          </a:xfrm>
          <a:prstGeom prst="rect">
            <a:avLst/>
          </a:prstGeom>
        </p:spPr>
        <p:txBody>
          <a:bodyPr vert="horz" lIns="91440" tIns="45720" rIns="91440" bIns="45720" rtlCol="0" anchor="ctr"/>
          <a:lstStyle>
            <a:lvl1pPr algn="ctr">
              <a:defRPr sz="1000">
                <a:solidFill>
                  <a:schemeClr val="bg1"/>
                </a:solidFill>
                <a:latin typeface="+mn-lt"/>
              </a:defRPr>
            </a:lvl1pPr>
          </a:lstStyle>
          <a:p>
            <a:fld id="{2E27F4D3-B96E-4B1F-B7AA-4577FB9564B4}" type="slidenum">
              <a:rPr lang="pl-PL" smtClean="0"/>
              <a:pPr/>
              <a:t>‹#›</a:t>
            </a:fld>
            <a:endParaRPr lang="pl-PL" dirty="0"/>
          </a:p>
        </p:txBody>
      </p:sp>
      <p:sp>
        <p:nvSpPr>
          <p:cNvPr id="6" name="Symbol zastępczy stopki 1"/>
          <p:cNvSpPr>
            <a:spLocks noGrp="1"/>
          </p:cNvSpPr>
          <p:nvPr>
            <p:ph type="ftr" sz="quarter" idx="3"/>
          </p:nvPr>
        </p:nvSpPr>
        <p:spPr>
          <a:xfrm>
            <a:off x="7548594" y="6613800"/>
            <a:ext cx="4112103" cy="234000"/>
          </a:xfrm>
          <a:prstGeom prst="rect">
            <a:avLst/>
          </a:prstGeom>
        </p:spPr>
        <p:txBody>
          <a:bodyPr vert="horz" lIns="91440" tIns="45720" rIns="91440" bIns="45720" rtlCol="0" anchor="ctr"/>
          <a:lstStyle>
            <a:lvl1pPr algn="r">
              <a:defRPr sz="1000">
                <a:solidFill>
                  <a:schemeClr val="bg1"/>
                </a:solidFill>
                <a:latin typeface="+mn-lt"/>
              </a:defRPr>
            </a:lvl1pPr>
          </a:lstStyle>
          <a:p>
            <a:endParaRPr lang="pl-PL" dirty="0"/>
          </a:p>
        </p:txBody>
      </p:sp>
    </p:spTree>
    <p:extLst>
      <p:ext uri="{BB962C8B-B14F-4D97-AF65-F5344CB8AC3E}">
        <p14:creationId xmlns:p14="http://schemas.microsoft.com/office/powerpoint/2010/main" val="380549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główek rozdziału_kol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ytuł 1"/>
          <p:cNvSpPr>
            <a:spLocks noGrp="1"/>
          </p:cNvSpPr>
          <p:nvPr>
            <p:ph type="title"/>
          </p:nvPr>
        </p:nvSpPr>
        <p:spPr>
          <a:xfrm>
            <a:off x="838200" y="2766219"/>
            <a:ext cx="10515600" cy="1325563"/>
          </a:xfrm>
          <a:prstGeom prst="rect">
            <a:avLst/>
          </a:prstGeom>
        </p:spPr>
        <p:txBody>
          <a:bodyPr anchor="ctr"/>
          <a:lstStyle>
            <a:lvl1pPr algn="ctr">
              <a:defRPr sz="4400">
                <a:latin typeface="Engram Warsaw" pitchFamily="50" charset="-18"/>
              </a:defRPr>
            </a:lvl1pPr>
          </a:lstStyle>
          <a:p>
            <a:r>
              <a:rPr lang="pl-PL" dirty="0"/>
              <a:t>Kliknij, aby edytować styl</a:t>
            </a:r>
          </a:p>
        </p:txBody>
      </p:sp>
      <p:sp>
        <p:nvSpPr>
          <p:cNvPr id="5" name="Symbol zastępczy numeru slajdu 6"/>
          <p:cNvSpPr>
            <a:spLocks noGrp="1"/>
          </p:cNvSpPr>
          <p:nvPr>
            <p:ph type="sldNum" sz="quarter" idx="4"/>
          </p:nvPr>
        </p:nvSpPr>
        <p:spPr>
          <a:xfrm>
            <a:off x="11678920" y="6613987"/>
            <a:ext cx="513080" cy="233627"/>
          </a:xfrm>
          <a:prstGeom prst="rect">
            <a:avLst/>
          </a:prstGeom>
        </p:spPr>
        <p:txBody>
          <a:bodyPr vert="horz" lIns="91440" tIns="45720" rIns="91440" bIns="45720" rtlCol="0" anchor="ctr"/>
          <a:lstStyle>
            <a:lvl1pPr algn="ctr">
              <a:defRPr sz="1000">
                <a:solidFill>
                  <a:schemeClr val="bg1"/>
                </a:solidFill>
                <a:latin typeface="Engram Warsaw" pitchFamily="50" charset="-18"/>
              </a:defRPr>
            </a:lvl1pPr>
          </a:lstStyle>
          <a:p>
            <a:fld id="{2E27F4D3-B96E-4B1F-B7AA-4577FB9564B4}" type="slidenum">
              <a:rPr lang="pl-PL" smtClean="0"/>
              <a:pPr/>
              <a:t>‹#›</a:t>
            </a:fld>
            <a:endParaRPr lang="pl-PL" dirty="0"/>
          </a:p>
        </p:txBody>
      </p:sp>
      <p:sp>
        <p:nvSpPr>
          <p:cNvPr id="6" name="Symbol zastępczy stopki 1"/>
          <p:cNvSpPr>
            <a:spLocks noGrp="1"/>
          </p:cNvSpPr>
          <p:nvPr>
            <p:ph type="ftr" sz="quarter" idx="3"/>
          </p:nvPr>
        </p:nvSpPr>
        <p:spPr>
          <a:xfrm>
            <a:off x="7548594" y="6613800"/>
            <a:ext cx="4112103" cy="234000"/>
          </a:xfrm>
          <a:prstGeom prst="rect">
            <a:avLst/>
          </a:prstGeom>
        </p:spPr>
        <p:txBody>
          <a:bodyPr vert="horz" lIns="91440" tIns="45720" rIns="91440" bIns="45720" rtlCol="0" anchor="ctr"/>
          <a:lstStyle>
            <a:lvl1pPr algn="r">
              <a:defRPr sz="1000">
                <a:solidFill>
                  <a:schemeClr val="bg1"/>
                </a:solidFill>
                <a:latin typeface="Engram Warsaw" pitchFamily="50" charset="-18"/>
              </a:defRPr>
            </a:lvl1pPr>
          </a:lstStyle>
          <a:p>
            <a:endParaRPr lang="pl-PL" dirty="0"/>
          </a:p>
        </p:txBody>
      </p:sp>
    </p:spTree>
    <p:extLst>
      <p:ext uri="{BB962C8B-B14F-4D97-AF65-F5344CB8AC3E}">
        <p14:creationId xmlns:p14="http://schemas.microsoft.com/office/powerpoint/2010/main" val="403029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yk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ymbol zastępczy tekstu 14"/>
          <p:cNvSpPr>
            <a:spLocks noGrp="1"/>
          </p:cNvSpPr>
          <p:nvPr>
            <p:ph type="body" sz="quarter" idx="10"/>
          </p:nvPr>
        </p:nvSpPr>
        <p:spPr>
          <a:xfrm>
            <a:off x="498476" y="1280271"/>
            <a:ext cx="6506332" cy="4525962"/>
          </a:xfrm>
          <a:prstGeom prst="rect">
            <a:avLst/>
          </a:prstGeom>
        </p:spPr>
        <p:txBody>
          <a:bodyPr/>
          <a:lstStyle>
            <a:lvl1pPr>
              <a:lnSpc>
                <a:spcPct val="125000"/>
              </a:lnSpc>
              <a:defRPr sz="1500">
                <a:latin typeface="Engram Warsaw" pitchFamily="50" charset="-18"/>
              </a:defRPr>
            </a:lvl1pPr>
            <a:lvl2pPr>
              <a:lnSpc>
                <a:spcPct val="125000"/>
              </a:lnSpc>
              <a:defRPr sz="1500">
                <a:latin typeface="Engram Warsaw" pitchFamily="50" charset="-18"/>
              </a:defRPr>
            </a:lvl2pPr>
            <a:lvl3pPr>
              <a:lnSpc>
                <a:spcPct val="125000"/>
              </a:lnSpc>
              <a:defRPr sz="1500">
                <a:latin typeface="Engram Warsaw" pitchFamily="50" charset="-18"/>
              </a:defRPr>
            </a:lvl3pPr>
            <a:lvl4pPr>
              <a:lnSpc>
                <a:spcPct val="125000"/>
              </a:lnSpc>
              <a:defRPr sz="1500">
                <a:latin typeface="Engram Warsaw" pitchFamily="50" charset="-18"/>
              </a:defRPr>
            </a:lvl4pPr>
            <a:lvl5pPr>
              <a:lnSpc>
                <a:spcPct val="125000"/>
              </a:lnSpc>
              <a:defRPr sz="1500">
                <a:latin typeface="Engram Warsaw" pitchFamily="50"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7" name="Symbol zastępczy wykresu 16"/>
          <p:cNvSpPr>
            <a:spLocks noGrp="1"/>
          </p:cNvSpPr>
          <p:nvPr>
            <p:ph type="chart" sz="quarter" idx="11"/>
          </p:nvPr>
        </p:nvSpPr>
        <p:spPr>
          <a:xfrm>
            <a:off x="7794625" y="1280271"/>
            <a:ext cx="3884613" cy="4525962"/>
          </a:xfrm>
          <a:prstGeom prst="rect">
            <a:avLst/>
          </a:prstGeom>
        </p:spPr>
        <p:txBody>
          <a:bodyPr/>
          <a:lstStyle>
            <a:lvl1pPr marL="0" indent="0">
              <a:buNone/>
              <a:defRPr/>
            </a:lvl1pPr>
          </a:lstStyle>
          <a:p>
            <a:endParaRPr lang="pl-PL" dirty="0"/>
          </a:p>
        </p:txBody>
      </p:sp>
      <p:sp>
        <p:nvSpPr>
          <p:cNvPr id="19" name="Tytuł 18"/>
          <p:cNvSpPr>
            <a:spLocks noGrp="1"/>
          </p:cNvSpPr>
          <p:nvPr>
            <p:ph type="title"/>
          </p:nvPr>
        </p:nvSpPr>
        <p:spPr>
          <a:xfrm>
            <a:off x="498475" y="121763"/>
            <a:ext cx="6975475" cy="742304"/>
          </a:xfrm>
          <a:prstGeom prst="rect">
            <a:avLst/>
          </a:prstGeom>
        </p:spPr>
        <p:txBody>
          <a:bodyPr anchor="ctr"/>
          <a:lstStyle>
            <a:lvl1pPr>
              <a:defRPr sz="2500">
                <a:latin typeface="Engram Warsaw" pitchFamily="50" charset="-18"/>
              </a:defRPr>
            </a:lvl1pPr>
          </a:lstStyle>
          <a:p>
            <a:r>
              <a:rPr lang="pl-PL" dirty="0"/>
              <a:t>Kliknij, aby edytować styl</a:t>
            </a:r>
          </a:p>
        </p:txBody>
      </p:sp>
      <p:sp>
        <p:nvSpPr>
          <p:cNvPr id="8" name="Symbol zastępczy numeru slajdu 6"/>
          <p:cNvSpPr>
            <a:spLocks noGrp="1"/>
          </p:cNvSpPr>
          <p:nvPr>
            <p:ph type="sldNum" sz="quarter" idx="4"/>
          </p:nvPr>
        </p:nvSpPr>
        <p:spPr>
          <a:xfrm>
            <a:off x="11678920" y="6613987"/>
            <a:ext cx="513080" cy="233627"/>
          </a:xfrm>
          <a:prstGeom prst="rect">
            <a:avLst/>
          </a:prstGeom>
        </p:spPr>
        <p:txBody>
          <a:bodyPr vert="horz" lIns="91440" tIns="45720" rIns="91440" bIns="45720" rtlCol="0" anchor="ctr"/>
          <a:lstStyle>
            <a:lvl1pPr algn="ctr">
              <a:defRPr sz="1000">
                <a:solidFill>
                  <a:schemeClr val="bg1"/>
                </a:solidFill>
                <a:latin typeface="Engram Warsaw" pitchFamily="50" charset="-18"/>
              </a:defRPr>
            </a:lvl1pPr>
          </a:lstStyle>
          <a:p>
            <a:fld id="{2E27F4D3-B96E-4B1F-B7AA-4577FB9564B4}" type="slidenum">
              <a:rPr lang="pl-PL" smtClean="0"/>
              <a:pPr/>
              <a:t>‹#›</a:t>
            </a:fld>
            <a:endParaRPr lang="pl-PL" dirty="0"/>
          </a:p>
        </p:txBody>
      </p:sp>
      <p:sp>
        <p:nvSpPr>
          <p:cNvPr id="9" name="Symbol zastępczy stopki 1"/>
          <p:cNvSpPr>
            <a:spLocks noGrp="1"/>
          </p:cNvSpPr>
          <p:nvPr>
            <p:ph type="ftr" sz="quarter" idx="3"/>
          </p:nvPr>
        </p:nvSpPr>
        <p:spPr>
          <a:xfrm>
            <a:off x="7548594" y="6613800"/>
            <a:ext cx="4112103" cy="234000"/>
          </a:xfrm>
          <a:prstGeom prst="rect">
            <a:avLst/>
          </a:prstGeom>
        </p:spPr>
        <p:txBody>
          <a:bodyPr vert="horz" lIns="91440" tIns="45720" rIns="91440" bIns="45720" rtlCol="0" anchor="ctr"/>
          <a:lstStyle>
            <a:lvl1pPr algn="r">
              <a:defRPr sz="1000">
                <a:solidFill>
                  <a:schemeClr val="bg1"/>
                </a:solidFill>
                <a:latin typeface="Engram Warsaw" pitchFamily="50" charset="-18"/>
              </a:defRPr>
            </a:lvl1pPr>
          </a:lstStyle>
          <a:p>
            <a:endParaRPr lang="pl-PL" dirty="0"/>
          </a:p>
        </p:txBody>
      </p:sp>
    </p:spTree>
    <p:extLst>
      <p:ext uri="{BB962C8B-B14F-4D97-AF65-F5344CB8AC3E}">
        <p14:creationId xmlns:p14="http://schemas.microsoft.com/office/powerpoint/2010/main" val="893273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ykres_kol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Symbol zastępczy tekstu 14"/>
          <p:cNvSpPr>
            <a:spLocks noGrp="1"/>
          </p:cNvSpPr>
          <p:nvPr>
            <p:ph type="body" sz="quarter" idx="10"/>
          </p:nvPr>
        </p:nvSpPr>
        <p:spPr>
          <a:xfrm>
            <a:off x="498476" y="1272226"/>
            <a:ext cx="6506332" cy="4525962"/>
          </a:xfrm>
          <a:prstGeom prst="rect">
            <a:avLst/>
          </a:prstGeom>
        </p:spPr>
        <p:txBody>
          <a:bodyPr/>
          <a:lstStyle>
            <a:lvl1pPr>
              <a:lnSpc>
                <a:spcPct val="125000"/>
              </a:lnSpc>
              <a:defRPr sz="1500">
                <a:latin typeface="Engram Warsaw" pitchFamily="50" charset="-18"/>
              </a:defRPr>
            </a:lvl1pPr>
            <a:lvl2pPr>
              <a:lnSpc>
                <a:spcPct val="125000"/>
              </a:lnSpc>
              <a:defRPr sz="1500">
                <a:latin typeface="Engram Warsaw" pitchFamily="50" charset="-18"/>
              </a:defRPr>
            </a:lvl2pPr>
            <a:lvl3pPr>
              <a:lnSpc>
                <a:spcPct val="125000"/>
              </a:lnSpc>
              <a:defRPr sz="1500">
                <a:latin typeface="Engram Warsaw" pitchFamily="50" charset="-18"/>
              </a:defRPr>
            </a:lvl3pPr>
            <a:lvl4pPr>
              <a:lnSpc>
                <a:spcPct val="125000"/>
              </a:lnSpc>
              <a:defRPr sz="1500">
                <a:latin typeface="Engram Warsaw" pitchFamily="50" charset="-18"/>
              </a:defRPr>
            </a:lvl4pPr>
            <a:lvl5pPr>
              <a:lnSpc>
                <a:spcPct val="125000"/>
              </a:lnSpc>
              <a:defRPr sz="1500">
                <a:latin typeface="Engram Warsaw" pitchFamily="50" charset="-18"/>
              </a:defRPr>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7" name="Symbol zastępczy wykresu 16"/>
          <p:cNvSpPr>
            <a:spLocks noGrp="1"/>
          </p:cNvSpPr>
          <p:nvPr>
            <p:ph type="chart" sz="quarter" idx="11"/>
          </p:nvPr>
        </p:nvSpPr>
        <p:spPr>
          <a:xfrm>
            <a:off x="7794625" y="1272226"/>
            <a:ext cx="3884613" cy="4525962"/>
          </a:xfrm>
          <a:prstGeom prst="rect">
            <a:avLst/>
          </a:prstGeom>
        </p:spPr>
        <p:txBody>
          <a:bodyPr/>
          <a:lstStyle/>
          <a:p>
            <a:endParaRPr lang="pl-PL"/>
          </a:p>
        </p:txBody>
      </p:sp>
      <p:sp>
        <p:nvSpPr>
          <p:cNvPr id="19" name="Tytuł 18"/>
          <p:cNvSpPr>
            <a:spLocks noGrp="1"/>
          </p:cNvSpPr>
          <p:nvPr>
            <p:ph type="title"/>
          </p:nvPr>
        </p:nvSpPr>
        <p:spPr>
          <a:xfrm>
            <a:off x="498475" y="121763"/>
            <a:ext cx="6975475" cy="742304"/>
          </a:xfrm>
          <a:prstGeom prst="rect">
            <a:avLst/>
          </a:prstGeom>
        </p:spPr>
        <p:txBody>
          <a:bodyPr anchor="ctr"/>
          <a:lstStyle>
            <a:lvl1pPr>
              <a:defRPr sz="2500">
                <a:latin typeface="Engram Warsaw" pitchFamily="50" charset="-18"/>
              </a:defRPr>
            </a:lvl1pPr>
          </a:lstStyle>
          <a:p>
            <a:r>
              <a:rPr lang="pl-PL" dirty="0"/>
              <a:t>Kliknij, aby edytować styl</a:t>
            </a:r>
          </a:p>
        </p:txBody>
      </p:sp>
      <p:sp>
        <p:nvSpPr>
          <p:cNvPr id="8" name="Symbol zastępczy numeru slajdu 6"/>
          <p:cNvSpPr>
            <a:spLocks noGrp="1"/>
          </p:cNvSpPr>
          <p:nvPr>
            <p:ph type="sldNum" sz="quarter" idx="4"/>
          </p:nvPr>
        </p:nvSpPr>
        <p:spPr>
          <a:xfrm>
            <a:off x="11678920" y="6613987"/>
            <a:ext cx="513080" cy="233627"/>
          </a:xfrm>
          <a:prstGeom prst="rect">
            <a:avLst/>
          </a:prstGeom>
        </p:spPr>
        <p:txBody>
          <a:bodyPr vert="horz" lIns="91440" tIns="45720" rIns="91440" bIns="45720" rtlCol="0" anchor="ctr"/>
          <a:lstStyle>
            <a:lvl1pPr algn="ctr">
              <a:defRPr sz="1000">
                <a:solidFill>
                  <a:schemeClr val="bg1"/>
                </a:solidFill>
                <a:latin typeface="Engram Warsaw" pitchFamily="50" charset="-18"/>
              </a:defRPr>
            </a:lvl1pPr>
          </a:lstStyle>
          <a:p>
            <a:fld id="{2E27F4D3-B96E-4B1F-B7AA-4577FB9564B4}" type="slidenum">
              <a:rPr lang="pl-PL" smtClean="0"/>
              <a:pPr/>
              <a:t>‹#›</a:t>
            </a:fld>
            <a:endParaRPr lang="pl-PL" dirty="0"/>
          </a:p>
        </p:txBody>
      </p:sp>
      <p:sp>
        <p:nvSpPr>
          <p:cNvPr id="9" name="Symbol zastępczy stopki 1"/>
          <p:cNvSpPr>
            <a:spLocks noGrp="1"/>
          </p:cNvSpPr>
          <p:nvPr>
            <p:ph type="ftr" sz="quarter" idx="3"/>
          </p:nvPr>
        </p:nvSpPr>
        <p:spPr>
          <a:xfrm>
            <a:off x="7548594" y="6613800"/>
            <a:ext cx="4112103" cy="234000"/>
          </a:xfrm>
          <a:prstGeom prst="rect">
            <a:avLst/>
          </a:prstGeom>
        </p:spPr>
        <p:txBody>
          <a:bodyPr vert="horz" lIns="91440" tIns="45720" rIns="91440" bIns="45720" rtlCol="0" anchor="ctr"/>
          <a:lstStyle>
            <a:lvl1pPr algn="r">
              <a:defRPr sz="1000">
                <a:solidFill>
                  <a:schemeClr val="bg1"/>
                </a:solidFill>
                <a:latin typeface="Engram Warsaw" pitchFamily="50" charset="-18"/>
              </a:defRPr>
            </a:lvl1pPr>
          </a:lstStyle>
          <a:p>
            <a:endParaRPr lang="pl-PL" dirty="0"/>
          </a:p>
        </p:txBody>
      </p:sp>
    </p:spTree>
    <p:extLst>
      <p:ext uri="{BB962C8B-B14F-4D97-AF65-F5344CB8AC3E}">
        <p14:creationId xmlns:p14="http://schemas.microsoft.com/office/powerpoint/2010/main" val="502125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ytuł 18"/>
          <p:cNvSpPr>
            <a:spLocks noGrp="1"/>
          </p:cNvSpPr>
          <p:nvPr>
            <p:ph type="title"/>
          </p:nvPr>
        </p:nvSpPr>
        <p:spPr>
          <a:xfrm>
            <a:off x="498475" y="121763"/>
            <a:ext cx="6975475" cy="742304"/>
          </a:xfrm>
          <a:prstGeom prst="rect">
            <a:avLst/>
          </a:prstGeom>
        </p:spPr>
        <p:txBody>
          <a:bodyPr anchor="ctr"/>
          <a:lstStyle>
            <a:lvl1pPr>
              <a:defRPr sz="2500">
                <a:latin typeface="Engram Warsaw" pitchFamily="50" charset="-18"/>
              </a:defRPr>
            </a:lvl1pPr>
          </a:lstStyle>
          <a:p>
            <a:r>
              <a:rPr lang="pl-PL" dirty="0"/>
              <a:t>Kliknij, aby edytować styl</a:t>
            </a:r>
          </a:p>
        </p:txBody>
      </p:sp>
      <p:sp>
        <p:nvSpPr>
          <p:cNvPr id="3" name="Symbol zastępczy tabeli 2"/>
          <p:cNvSpPr>
            <a:spLocks noGrp="1"/>
          </p:cNvSpPr>
          <p:nvPr>
            <p:ph type="tbl" sz="quarter" idx="10"/>
          </p:nvPr>
        </p:nvSpPr>
        <p:spPr>
          <a:xfrm>
            <a:off x="498475" y="1266825"/>
            <a:ext cx="11180763" cy="4505325"/>
          </a:xfrm>
          <a:prstGeom prst="rect">
            <a:avLst/>
          </a:prstGeom>
        </p:spPr>
        <p:txBody>
          <a:bodyPr/>
          <a:lstStyle/>
          <a:p>
            <a:endParaRPr lang="pl-PL"/>
          </a:p>
        </p:txBody>
      </p:sp>
      <p:sp>
        <p:nvSpPr>
          <p:cNvPr id="9" name="Symbol zastępczy numeru slajdu 6"/>
          <p:cNvSpPr>
            <a:spLocks noGrp="1"/>
          </p:cNvSpPr>
          <p:nvPr>
            <p:ph type="sldNum" sz="quarter" idx="4"/>
          </p:nvPr>
        </p:nvSpPr>
        <p:spPr>
          <a:xfrm>
            <a:off x="11678920" y="6613987"/>
            <a:ext cx="513080" cy="233627"/>
          </a:xfrm>
          <a:prstGeom prst="rect">
            <a:avLst/>
          </a:prstGeom>
        </p:spPr>
        <p:txBody>
          <a:bodyPr vert="horz" lIns="91440" tIns="45720" rIns="91440" bIns="45720" rtlCol="0" anchor="ctr"/>
          <a:lstStyle>
            <a:lvl1pPr algn="ctr">
              <a:defRPr sz="1000">
                <a:solidFill>
                  <a:schemeClr val="bg1"/>
                </a:solidFill>
                <a:latin typeface="Engram Warsaw" pitchFamily="50" charset="-18"/>
              </a:defRPr>
            </a:lvl1pPr>
          </a:lstStyle>
          <a:p>
            <a:fld id="{2E27F4D3-B96E-4B1F-B7AA-4577FB9564B4}" type="slidenum">
              <a:rPr lang="pl-PL" smtClean="0"/>
              <a:pPr/>
              <a:t>‹#›</a:t>
            </a:fld>
            <a:endParaRPr lang="pl-PL" dirty="0"/>
          </a:p>
        </p:txBody>
      </p:sp>
      <p:sp>
        <p:nvSpPr>
          <p:cNvPr id="10" name="Symbol zastępczy stopki 1"/>
          <p:cNvSpPr>
            <a:spLocks noGrp="1"/>
          </p:cNvSpPr>
          <p:nvPr>
            <p:ph type="ftr" sz="quarter" idx="3"/>
          </p:nvPr>
        </p:nvSpPr>
        <p:spPr>
          <a:xfrm>
            <a:off x="7548594" y="6613800"/>
            <a:ext cx="4112103" cy="234000"/>
          </a:xfrm>
          <a:prstGeom prst="rect">
            <a:avLst/>
          </a:prstGeom>
        </p:spPr>
        <p:txBody>
          <a:bodyPr vert="horz" lIns="91440" tIns="45720" rIns="91440" bIns="45720" rtlCol="0" anchor="ctr"/>
          <a:lstStyle>
            <a:lvl1pPr algn="r">
              <a:defRPr sz="1000">
                <a:solidFill>
                  <a:schemeClr val="bg1"/>
                </a:solidFill>
                <a:latin typeface="Engram Warsaw" pitchFamily="50" charset="-18"/>
              </a:defRPr>
            </a:lvl1pPr>
          </a:lstStyle>
          <a:p>
            <a:endParaRPr lang="pl-PL" dirty="0"/>
          </a:p>
        </p:txBody>
      </p:sp>
    </p:spTree>
    <p:extLst>
      <p:ext uri="{BB962C8B-B14F-4D97-AF65-F5344CB8AC3E}">
        <p14:creationId xmlns:p14="http://schemas.microsoft.com/office/powerpoint/2010/main" val="3509812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a_kol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ytuł 18"/>
          <p:cNvSpPr>
            <a:spLocks noGrp="1"/>
          </p:cNvSpPr>
          <p:nvPr>
            <p:ph type="title"/>
          </p:nvPr>
        </p:nvSpPr>
        <p:spPr>
          <a:xfrm>
            <a:off x="498475" y="121763"/>
            <a:ext cx="6975475" cy="742304"/>
          </a:xfrm>
          <a:prstGeom prst="rect">
            <a:avLst/>
          </a:prstGeom>
        </p:spPr>
        <p:txBody>
          <a:bodyPr anchor="ctr"/>
          <a:lstStyle>
            <a:lvl1pPr>
              <a:defRPr sz="2500">
                <a:latin typeface="Engram Warsaw" pitchFamily="50" charset="-18"/>
              </a:defRPr>
            </a:lvl1pPr>
          </a:lstStyle>
          <a:p>
            <a:r>
              <a:rPr lang="pl-PL" dirty="0"/>
              <a:t>Kliknij, aby edytować styl</a:t>
            </a:r>
          </a:p>
        </p:txBody>
      </p:sp>
      <p:sp>
        <p:nvSpPr>
          <p:cNvPr id="3" name="Symbol zastępczy tabeli 2"/>
          <p:cNvSpPr>
            <a:spLocks noGrp="1"/>
          </p:cNvSpPr>
          <p:nvPr>
            <p:ph type="tbl" sz="quarter" idx="10"/>
          </p:nvPr>
        </p:nvSpPr>
        <p:spPr>
          <a:xfrm>
            <a:off x="498475" y="1266825"/>
            <a:ext cx="11180763" cy="4505325"/>
          </a:xfrm>
          <a:prstGeom prst="rect">
            <a:avLst/>
          </a:prstGeom>
        </p:spPr>
        <p:txBody>
          <a:bodyPr/>
          <a:lstStyle/>
          <a:p>
            <a:endParaRPr lang="pl-PL"/>
          </a:p>
        </p:txBody>
      </p:sp>
      <p:sp>
        <p:nvSpPr>
          <p:cNvPr id="9" name="Symbol zastępczy numeru slajdu 6"/>
          <p:cNvSpPr>
            <a:spLocks noGrp="1"/>
          </p:cNvSpPr>
          <p:nvPr>
            <p:ph type="sldNum" sz="quarter" idx="4"/>
          </p:nvPr>
        </p:nvSpPr>
        <p:spPr>
          <a:xfrm>
            <a:off x="11678920" y="6613987"/>
            <a:ext cx="513080" cy="233627"/>
          </a:xfrm>
          <a:prstGeom prst="rect">
            <a:avLst/>
          </a:prstGeom>
        </p:spPr>
        <p:txBody>
          <a:bodyPr vert="horz" lIns="91440" tIns="45720" rIns="91440" bIns="45720" rtlCol="0" anchor="ctr"/>
          <a:lstStyle>
            <a:lvl1pPr algn="ctr">
              <a:defRPr sz="1000">
                <a:solidFill>
                  <a:schemeClr val="bg1"/>
                </a:solidFill>
                <a:latin typeface="Engram Warsaw" pitchFamily="50" charset="-18"/>
              </a:defRPr>
            </a:lvl1pPr>
          </a:lstStyle>
          <a:p>
            <a:fld id="{2E27F4D3-B96E-4B1F-B7AA-4577FB9564B4}" type="slidenum">
              <a:rPr lang="pl-PL" smtClean="0"/>
              <a:pPr/>
              <a:t>‹#›</a:t>
            </a:fld>
            <a:endParaRPr lang="pl-PL" dirty="0"/>
          </a:p>
        </p:txBody>
      </p:sp>
      <p:sp>
        <p:nvSpPr>
          <p:cNvPr id="10" name="Symbol zastępczy stopki 1"/>
          <p:cNvSpPr>
            <a:spLocks noGrp="1"/>
          </p:cNvSpPr>
          <p:nvPr>
            <p:ph type="ftr" sz="quarter" idx="3"/>
          </p:nvPr>
        </p:nvSpPr>
        <p:spPr>
          <a:xfrm>
            <a:off x="7548594" y="6613800"/>
            <a:ext cx="4112103" cy="234000"/>
          </a:xfrm>
          <a:prstGeom prst="rect">
            <a:avLst/>
          </a:prstGeom>
        </p:spPr>
        <p:txBody>
          <a:bodyPr vert="horz" lIns="91440" tIns="45720" rIns="91440" bIns="45720" rtlCol="0" anchor="ctr"/>
          <a:lstStyle>
            <a:lvl1pPr algn="r">
              <a:defRPr sz="1000">
                <a:solidFill>
                  <a:schemeClr val="bg1"/>
                </a:solidFill>
                <a:latin typeface="Engram Warsaw" pitchFamily="50" charset="-18"/>
              </a:defRPr>
            </a:lvl1pPr>
          </a:lstStyle>
          <a:p>
            <a:endParaRPr lang="pl-PL" dirty="0"/>
          </a:p>
        </p:txBody>
      </p:sp>
    </p:spTree>
    <p:extLst>
      <p:ext uri="{BB962C8B-B14F-4D97-AF65-F5344CB8AC3E}">
        <p14:creationId xmlns:p14="http://schemas.microsoft.com/office/powerpoint/2010/main" val="62808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raz pion z o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obrazu 2"/>
          <p:cNvSpPr>
            <a:spLocks noGrp="1"/>
          </p:cNvSpPr>
          <p:nvPr>
            <p:ph type="pic" idx="1"/>
          </p:nvPr>
        </p:nvSpPr>
        <p:spPr>
          <a:xfrm>
            <a:off x="7548594" y="0"/>
            <a:ext cx="4643406"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10" name="Symbol zastępczy tekstu 9"/>
          <p:cNvSpPr>
            <a:spLocks noGrp="1"/>
          </p:cNvSpPr>
          <p:nvPr>
            <p:ph type="body" sz="quarter" idx="10"/>
          </p:nvPr>
        </p:nvSpPr>
        <p:spPr>
          <a:xfrm>
            <a:off x="498474" y="1292225"/>
            <a:ext cx="6862445" cy="4400550"/>
          </a:xfrm>
          <a:prstGeom prst="rect">
            <a:avLst/>
          </a:prstGeom>
        </p:spPr>
        <p:txBody>
          <a:bodyPr/>
          <a:lstStyle>
            <a:lvl1pPr>
              <a:lnSpc>
                <a:spcPct val="125000"/>
              </a:lnSpc>
              <a:defRPr sz="1500">
                <a:solidFill>
                  <a:schemeClr val="bg1"/>
                </a:solidFill>
                <a:latin typeface="Engram Warsaw" pitchFamily="50" charset="-18"/>
              </a:defRPr>
            </a:lvl1pPr>
            <a:lvl2pPr>
              <a:lnSpc>
                <a:spcPct val="125000"/>
              </a:lnSpc>
              <a:defRPr sz="1600">
                <a:solidFill>
                  <a:schemeClr val="bg1"/>
                </a:solidFill>
                <a:latin typeface="Engram Warsaw" pitchFamily="50" charset="-18"/>
              </a:defRPr>
            </a:lvl2pPr>
            <a:lvl3pPr>
              <a:lnSpc>
                <a:spcPct val="125000"/>
              </a:lnSpc>
              <a:defRPr sz="1600">
                <a:solidFill>
                  <a:schemeClr val="bg1"/>
                </a:solidFill>
                <a:latin typeface="Engram Warsaw" pitchFamily="50" charset="-18"/>
              </a:defRPr>
            </a:lvl3pPr>
            <a:lvl4pPr>
              <a:lnSpc>
                <a:spcPct val="125000"/>
              </a:lnSpc>
              <a:defRPr sz="1600">
                <a:solidFill>
                  <a:schemeClr val="bg1"/>
                </a:solidFill>
                <a:latin typeface="Engram Warsaw" pitchFamily="50" charset="-18"/>
              </a:defRPr>
            </a:lvl4pPr>
            <a:lvl5pPr>
              <a:lnSpc>
                <a:spcPct val="125000"/>
              </a:lnSpc>
              <a:defRPr sz="1600">
                <a:solidFill>
                  <a:schemeClr val="bg1"/>
                </a:solidFill>
                <a:latin typeface="Engram Warsaw" pitchFamily="50" charset="-18"/>
              </a:defRPr>
            </a:lvl5pPr>
          </a:lstStyle>
          <a:p>
            <a:pPr lvl="0"/>
            <a:r>
              <a:rPr lang="pl-PL" dirty="0"/>
              <a:t>Kliknij, aby edytować style wzorca tekstu</a:t>
            </a:r>
          </a:p>
        </p:txBody>
      </p:sp>
      <p:sp>
        <p:nvSpPr>
          <p:cNvPr id="14" name="Tytuł 18"/>
          <p:cNvSpPr>
            <a:spLocks noGrp="1"/>
          </p:cNvSpPr>
          <p:nvPr>
            <p:ph type="title"/>
          </p:nvPr>
        </p:nvSpPr>
        <p:spPr>
          <a:xfrm>
            <a:off x="498475" y="121763"/>
            <a:ext cx="6975475" cy="742304"/>
          </a:xfrm>
          <a:prstGeom prst="rect">
            <a:avLst/>
          </a:prstGeom>
        </p:spPr>
        <p:txBody>
          <a:bodyPr anchor="ctr"/>
          <a:lstStyle>
            <a:lvl1pPr>
              <a:defRPr sz="2500">
                <a:solidFill>
                  <a:schemeClr val="bg1"/>
                </a:solidFill>
                <a:latin typeface="Engram Warsaw" pitchFamily="50" charset="-18"/>
              </a:defRPr>
            </a:lvl1pPr>
          </a:lstStyle>
          <a:p>
            <a:r>
              <a:rPr lang="pl-PL" dirty="0"/>
              <a:t>Kliknij, aby edytować styl</a:t>
            </a:r>
          </a:p>
        </p:txBody>
      </p:sp>
    </p:spTree>
    <p:extLst>
      <p:ext uri="{BB962C8B-B14F-4D97-AF65-F5344CB8AC3E}">
        <p14:creationId xmlns:p14="http://schemas.microsoft.com/office/powerpoint/2010/main" val="679483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az poziom z o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ymbol zastępczy obrazu 2"/>
          <p:cNvSpPr>
            <a:spLocks noGrp="1"/>
          </p:cNvSpPr>
          <p:nvPr>
            <p:ph type="pic" idx="1"/>
          </p:nvPr>
        </p:nvSpPr>
        <p:spPr>
          <a:xfrm>
            <a:off x="5291398" y="1292225"/>
            <a:ext cx="6894000" cy="44005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10" name="Symbol zastępczy tekstu 9"/>
          <p:cNvSpPr>
            <a:spLocks noGrp="1"/>
          </p:cNvSpPr>
          <p:nvPr>
            <p:ph type="body" sz="quarter" idx="10"/>
          </p:nvPr>
        </p:nvSpPr>
        <p:spPr>
          <a:xfrm>
            <a:off x="498474" y="1292225"/>
            <a:ext cx="4451031" cy="4400550"/>
          </a:xfrm>
          <a:prstGeom prst="rect">
            <a:avLst/>
          </a:prstGeom>
        </p:spPr>
        <p:txBody>
          <a:bodyPr/>
          <a:lstStyle>
            <a:lvl1pPr>
              <a:lnSpc>
                <a:spcPct val="125000"/>
              </a:lnSpc>
              <a:defRPr sz="1500">
                <a:solidFill>
                  <a:schemeClr val="bg1"/>
                </a:solidFill>
                <a:latin typeface="Engram Warsaw" pitchFamily="50" charset="-18"/>
              </a:defRPr>
            </a:lvl1pPr>
            <a:lvl2pPr>
              <a:lnSpc>
                <a:spcPct val="125000"/>
              </a:lnSpc>
              <a:defRPr sz="1600">
                <a:solidFill>
                  <a:schemeClr val="bg1"/>
                </a:solidFill>
                <a:latin typeface="Engram Warsaw" pitchFamily="50" charset="-18"/>
              </a:defRPr>
            </a:lvl2pPr>
            <a:lvl3pPr>
              <a:lnSpc>
                <a:spcPct val="125000"/>
              </a:lnSpc>
              <a:defRPr sz="1600">
                <a:solidFill>
                  <a:schemeClr val="bg1"/>
                </a:solidFill>
                <a:latin typeface="Engram Warsaw" pitchFamily="50" charset="-18"/>
              </a:defRPr>
            </a:lvl3pPr>
            <a:lvl4pPr>
              <a:lnSpc>
                <a:spcPct val="125000"/>
              </a:lnSpc>
              <a:defRPr sz="1600">
                <a:solidFill>
                  <a:schemeClr val="bg1"/>
                </a:solidFill>
                <a:latin typeface="Engram Warsaw" pitchFamily="50" charset="-18"/>
              </a:defRPr>
            </a:lvl4pPr>
            <a:lvl5pPr>
              <a:lnSpc>
                <a:spcPct val="125000"/>
              </a:lnSpc>
              <a:defRPr sz="1600">
                <a:solidFill>
                  <a:schemeClr val="bg1"/>
                </a:solidFill>
                <a:latin typeface="Engram Warsaw" pitchFamily="50" charset="-18"/>
              </a:defRPr>
            </a:lvl5pPr>
          </a:lstStyle>
          <a:p>
            <a:pPr lvl="0"/>
            <a:r>
              <a:rPr lang="pl-PL" dirty="0"/>
              <a:t>Kliknij, aby edytować style wzorca tekstu</a:t>
            </a:r>
          </a:p>
        </p:txBody>
      </p:sp>
      <p:sp>
        <p:nvSpPr>
          <p:cNvPr id="9" name="Tytuł 18"/>
          <p:cNvSpPr>
            <a:spLocks noGrp="1"/>
          </p:cNvSpPr>
          <p:nvPr>
            <p:ph type="title"/>
          </p:nvPr>
        </p:nvSpPr>
        <p:spPr>
          <a:xfrm>
            <a:off x="498475" y="121763"/>
            <a:ext cx="6975475" cy="742304"/>
          </a:xfrm>
          <a:prstGeom prst="rect">
            <a:avLst/>
          </a:prstGeom>
        </p:spPr>
        <p:txBody>
          <a:bodyPr anchor="ctr"/>
          <a:lstStyle>
            <a:lvl1pPr>
              <a:defRPr sz="2500">
                <a:solidFill>
                  <a:schemeClr val="bg1"/>
                </a:solidFill>
                <a:latin typeface="Engram Warsaw" pitchFamily="50" charset="-18"/>
              </a:defRPr>
            </a:lvl1pPr>
          </a:lstStyle>
          <a:p>
            <a:r>
              <a:rPr lang="pl-PL" dirty="0"/>
              <a:t>Kliknij, aby edytować styl</a:t>
            </a:r>
          </a:p>
        </p:txBody>
      </p:sp>
      <p:sp>
        <p:nvSpPr>
          <p:cNvPr id="11" name="Symbol zastępczy numeru slajdu 6"/>
          <p:cNvSpPr>
            <a:spLocks noGrp="1"/>
          </p:cNvSpPr>
          <p:nvPr>
            <p:ph type="sldNum" sz="quarter" idx="4"/>
          </p:nvPr>
        </p:nvSpPr>
        <p:spPr>
          <a:xfrm>
            <a:off x="11678920" y="6613987"/>
            <a:ext cx="513080" cy="233627"/>
          </a:xfrm>
          <a:prstGeom prst="rect">
            <a:avLst/>
          </a:prstGeom>
        </p:spPr>
        <p:txBody>
          <a:bodyPr vert="horz" lIns="91440" tIns="45720" rIns="91440" bIns="45720" rtlCol="0" anchor="ctr"/>
          <a:lstStyle>
            <a:lvl1pPr algn="ctr">
              <a:defRPr sz="1000">
                <a:solidFill>
                  <a:schemeClr val="bg1"/>
                </a:solidFill>
                <a:latin typeface="Engram Warsaw" pitchFamily="50" charset="-18"/>
              </a:defRPr>
            </a:lvl1pPr>
          </a:lstStyle>
          <a:p>
            <a:fld id="{2E27F4D3-B96E-4B1F-B7AA-4577FB9564B4}" type="slidenum">
              <a:rPr lang="pl-PL" smtClean="0"/>
              <a:pPr/>
              <a:t>‹#›</a:t>
            </a:fld>
            <a:endParaRPr lang="pl-PL" dirty="0"/>
          </a:p>
        </p:txBody>
      </p:sp>
      <p:sp>
        <p:nvSpPr>
          <p:cNvPr id="12" name="Symbol zastępczy stopki 1"/>
          <p:cNvSpPr>
            <a:spLocks noGrp="1"/>
          </p:cNvSpPr>
          <p:nvPr>
            <p:ph type="ftr" sz="quarter" idx="3"/>
          </p:nvPr>
        </p:nvSpPr>
        <p:spPr>
          <a:xfrm>
            <a:off x="7548594" y="6613800"/>
            <a:ext cx="4112103" cy="234000"/>
          </a:xfrm>
          <a:prstGeom prst="rect">
            <a:avLst/>
          </a:prstGeom>
        </p:spPr>
        <p:txBody>
          <a:bodyPr vert="horz" lIns="91440" tIns="45720" rIns="91440" bIns="45720" rtlCol="0" anchor="ctr"/>
          <a:lstStyle>
            <a:lvl1pPr algn="r">
              <a:defRPr sz="1000">
                <a:solidFill>
                  <a:schemeClr val="bg1"/>
                </a:solidFill>
                <a:latin typeface="Engram Warsaw" pitchFamily="50" charset="-18"/>
              </a:defRPr>
            </a:lvl1pPr>
          </a:lstStyle>
          <a:p>
            <a:endParaRPr lang="pl-PL" dirty="0"/>
          </a:p>
        </p:txBody>
      </p:sp>
    </p:spTree>
    <p:extLst>
      <p:ext uri="{BB962C8B-B14F-4D97-AF65-F5344CB8AC3E}">
        <p14:creationId xmlns:p14="http://schemas.microsoft.com/office/powerpoint/2010/main" val="161998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9122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61" r:id="rId5"/>
    <p:sldLayoutId id="2147483659" r:id="rId6"/>
    <p:sldLayoutId id="2147483662" r:id="rId7"/>
    <p:sldLayoutId id="2147483657" r:id="rId8"/>
    <p:sldLayoutId id="2147483658" r:id="rId9"/>
    <p:sldLayoutId id="2147483654" r:id="rId10"/>
    <p:sldLayoutId id="214748366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mailto:jheyda@um.warszawa.pl"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5.svg"/><Relationship Id="rId3" Type="http://schemas.openxmlformats.org/officeDocument/2006/relationships/image" Target="../media/image35.svg"/><Relationship Id="rId7" Type="http://schemas.openxmlformats.org/officeDocument/2006/relationships/image" Target="../media/image39.svg"/><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43.svg"/><Relationship Id="rId5" Type="http://schemas.openxmlformats.org/officeDocument/2006/relationships/image" Target="../media/image37.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41.sv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netzerocities.eu/nzc-partners/" TargetMode="External"/><Relationship Id="rId2" Type="http://schemas.openxmlformats.org/officeDocument/2006/relationships/hyperlink" Target="https://netzerocities.eu/" TargetMode="External"/><Relationship Id="rId1" Type="http://schemas.openxmlformats.org/officeDocument/2006/relationships/slideLayout" Target="../slideLayouts/slideLayout7.xml"/><Relationship Id="rId4" Type="http://schemas.openxmlformats.org/officeDocument/2006/relationships/hyperlink" Target="https://www.kpk.gov.pl/horyzont-europa/misje-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lstStyle/>
          <a:p>
            <a:r>
              <a:rPr lang="pl-PL" dirty="0"/>
              <a:t>Miejski Kontrakt Klimatyczny</a:t>
            </a:r>
          </a:p>
        </p:txBody>
      </p:sp>
      <p:sp>
        <p:nvSpPr>
          <p:cNvPr id="2" name="Symbol zastępczy tekstu 1"/>
          <p:cNvSpPr>
            <a:spLocks noGrp="1"/>
          </p:cNvSpPr>
          <p:nvPr>
            <p:ph type="body" sz="quarter" idx="10"/>
          </p:nvPr>
        </p:nvSpPr>
        <p:spPr>
          <a:xfrm>
            <a:off x="1969787" y="5248660"/>
            <a:ext cx="8422546" cy="958176"/>
          </a:xfrm>
        </p:spPr>
        <p:txBody>
          <a:bodyPr/>
          <a:lstStyle/>
          <a:p>
            <a:r>
              <a:rPr lang="pl-PL" sz="1800" dirty="0"/>
              <a:t>Urząd m.st. Warszawy</a:t>
            </a:r>
          </a:p>
          <a:p>
            <a:r>
              <a:rPr lang="pl-PL" sz="1800" dirty="0"/>
              <a:t>Jacek Kisiel zastępca dyrektora </a:t>
            </a:r>
          </a:p>
          <a:p>
            <a:r>
              <a:rPr lang="pl-PL" sz="1800" dirty="0"/>
              <a:t>Biuro Ochrony Powietrza i Polityki Klimatycznej</a:t>
            </a:r>
          </a:p>
        </p:txBody>
      </p:sp>
      <p:sp>
        <p:nvSpPr>
          <p:cNvPr id="5" name="Tytuł 1"/>
          <p:cNvSpPr>
            <a:spLocks noGrp="1"/>
          </p:cNvSpPr>
          <p:nvPr/>
        </p:nvSpPr>
        <p:spPr>
          <a:xfrm>
            <a:off x="3792855" y="6599132"/>
            <a:ext cx="4606290" cy="309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l-PL" sz="1200" dirty="0">
                <a:solidFill>
                  <a:schemeClr val="bg1"/>
                </a:solidFill>
                <a:latin typeface="Engram Warsaw" pitchFamily="50" charset="-18"/>
              </a:rPr>
              <a:t>21 maja 2024|   Warszawa</a:t>
            </a:r>
          </a:p>
        </p:txBody>
      </p:sp>
    </p:spTree>
    <p:extLst>
      <p:ext uri="{BB962C8B-B14F-4D97-AF65-F5344CB8AC3E}">
        <p14:creationId xmlns:p14="http://schemas.microsoft.com/office/powerpoint/2010/main" val="3873514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t>
            </a:r>
            <a:r>
              <a:rPr lang="pl-PL" dirty="0" err="1"/>
              <a:t>CitiesMission</a:t>
            </a:r>
            <a:r>
              <a:rPr lang="pl-PL" dirty="0"/>
              <a:t> – elementy misji 2</a:t>
            </a:r>
            <a:endParaRPr lang="en-GB" dirty="0"/>
          </a:p>
        </p:txBody>
      </p:sp>
      <p:sp>
        <p:nvSpPr>
          <p:cNvPr id="4" name="Symbol zastępczy numeru slajdu 3"/>
          <p:cNvSpPr>
            <a:spLocks noGrp="1"/>
          </p:cNvSpPr>
          <p:nvPr>
            <p:ph type="sldNum" sz="quarter" idx="4"/>
          </p:nvPr>
        </p:nvSpPr>
        <p:spPr/>
        <p:txBody>
          <a:bodyPr/>
          <a:lstStyle/>
          <a:p>
            <a:fld id="{2E27F4D3-B96E-4B1F-B7AA-4577FB9564B4}" type="slidenum">
              <a:rPr lang="pl-PL" smtClean="0"/>
              <a:pPr/>
              <a:t>10</a:t>
            </a:fld>
            <a:endParaRPr lang="pl-PL" dirty="0"/>
          </a:p>
        </p:txBody>
      </p:sp>
      <p:sp>
        <p:nvSpPr>
          <p:cNvPr id="5" name="Symbol zastępczy stopki 4"/>
          <p:cNvSpPr>
            <a:spLocks noGrp="1"/>
          </p:cNvSpPr>
          <p:nvPr>
            <p:ph type="ftr" sz="quarter" idx="3"/>
          </p:nvPr>
        </p:nvSpPr>
        <p:spPr/>
        <p:txBody>
          <a:bodyPr/>
          <a:lstStyle/>
          <a:p>
            <a:r>
              <a:rPr lang="pl-PL" dirty="0"/>
              <a:t>EU </a:t>
            </a:r>
            <a:r>
              <a:rPr lang="pl-PL" dirty="0" err="1"/>
              <a:t>Missions</a:t>
            </a:r>
            <a:endParaRPr lang="pl-PL" dirty="0"/>
          </a:p>
        </p:txBody>
      </p:sp>
      <p:pic>
        <p:nvPicPr>
          <p:cNvPr id="6" name="Obraz 5"/>
          <p:cNvPicPr>
            <a:picLocks noChangeAspect="1"/>
          </p:cNvPicPr>
          <p:nvPr/>
        </p:nvPicPr>
        <p:blipFill>
          <a:blip r:embed="rId2"/>
          <a:stretch>
            <a:fillRect/>
          </a:stretch>
        </p:blipFill>
        <p:spPr>
          <a:xfrm>
            <a:off x="7170331" y="650631"/>
            <a:ext cx="4379741" cy="3382568"/>
          </a:xfrm>
          <a:prstGeom prst="rect">
            <a:avLst/>
          </a:prstGeom>
        </p:spPr>
      </p:pic>
      <p:pic>
        <p:nvPicPr>
          <p:cNvPr id="11" name="Obraz 10"/>
          <p:cNvPicPr>
            <a:picLocks noChangeAspect="1"/>
          </p:cNvPicPr>
          <p:nvPr/>
        </p:nvPicPr>
        <p:blipFill>
          <a:blip r:embed="rId3"/>
          <a:stretch>
            <a:fillRect/>
          </a:stretch>
        </p:blipFill>
        <p:spPr>
          <a:xfrm>
            <a:off x="7302415" y="4201455"/>
            <a:ext cx="3648652" cy="2234151"/>
          </a:xfrm>
          <a:prstGeom prst="rect">
            <a:avLst/>
          </a:prstGeom>
        </p:spPr>
      </p:pic>
      <p:pic>
        <p:nvPicPr>
          <p:cNvPr id="12" name="Obraz 11"/>
          <p:cNvPicPr>
            <a:picLocks noChangeAspect="1"/>
          </p:cNvPicPr>
          <p:nvPr/>
        </p:nvPicPr>
        <p:blipFill>
          <a:blip r:embed="rId4"/>
          <a:stretch>
            <a:fillRect/>
          </a:stretch>
        </p:blipFill>
        <p:spPr>
          <a:xfrm>
            <a:off x="317263" y="1779637"/>
            <a:ext cx="6202846" cy="3455371"/>
          </a:xfrm>
          <a:prstGeom prst="rect">
            <a:avLst/>
          </a:prstGeom>
        </p:spPr>
      </p:pic>
      <p:sp>
        <p:nvSpPr>
          <p:cNvPr id="3" name="pole tekstowe 2">
            <a:extLst>
              <a:ext uri="{FF2B5EF4-FFF2-40B4-BE49-F238E27FC236}">
                <a16:creationId xmlns:a16="http://schemas.microsoft.com/office/drawing/2014/main" id="{794D221F-0DDF-1034-B646-D4B6CC56D895}"/>
              </a:ext>
            </a:extLst>
          </p:cNvPr>
          <p:cNvSpPr txBox="1"/>
          <p:nvPr/>
        </p:nvSpPr>
        <p:spPr>
          <a:xfrm>
            <a:off x="924910" y="1072055"/>
            <a:ext cx="2280745" cy="369332"/>
          </a:xfrm>
          <a:prstGeom prst="rect">
            <a:avLst/>
          </a:prstGeom>
          <a:noFill/>
        </p:spPr>
        <p:txBody>
          <a:bodyPr wrap="square" rtlCol="0">
            <a:spAutoFit/>
          </a:bodyPr>
          <a:lstStyle/>
          <a:p>
            <a:r>
              <a:rPr lang="pl-PL" dirty="0" err="1"/>
              <a:t>NetZeroCities</a:t>
            </a:r>
            <a:endParaRPr lang="pl-PL" dirty="0"/>
          </a:p>
        </p:txBody>
      </p:sp>
      <p:sp>
        <p:nvSpPr>
          <p:cNvPr id="7" name="pole tekstowe 6">
            <a:extLst>
              <a:ext uri="{FF2B5EF4-FFF2-40B4-BE49-F238E27FC236}">
                <a16:creationId xmlns:a16="http://schemas.microsoft.com/office/drawing/2014/main" id="{C0E6B1F0-B874-B8AB-5E93-1184A3C9C158}"/>
              </a:ext>
            </a:extLst>
          </p:cNvPr>
          <p:cNvSpPr txBox="1"/>
          <p:nvPr/>
        </p:nvSpPr>
        <p:spPr>
          <a:xfrm>
            <a:off x="4025462" y="5573258"/>
            <a:ext cx="3144869" cy="369332"/>
          </a:xfrm>
          <a:prstGeom prst="rect">
            <a:avLst/>
          </a:prstGeom>
          <a:noFill/>
        </p:spPr>
        <p:txBody>
          <a:bodyPr wrap="square" rtlCol="0">
            <a:spAutoFit/>
          </a:bodyPr>
          <a:lstStyle/>
          <a:p>
            <a:r>
              <a:rPr lang="pl-PL" dirty="0"/>
              <a:t>Webinaria i spotkania</a:t>
            </a:r>
          </a:p>
        </p:txBody>
      </p:sp>
      <p:sp>
        <p:nvSpPr>
          <p:cNvPr id="8" name="pole tekstowe 7">
            <a:extLst>
              <a:ext uri="{FF2B5EF4-FFF2-40B4-BE49-F238E27FC236}">
                <a16:creationId xmlns:a16="http://schemas.microsoft.com/office/drawing/2014/main" id="{70FA82E7-FBFA-5A7A-5363-45DCC1357276}"/>
              </a:ext>
            </a:extLst>
          </p:cNvPr>
          <p:cNvSpPr txBox="1"/>
          <p:nvPr/>
        </p:nvSpPr>
        <p:spPr>
          <a:xfrm>
            <a:off x="7806198" y="192202"/>
            <a:ext cx="3144869" cy="369332"/>
          </a:xfrm>
          <a:prstGeom prst="rect">
            <a:avLst/>
          </a:prstGeom>
          <a:noFill/>
        </p:spPr>
        <p:txBody>
          <a:bodyPr wrap="square" rtlCol="0">
            <a:spAutoFit/>
          </a:bodyPr>
          <a:lstStyle/>
          <a:p>
            <a:pPr algn="ctr"/>
            <a:r>
              <a:rPr lang="pl-PL" dirty="0"/>
              <a:t>Portal NZC</a:t>
            </a:r>
          </a:p>
        </p:txBody>
      </p:sp>
    </p:spTree>
    <p:extLst>
      <p:ext uri="{BB962C8B-B14F-4D97-AF65-F5344CB8AC3E}">
        <p14:creationId xmlns:p14="http://schemas.microsoft.com/office/powerpoint/2010/main" val="1674947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#MissionCities – jak to działa</a:t>
            </a:r>
            <a:endParaRPr lang="en-GB" dirty="0"/>
          </a:p>
        </p:txBody>
      </p:sp>
      <p:sp>
        <p:nvSpPr>
          <p:cNvPr id="4" name="Symbol zastępczy numeru slajdu 3"/>
          <p:cNvSpPr>
            <a:spLocks noGrp="1"/>
          </p:cNvSpPr>
          <p:nvPr>
            <p:ph type="sldNum" sz="quarter" idx="4"/>
          </p:nvPr>
        </p:nvSpPr>
        <p:spPr/>
        <p:txBody>
          <a:bodyPr/>
          <a:lstStyle/>
          <a:p>
            <a:fld id="{2E27F4D3-B96E-4B1F-B7AA-4577FB9564B4}" type="slidenum">
              <a:rPr lang="pl-PL" smtClean="0"/>
              <a:pPr/>
              <a:t>11</a:t>
            </a:fld>
            <a:endParaRPr lang="pl-PL" dirty="0"/>
          </a:p>
        </p:txBody>
      </p:sp>
      <p:sp>
        <p:nvSpPr>
          <p:cNvPr id="5" name="Symbol zastępczy stopki 4"/>
          <p:cNvSpPr>
            <a:spLocks noGrp="1"/>
          </p:cNvSpPr>
          <p:nvPr>
            <p:ph type="ftr" sz="quarter" idx="3"/>
          </p:nvPr>
        </p:nvSpPr>
        <p:spPr/>
        <p:txBody>
          <a:bodyPr/>
          <a:lstStyle/>
          <a:p>
            <a:r>
              <a:rPr lang="pl-PL" dirty="0"/>
              <a:t>EU </a:t>
            </a:r>
            <a:r>
              <a:rPr lang="pl-PL" dirty="0" err="1"/>
              <a:t>Missions</a:t>
            </a:r>
            <a:endParaRPr lang="pl-PL" dirty="0"/>
          </a:p>
        </p:txBody>
      </p:sp>
      <p:sp>
        <p:nvSpPr>
          <p:cNvPr id="7" name="Prostokąt 6"/>
          <p:cNvSpPr/>
          <p:nvPr/>
        </p:nvSpPr>
        <p:spPr>
          <a:xfrm>
            <a:off x="707206" y="1656359"/>
            <a:ext cx="5359298" cy="3970318"/>
          </a:xfrm>
          <a:prstGeom prst="rect">
            <a:avLst/>
          </a:prstGeom>
        </p:spPr>
        <p:txBody>
          <a:bodyPr wrap="square">
            <a:spAutoFit/>
          </a:bodyPr>
          <a:lstStyle/>
          <a:p>
            <a:pPr marL="285750" indent="-285750">
              <a:buFont typeface="Arial" panose="020B0604020202020204" pitchFamily="34" charset="0"/>
              <a:buChar char="•"/>
            </a:pPr>
            <a:r>
              <a:rPr lang="pl-PL" dirty="0"/>
              <a:t>Styczeń 2022 - Aplikacja do Misji – wyrażenie chęci przystąpienia. Wniosek. Deklaracja neutralności klimatycznej do 2030 r.</a:t>
            </a:r>
          </a:p>
          <a:p>
            <a:endParaRPr lang="pl-PL" dirty="0"/>
          </a:p>
          <a:p>
            <a:pPr marL="285750" indent="-285750">
              <a:buFont typeface="Arial" panose="020B0604020202020204" pitchFamily="34" charset="0"/>
              <a:buChar char="•"/>
            </a:pPr>
            <a:r>
              <a:rPr lang="pl-PL" dirty="0"/>
              <a:t>Przyjęto 112 miast</a:t>
            </a:r>
          </a:p>
          <a:p>
            <a:pPr marL="742950" lvl="1" indent="-285750">
              <a:buFont typeface="Arial" panose="020B0604020202020204" pitchFamily="34" charset="0"/>
              <a:buChar char="•"/>
            </a:pPr>
            <a:r>
              <a:rPr lang="pl-PL" dirty="0"/>
              <a:t>Polska: Kraków, Łódź, Rzeszów, Warszawa, Wrocław</a:t>
            </a:r>
          </a:p>
          <a:p>
            <a:pPr marL="742950" lvl="1" indent="-285750">
              <a:buFont typeface="Arial" panose="020B0604020202020204" pitchFamily="34" charset="0"/>
              <a:buChar char="•"/>
            </a:pPr>
            <a:endParaRPr lang="pl-PL" dirty="0"/>
          </a:p>
          <a:p>
            <a:pPr marL="285750" indent="-285750">
              <a:buFont typeface="Arial" panose="020B0604020202020204" pitchFamily="34" charset="0"/>
              <a:buChar char="•"/>
            </a:pPr>
            <a:r>
              <a:rPr lang="pl-PL" dirty="0"/>
              <a:t>Główne działanie – przygotowanie Miejskich Kontraktów Klimatycznych – </a:t>
            </a:r>
            <a:r>
              <a:rPr lang="pl-PL" dirty="0" err="1"/>
              <a:t>Climate</a:t>
            </a:r>
            <a:r>
              <a:rPr lang="pl-PL" dirty="0"/>
              <a:t> City </a:t>
            </a:r>
            <a:r>
              <a:rPr lang="pl-PL" dirty="0" err="1"/>
              <a:t>Contracts</a:t>
            </a:r>
            <a:r>
              <a:rPr lang="pl-PL" dirty="0"/>
              <a:t> (CCC) – 24 miesiące </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en-GB" dirty="0"/>
          </a:p>
        </p:txBody>
      </p:sp>
      <p:pic>
        <p:nvPicPr>
          <p:cNvPr id="6" name="Obraz 5"/>
          <p:cNvPicPr>
            <a:picLocks noChangeAspect="1"/>
          </p:cNvPicPr>
          <p:nvPr/>
        </p:nvPicPr>
        <p:blipFill>
          <a:blip r:embed="rId2"/>
          <a:stretch>
            <a:fillRect/>
          </a:stretch>
        </p:blipFill>
        <p:spPr>
          <a:xfrm>
            <a:off x="7370164" y="422787"/>
            <a:ext cx="4072781" cy="5718077"/>
          </a:xfrm>
          <a:prstGeom prst="rect">
            <a:avLst/>
          </a:prstGeom>
        </p:spPr>
      </p:pic>
    </p:spTree>
    <p:extLst>
      <p:ext uri="{BB962C8B-B14F-4D97-AF65-F5344CB8AC3E}">
        <p14:creationId xmlns:p14="http://schemas.microsoft.com/office/powerpoint/2010/main" val="2188437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701040" y="2619915"/>
            <a:ext cx="10515600" cy="1325563"/>
          </a:xfrm>
          <a:prstGeom prst="rect">
            <a:avLst/>
          </a:prstGeom>
        </p:spPr>
        <p:txBody>
          <a:bodyPr/>
          <a:lstStyle/>
          <a:p>
            <a:r>
              <a:rPr lang="pl-PL" dirty="0"/>
              <a:t>Miejski Kontrakt Klimatyczny – </a:t>
            </a:r>
            <a:r>
              <a:rPr lang="pl-PL" dirty="0" err="1"/>
              <a:t>Climate</a:t>
            </a:r>
            <a:r>
              <a:rPr lang="pl-PL" dirty="0"/>
              <a:t> City </a:t>
            </a:r>
            <a:r>
              <a:rPr lang="pl-PL" dirty="0" err="1"/>
              <a:t>Contract</a:t>
            </a:r>
            <a:endParaRPr lang="pl-PL" dirty="0"/>
          </a:p>
        </p:txBody>
      </p:sp>
      <p:sp>
        <p:nvSpPr>
          <p:cNvPr id="3" name="Symbol zastępczy numeru slajdu 2"/>
          <p:cNvSpPr>
            <a:spLocks noGrp="1"/>
          </p:cNvSpPr>
          <p:nvPr>
            <p:ph type="sldNum" sz="quarter" idx="4"/>
          </p:nvPr>
        </p:nvSpPr>
        <p:spPr>
          <a:xfrm>
            <a:off x="11678920" y="6622696"/>
            <a:ext cx="513080" cy="233627"/>
          </a:xfrm>
          <a:prstGeom prst="rect">
            <a:avLst/>
          </a:prstGeom>
        </p:spPr>
        <p:txBody>
          <a:bodyPr/>
          <a:lstStyle/>
          <a:p>
            <a:fld id="{2E27F4D3-B96E-4B1F-B7AA-4577FB9564B4}" type="slidenum">
              <a:rPr lang="pl-PL" smtClean="0"/>
              <a:pPr/>
              <a:t>12</a:t>
            </a:fld>
            <a:endParaRPr lang="pl-PL" dirty="0"/>
          </a:p>
        </p:txBody>
      </p:sp>
      <p:sp>
        <p:nvSpPr>
          <p:cNvPr id="2" name="Symbol zastępczy stopki 1"/>
          <p:cNvSpPr>
            <a:spLocks noGrp="1"/>
          </p:cNvSpPr>
          <p:nvPr>
            <p:ph type="ftr" sz="quarter" idx="3"/>
          </p:nvPr>
        </p:nvSpPr>
        <p:spPr>
          <a:xfrm>
            <a:off x="7548594" y="6622509"/>
            <a:ext cx="4112103" cy="234000"/>
          </a:xfrm>
          <a:prstGeom prst="rect">
            <a:avLst/>
          </a:prstGeom>
        </p:spPr>
        <p:txBody>
          <a:bodyPr/>
          <a:lstStyle/>
          <a:p>
            <a:r>
              <a:rPr lang="pl-PL" dirty="0"/>
              <a:t>EU </a:t>
            </a:r>
            <a:r>
              <a:rPr lang="pl-PL" dirty="0" err="1"/>
              <a:t>Missions</a:t>
            </a:r>
            <a:endParaRPr lang="pl-PL" dirty="0"/>
          </a:p>
        </p:txBody>
      </p:sp>
    </p:spTree>
    <p:extLst>
      <p:ext uri="{BB962C8B-B14F-4D97-AF65-F5344CB8AC3E}">
        <p14:creationId xmlns:p14="http://schemas.microsoft.com/office/powerpoint/2010/main" val="1361649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31730" y="255114"/>
            <a:ext cx="5568281" cy="742304"/>
          </a:xfrm>
        </p:spPr>
        <p:txBody>
          <a:bodyPr>
            <a:normAutofit/>
          </a:bodyPr>
          <a:lstStyle/>
          <a:p>
            <a:r>
              <a:rPr lang="pl-PL" sz="2400" dirty="0">
                <a:latin typeface="Calibri" panose="020F0502020204030204" pitchFamily="34" charset="0"/>
                <a:cs typeface="Calibri" panose="020F0502020204030204" pitchFamily="34" charset="0"/>
              </a:rPr>
              <a:t>Miejski Kontrakt Klimatyczny</a:t>
            </a:r>
          </a:p>
        </p:txBody>
      </p:sp>
      <p:sp>
        <p:nvSpPr>
          <p:cNvPr id="5" name="Symbol zastępczy tekstu 1"/>
          <p:cNvSpPr>
            <a:spLocks noGrp="1"/>
          </p:cNvSpPr>
          <p:nvPr>
            <p:ph type="body" sz="quarter" idx="10"/>
          </p:nvPr>
        </p:nvSpPr>
        <p:spPr>
          <a:xfrm>
            <a:off x="498475" y="997418"/>
            <a:ext cx="6630458" cy="4518524"/>
          </a:xfrm>
        </p:spPr>
        <p:txBody>
          <a:bodyPr>
            <a:normAutofit/>
          </a:bodyPr>
          <a:lstStyle/>
          <a:p>
            <a:pPr marL="0" indent="0">
              <a:buNone/>
            </a:pPr>
            <a:r>
              <a:rPr lang="pl-PL" sz="1600" dirty="0" smtClean="0">
                <a:latin typeface="+mj-lt"/>
                <a:ea typeface="Calibri" panose="020F0502020204030204" pitchFamily="34" charset="0"/>
                <a:cs typeface="Calibri" panose="020F0502020204030204" pitchFamily="34" charset="0"/>
              </a:rPr>
              <a:t>Kluczowym </a:t>
            </a:r>
            <a:r>
              <a:rPr lang="pl-PL" sz="1600" dirty="0">
                <a:latin typeface="+mj-lt"/>
                <a:ea typeface="Calibri" panose="020F0502020204030204" pitchFamily="34" charset="0"/>
                <a:cs typeface="Calibri" panose="020F0502020204030204" pitchFamily="34" charset="0"/>
              </a:rPr>
              <a:t>elementem Misji Komisji Europejskiej 100 neutralnych dla klimatu i inteligentnych miast do 2030 jest </a:t>
            </a:r>
            <a:r>
              <a:rPr lang="pl-PL" sz="1600" b="1" dirty="0">
                <a:latin typeface="+mj-lt"/>
                <a:ea typeface="Calibri" panose="020F0502020204030204" pitchFamily="34" charset="0"/>
                <a:cs typeface="Calibri" panose="020F0502020204030204" pitchFamily="34" charset="0"/>
              </a:rPr>
              <a:t>Miejski Kontrakt Klimatyczny (CCC):</a:t>
            </a:r>
            <a:endParaRPr lang="pl-PL" sz="1600" dirty="0">
              <a:latin typeface="+mj-lt"/>
              <a:ea typeface="Calibri" panose="020F0502020204030204" pitchFamily="34" charset="0"/>
              <a:cs typeface="Calibri" panose="020F0502020204030204" pitchFamily="34" charset="0"/>
            </a:endParaRPr>
          </a:p>
          <a:p>
            <a:pPr lvl="1">
              <a:spcBef>
                <a:spcPts val="1200"/>
              </a:spcBef>
              <a:buFont typeface="Calibri" panose="020F0502020204030204" pitchFamily="34" charset="0"/>
              <a:buChar char="‐"/>
            </a:pPr>
            <a:r>
              <a:rPr lang="pl-PL" sz="1600" dirty="0">
                <a:latin typeface="+mj-lt"/>
                <a:ea typeface="Calibri" panose="020F0502020204030204" pitchFamily="34" charset="0"/>
                <a:cs typeface="Calibri" panose="020F0502020204030204" pitchFamily="34" charset="0"/>
              </a:rPr>
              <a:t>zakłada </a:t>
            </a:r>
            <a:r>
              <a:rPr lang="pl-PL" sz="1600" b="1" dirty="0">
                <a:latin typeface="+mj-lt"/>
                <a:ea typeface="Calibri" panose="020F0502020204030204" pitchFamily="34" charset="0"/>
                <a:cs typeface="Calibri" panose="020F0502020204030204" pitchFamily="34" charset="0"/>
              </a:rPr>
              <a:t>min. 80% redukcji emisji </a:t>
            </a:r>
            <a:r>
              <a:rPr lang="pl-PL" sz="1600" dirty="0">
                <a:latin typeface="+mj-lt"/>
                <a:ea typeface="Calibri" panose="020F0502020204030204" pitchFamily="34" charset="0"/>
                <a:cs typeface="Calibri" panose="020F0502020204030204" pitchFamily="34" charset="0"/>
              </a:rPr>
              <a:t>do </a:t>
            </a:r>
            <a:r>
              <a:rPr lang="pl-PL" sz="1600" b="1" dirty="0">
                <a:latin typeface="+mj-lt"/>
                <a:ea typeface="Calibri" panose="020F0502020204030204" pitchFamily="34" charset="0"/>
                <a:cs typeface="Calibri" panose="020F0502020204030204" pitchFamily="34" charset="0"/>
              </a:rPr>
              <a:t>2030 r</a:t>
            </a:r>
            <a:r>
              <a:rPr lang="pl-PL" sz="1600" dirty="0">
                <a:latin typeface="+mj-lt"/>
                <a:ea typeface="Calibri" panose="020F0502020204030204" pitchFamily="34" charset="0"/>
                <a:cs typeface="Calibri" panose="020F0502020204030204" pitchFamily="34" charset="0"/>
              </a:rPr>
              <a:t>.</a:t>
            </a:r>
          </a:p>
          <a:p>
            <a:pPr lvl="1">
              <a:spcBef>
                <a:spcPts val="1200"/>
              </a:spcBef>
              <a:buFont typeface="Calibri" panose="020F0502020204030204" pitchFamily="34" charset="0"/>
              <a:buChar char="‐"/>
            </a:pPr>
            <a:r>
              <a:rPr lang="pl-PL" sz="1600" dirty="0">
                <a:latin typeface="+mj-lt"/>
                <a:ea typeface="Calibri" panose="020F0502020204030204" pitchFamily="34" charset="0"/>
                <a:cs typeface="Calibri" panose="020F0502020204030204" pitchFamily="34" charset="0"/>
              </a:rPr>
              <a:t>stanowi deklarację przyspieszenia działań na rzecz neutralności klimatycznej </a:t>
            </a:r>
          </a:p>
          <a:p>
            <a:pPr lvl="1">
              <a:spcBef>
                <a:spcPts val="1200"/>
              </a:spcBef>
              <a:buFont typeface="Calibri" panose="020F0502020204030204" pitchFamily="34" charset="0"/>
              <a:buChar char="‐"/>
            </a:pPr>
            <a:r>
              <a:rPr lang="pl-PL" sz="1600" dirty="0">
                <a:latin typeface="+mj-lt"/>
                <a:ea typeface="Calibri" panose="020F0502020204030204" pitchFamily="34" charset="0"/>
                <a:cs typeface="Calibri" panose="020F0502020204030204" pitchFamily="34" charset="0"/>
              </a:rPr>
              <a:t>miasta tworzące CCC otrzymują zewnętrzne wsparcie konsorcjum </a:t>
            </a:r>
            <a:r>
              <a:rPr lang="pl-PL" sz="1600" b="1" dirty="0" err="1">
                <a:latin typeface="+mj-lt"/>
                <a:ea typeface="Calibri" panose="020F0502020204030204" pitchFamily="34" charset="0"/>
                <a:cs typeface="Calibri" panose="020F0502020204030204" pitchFamily="34" charset="0"/>
              </a:rPr>
              <a:t>NetZeroCities</a:t>
            </a:r>
            <a:endParaRPr lang="pl-PL" sz="1600" b="1" dirty="0">
              <a:latin typeface="+mj-lt"/>
              <a:ea typeface="Calibri" panose="020F0502020204030204" pitchFamily="34" charset="0"/>
              <a:cs typeface="Calibri" panose="020F0502020204030204" pitchFamily="34" charset="0"/>
            </a:endParaRPr>
          </a:p>
          <a:p>
            <a:pPr marL="0" indent="0">
              <a:buNone/>
            </a:pPr>
            <a:r>
              <a:rPr lang="pl-PL" sz="1600" b="1" strike="noStrike" spc="-1" dirty="0">
                <a:solidFill>
                  <a:srgbClr val="000000"/>
                </a:solidFill>
                <a:latin typeface="Engram Warsaw"/>
              </a:rPr>
              <a:t>Warszawa</a:t>
            </a:r>
            <a:r>
              <a:rPr lang="pl-PL" sz="1600" b="0" strike="noStrike" spc="-1" dirty="0">
                <a:solidFill>
                  <a:srgbClr val="000000"/>
                </a:solidFill>
                <a:latin typeface="Engram Warsaw"/>
              </a:rPr>
              <a:t> to jedno z ponad 100 europejskich miast-pionierów w dążeniu do neutralności klimatycznej – </a:t>
            </a:r>
            <a:r>
              <a:rPr lang="pl-PL" sz="1600" b="1" strike="noStrike" spc="-1" dirty="0">
                <a:solidFill>
                  <a:srgbClr val="000000"/>
                </a:solidFill>
                <a:latin typeface="Engram Warsaw"/>
              </a:rPr>
              <a:t>jeden z najaktywniejszych ośrodków transformacji klimatycznej i liderów zmiany</a:t>
            </a:r>
            <a:endParaRPr lang="pl-PL" sz="1600" b="0" strike="noStrike" spc="-1" dirty="0">
              <a:latin typeface="Arial"/>
            </a:endParaRPr>
          </a:p>
          <a:p>
            <a:pPr marL="0" indent="0">
              <a:buNone/>
            </a:pPr>
            <a:endParaRPr lang="pl-PL" sz="1600" dirty="0">
              <a:latin typeface="Calibri" panose="020F0502020204030204" pitchFamily="34" charset="0"/>
              <a:cs typeface="Calibri" panose="020F0502020204030204" pitchFamily="34" charset="0"/>
            </a:endParaRPr>
          </a:p>
        </p:txBody>
      </p:sp>
      <p:pic>
        <p:nvPicPr>
          <p:cNvPr id="6" name="Picture 4" descr="https://research-and-innovation.ec.europa.eu/sites/default/files/styles/oe_theme_ratio_3_2_medium/public/2023-04/ec_rtd_eu-missions-smart-cities-banner.jpg?itok=2z149Ob0"/>
          <p:cNvPicPr>
            <a:picLocks noGrp="1" noChangeAspect="1" noChangeArrowheads="1"/>
          </p:cNvPicPr>
          <p:nvPr>
            <p:ph type="chart" sz="quarter" idx="11"/>
          </p:nvPr>
        </p:nvPicPr>
        <p:blipFill>
          <a:blip r:embed="rId3">
            <a:extLst>
              <a:ext uri="{28A0092B-C50C-407E-A947-70E740481C1C}">
                <a14:useLocalDpi xmlns:a14="http://schemas.microsoft.com/office/drawing/2010/main" val="0"/>
              </a:ext>
            </a:extLst>
          </a:blip>
          <a:srcRect/>
          <a:stretch>
            <a:fillRect/>
          </a:stretch>
        </p:blipFill>
        <p:spPr bwMode="auto">
          <a:xfrm>
            <a:off x="7885477" y="864067"/>
            <a:ext cx="3884613" cy="26265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D7AF2CEA-1661-21CF-1FA7-A5F4E3D8F5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845" t="40575" r="8240" b="6925"/>
          <a:stretch/>
        </p:blipFill>
        <p:spPr bwMode="auto">
          <a:xfrm>
            <a:off x="9087994" y="4076093"/>
            <a:ext cx="1479577" cy="143984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504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sz="2400" dirty="0">
                <a:latin typeface="Calibri" panose="020F0502020204030204" pitchFamily="34" charset="0"/>
                <a:cs typeface="Calibri" panose="020F0502020204030204" pitchFamily="34" charset="0"/>
              </a:rPr>
              <a:t>Miejski Kontrakt Klimatyczny </a:t>
            </a:r>
          </a:p>
        </p:txBody>
      </p:sp>
      <p:grpSp>
        <p:nvGrpSpPr>
          <p:cNvPr id="8" name="Grupa 7"/>
          <p:cNvGrpSpPr/>
          <p:nvPr/>
        </p:nvGrpSpPr>
        <p:grpSpPr>
          <a:xfrm>
            <a:off x="7712242" y="864067"/>
            <a:ext cx="4016112" cy="4742650"/>
            <a:chOff x="7004808" y="864066"/>
            <a:chExt cx="4723546" cy="5175787"/>
          </a:xfrm>
        </p:grpSpPr>
        <p:pic>
          <p:nvPicPr>
            <p:cNvPr id="5" name="Obraz 4"/>
            <p:cNvPicPr>
              <a:picLocks noChangeAspect="1"/>
            </p:cNvPicPr>
            <p:nvPr/>
          </p:nvPicPr>
          <p:blipFill>
            <a:blip r:embed="rId3"/>
            <a:stretch>
              <a:fillRect/>
            </a:stretch>
          </p:blipFill>
          <p:spPr>
            <a:xfrm>
              <a:off x="7004808" y="864067"/>
              <a:ext cx="2291007" cy="3038849"/>
            </a:xfrm>
            <a:prstGeom prst="rect">
              <a:avLst/>
            </a:prstGeom>
          </p:spPr>
        </p:pic>
        <p:pic>
          <p:nvPicPr>
            <p:cNvPr id="6" name="Obraz 5"/>
            <p:cNvPicPr>
              <a:picLocks noChangeAspect="1"/>
            </p:cNvPicPr>
            <p:nvPr/>
          </p:nvPicPr>
          <p:blipFill>
            <a:blip r:embed="rId4"/>
            <a:stretch>
              <a:fillRect/>
            </a:stretch>
          </p:blipFill>
          <p:spPr>
            <a:xfrm>
              <a:off x="9418351" y="864066"/>
              <a:ext cx="2310003" cy="3038849"/>
            </a:xfrm>
            <a:prstGeom prst="rect">
              <a:avLst/>
            </a:prstGeom>
          </p:spPr>
        </p:pic>
        <p:pic>
          <p:nvPicPr>
            <p:cNvPr id="7" name="Obraz 6"/>
            <p:cNvPicPr>
              <a:picLocks noChangeAspect="1"/>
            </p:cNvPicPr>
            <p:nvPr/>
          </p:nvPicPr>
          <p:blipFill>
            <a:blip r:embed="rId5"/>
            <a:stretch>
              <a:fillRect/>
            </a:stretch>
          </p:blipFill>
          <p:spPr>
            <a:xfrm>
              <a:off x="8108666" y="2967232"/>
              <a:ext cx="2374298" cy="3072621"/>
            </a:xfrm>
            <a:prstGeom prst="rect">
              <a:avLst/>
            </a:prstGeom>
          </p:spPr>
        </p:pic>
      </p:grpSp>
      <p:sp>
        <p:nvSpPr>
          <p:cNvPr id="9" name="Symbol zastępczy tekstu 1"/>
          <p:cNvSpPr>
            <a:spLocks noGrp="1"/>
          </p:cNvSpPr>
          <p:nvPr>
            <p:ph type="body" sz="quarter" idx="10"/>
          </p:nvPr>
        </p:nvSpPr>
        <p:spPr>
          <a:xfrm>
            <a:off x="618790" y="1324726"/>
            <a:ext cx="6506332" cy="3705505"/>
          </a:xfrm>
        </p:spPr>
        <p:txBody>
          <a:bodyPr>
            <a:normAutofit/>
          </a:bodyPr>
          <a:lstStyle/>
          <a:p>
            <a:pPr marL="0" indent="0">
              <a:buNone/>
            </a:pPr>
            <a:endParaRPr lang="pl-PL" sz="1800" b="1" dirty="0">
              <a:latin typeface="Calibri" panose="020F0502020204030204" pitchFamily="34" charset="0"/>
              <a:cs typeface="Calibri" panose="020F0502020204030204" pitchFamily="34" charset="0"/>
            </a:endParaRPr>
          </a:p>
          <a:p>
            <a:r>
              <a:rPr lang="pl-PL" sz="1800" b="1" dirty="0">
                <a:latin typeface="Calibri" panose="020F0502020204030204" pitchFamily="34" charset="0"/>
                <a:cs typeface="Calibri" panose="020F0502020204030204" pitchFamily="34" charset="0"/>
              </a:rPr>
              <a:t>Plan działań </a:t>
            </a:r>
            <a:r>
              <a:rPr lang="pl-PL" sz="1800" dirty="0">
                <a:latin typeface="Calibri" panose="020F0502020204030204" pitchFamily="34" charset="0"/>
                <a:cs typeface="Calibri" panose="020F0502020204030204" pitchFamily="34" charset="0"/>
              </a:rPr>
              <a:t>umożliwiający dojście do </a:t>
            </a:r>
            <a:r>
              <a:rPr lang="pl-PL" sz="1800" b="1" dirty="0">
                <a:latin typeface="Calibri" panose="020F0502020204030204" pitchFamily="34" charset="0"/>
                <a:cs typeface="Calibri" panose="020F0502020204030204" pitchFamily="34" charset="0"/>
              </a:rPr>
              <a:t>neutralności klimatycznej do 2030 </a:t>
            </a:r>
            <a:r>
              <a:rPr lang="pl-PL" sz="1800" dirty="0">
                <a:latin typeface="Calibri" panose="020F0502020204030204" pitchFamily="34" charset="0"/>
                <a:cs typeface="Calibri" panose="020F0502020204030204" pitchFamily="34" charset="0"/>
              </a:rPr>
              <a:t>roku wraz z planem ich finansowania. </a:t>
            </a:r>
          </a:p>
          <a:p>
            <a:r>
              <a:rPr lang="pl-PL" sz="1800" dirty="0">
                <a:latin typeface="Calibri" panose="020F0502020204030204" pitchFamily="34" charset="0"/>
                <a:cs typeface="Calibri" panose="020F0502020204030204" pitchFamily="34" charset="0"/>
              </a:rPr>
              <a:t>3 części: </a:t>
            </a:r>
            <a:r>
              <a:rPr lang="pl-PL" sz="1800" b="1" dirty="0">
                <a:latin typeface="Calibri" panose="020F0502020204030204" pitchFamily="34" charset="0"/>
                <a:cs typeface="Calibri" panose="020F0502020204030204" pitchFamily="34" charset="0"/>
              </a:rPr>
              <a:t>zobowiązania  </a:t>
            </a:r>
            <a:r>
              <a:rPr lang="pl-PL" sz="1800" dirty="0">
                <a:latin typeface="Calibri" panose="020F0502020204030204" pitchFamily="34" charset="0"/>
                <a:cs typeface="Calibri" panose="020F0502020204030204" pitchFamily="34" charset="0"/>
              </a:rPr>
              <a:t>(</a:t>
            </a:r>
            <a:r>
              <a:rPr lang="pl-PL" sz="1800" i="1" dirty="0">
                <a:latin typeface="Calibri" panose="020F0502020204030204" pitchFamily="34" charset="0"/>
                <a:cs typeface="Calibri" panose="020F0502020204030204" pitchFamily="34" charset="0"/>
              </a:rPr>
              <a:t>ang. </a:t>
            </a:r>
            <a:r>
              <a:rPr lang="pl-PL" sz="1800" i="1" dirty="0" err="1">
                <a:latin typeface="Calibri" panose="020F0502020204030204" pitchFamily="34" charset="0"/>
                <a:cs typeface="Calibri" panose="020F0502020204030204" pitchFamily="34" charset="0"/>
              </a:rPr>
              <a:t>commitments</a:t>
            </a:r>
            <a:r>
              <a:rPr lang="pl-PL" sz="1800" dirty="0">
                <a:latin typeface="Calibri" panose="020F0502020204030204" pitchFamily="34" charset="0"/>
                <a:cs typeface="Calibri" panose="020F0502020204030204" pitchFamily="34" charset="0"/>
              </a:rPr>
              <a:t>), </a:t>
            </a:r>
            <a:r>
              <a:rPr lang="pl-PL" sz="1800" b="1" dirty="0">
                <a:latin typeface="Calibri" panose="020F0502020204030204" pitchFamily="34" charset="0"/>
                <a:cs typeface="Calibri" panose="020F0502020204030204" pitchFamily="34" charset="0"/>
              </a:rPr>
              <a:t>plan działań </a:t>
            </a:r>
            <a:r>
              <a:rPr lang="pl-PL" sz="1800" dirty="0">
                <a:latin typeface="Calibri" panose="020F0502020204030204" pitchFamily="34" charset="0"/>
                <a:cs typeface="Calibri" panose="020F0502020204030204" pitchFamily="34" charset="0"/>
              </a:rPr>
              <a:t>(</a:t>
            </a:r>
            <a:r>
              <a:rPr lang="pl-PL" sz="1800" i="1" dirty="0">
                <a:latin typeface="Calibri" panose="020F0502020204030204" pitchFamily="34" charset="0"/>
                <a:cs typeface="Calibri" panose="020F0502020204030204" pitchFamily="34" charset="0"/>
              </a:rPr>
              <a:t>ang. </a:t>
            </a:r>
            <a:r>
              <a:rPr lang="pl-PL" sz="1800" i="1" dirty="0" err="1">
                <a:latin typeface="Calibri" panose="020F0502020204030204" pitchFamily="34" charset="0"/>
                <a:cs typeface="Calibri" panose="020F0502020204030204" pitchFamily="34" charset="0"/>
              </a:rPr>
              <a:t>action</a:t>
            </a:r>
            <a:r>
              <a:rPr lang="pl-PL" sz="1800" i="1" dirty="0">
                <a:latin typeface="Calibri" panose="020F0502020204030204" pitchFamily="34" charset="0"/>
                <a:cs typeface="Calibri" panose="020F0502020204030204" pitchFamily="34" charset="0"/>
              </a:rPr>
              <a:t> plan</a:t>
            </a:r>
            <a:r>
              <a:rPr lang="pl-PL" sz="1800" dirty="0">
                <a:latin typeface="Calibri" panose="020F0502020204030204" pitchFamily="34" charset="0"/>
                <a:cs typeface="Calibri" panose="020F0502020204030204" pitchFamily="34" charset="0"/>
              </a:rPr>
              <a:t>) oraz </a:t>
            </a:r>
            <a:r>
              <a:rPr lang="pl-PL" sz="1800" b="1" dirty="0">
                <a:latin typeface="Calibri" panose="020F0502020204030204" pitchFamily="34" charset="0"/>
                <a:cs typeface="Calibri" panose="020F0502020204030204" pitchFamily="34" charset="0"/>
              </a:rPr>
              <a:t>plan inwestycyjny </a:t>
            </a:r>
            <a:r>
              <a:rPr lang="pl-PL" sz="1800" dirty="0">
                <a:latin typeface="Calibri" panose="020F0502020204030204" pitchFamily="34" charset="0"/>
                <a:cs typeface="Calibri" panose="020F0502020204030204" pitchFamily="34" charset="0"/>
              </a:rPr>
              <a:t>(</a:t>
            </a:r>
            <a:r>
              <a:rPr lang="pl-PL" sz="1800" i="1" dirty="0">
                <a:latin typeface="Calibri" panose="020F0502020204030204" pitchFamily="34" charset="0"/>
                <a:cs typeface="Calibri" panose="020F0502020204030204" pitchFamily="34" charset="0"/>
              </a:rPr>
              <a:t>ang. investment plan</a:t>
            </a:r>
            <a:r>
              <a:rPr lang="pl-PL" sz="1800" dirty="0">
                <a:latin typeface="Calibri" panose="020F0502020204030204" pitchFamily="34" charset="0"/>
                <a:cs typeface="Calibri" panose="020F0502020204030204" pitchFamily="34" charset="0"/>
              </a:rPr>
              <a:t>)</a:t>
            </a:r>
          </a:p>
          <a:p>
            <a:r>
              <a:rPr lang="pl-PL" sz="1800" dirty="0">
                <a:latin typeface="Calibri" panose="020F0502020204030204" pitchFamily="34" charset="0"/>
                <a:cs typeface="Calibri" panose="020F0502020204030204" pitchFamily="34" charset="0"/>
              </a:rPr>
              <a:t>Kluczowy element kontraktu – zaangażowanie interesariuszy</a:t>
            </a:r>
          </a:p>
          <a:p>
            <a:r>
              <a:rPr lang="pl-PL" sz="1800" dirty="0">
                <a:latin typeface="Calibri" panose="020F0502020204030204" pitchFamily="34" charset="0"/>
                <a:cs typeface="Calibri" panose="020F0502020204030204" pitchFamily="34" charset="0"/>
              </a:rPr>
              <a:t>W Warszawie obszar dwóch dzielnic: </a:t>
            </a:r>
            <a:r>
              <a:rPr lang="pl-PL" sz="1800" b="1" dirty="0">
                <a:latin typeface="Calibri" panose="020F0502020204030204" pitchFamily="34" charset="0"/>
                <a:cs typeface="Calibri" panose="020F0502020204030204" pitchFamily="34" charset="0"/>
              </a:rPr>
              <a:t>Praga-Południe i Ursynów.</a:t>
            </a:r>
          </a:p>
        </p:txBody>
      </p:sp>
    </p:spTree>
    <p:extLst>
      <p:ext uri="{BB962C8B-B14F-4D97-AF65-F5344CB8AC3E}">
        <p14:creationId xmlns:p14="http://schemas.microsoft.com/office/powerpoint/2010/main" val="574989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11678760" y="6613920"/>
            <a:ext cx="512640" cy="233280"/>
          </a:xfrm>
          <a:prstGeom prst="rect">
            <a:avLst/>
          </a:prstGeom>
          <a:noFill/>
          <a:ln>
            <a:noFill/>
          </a:ln>
        </p:spPr>
        <p:txBody>
          <a:bodyPr anchor="ctr">
            <a:noAutofit/>
          </a:bodyPr>
          <a:lstStyle/>
          <a:p>
            <a:pPr algn="ctr">
              <a:lnSpc>
                <a:spcPct val="100000"/>
              </a:lnSpc>
            </a:pPr>
            <a:fld id="{D52DA7EF-195F-4066-B027-2519108AFC96}" type="slidenum">
              <a:rPr lang="pl-PL" sz="1000" b="0" strike="noStrike" spc="-1">
                <a:solidFill>
                  <a:srgbClr val="FFFFFF"/>
                </a:solidFill>
                <a:latin typeface="Engram Warsaw"/>
              </a:rPr>
              <a:t>15</a:t>
            </a:fld>
            <a:endParaRPr lang="pl-PL" sz="1000" b="0" strike="noStrike" spc="-1">
              <a:latin typeface="Times New Roman"/>
            </a:endParaRPr>
          </a:p>
        </p:txBody>
      </p:sp>
      <p:sp>
        <p:nvSpPr>
          <p:cNvPr id="268" name="TextShape 2"/>
          <p:cNvSpPr txBox="1"/>
          <p:nvPr/>
        </p:nvSpPr>
        <p:spPr>
          <a:xfrm>
            <a:off x="7548480" y="6613920"/>
            <a:ext cx="4111920" cy="233640"/>
          </a:xfrm>
          <a:prstGeom prst="rect">
            <a:avLst/>
          </a:prstGeom>
          <a:noFill/>
          <a:ln>
            <a:noFill/>
          </a:ln>
        </p:spPr>
        <p:txBody>
          <a:bodyPr anchor="ctr">
            <a:noAutofit/>
          </a:bodyPr>
          <a:lstStyle/>
          <a:p>
            <a:pPr algn="r">
              <a:lnSpc>
                <a:spcPct val="100000"/>
              </a:lnSpc>
            </a:pPr>
            <a:r>
              <a:rPr lang="pl-PL" sz="1000" b="0" strike="noStrike" spc="-1">
                <a:solidFill>
                  <a:srgbClr val="FFFFFF"/>
                </a:solidFill>
                <a:latin typeface="Engram Warsaw"/>
              </a:rPr>
              <a:t>Miejski Kontrakt Klimatyczny (CCC)</a:t>
            </a:r>
            <a:endParaRPr lang="pl-PL" sz="1000" b="0" strike="noStrike" spc="-1">
              <a:latin typeface="Times New Roman"/>
            </a:endParaRPr>
          </a:p>
        </p:txBody>
      </p:sp>
      <p:sp>
        <p:nvSpPr>
          <p:cNvPr id="269" name="TextShape 3"/>
          <p:cNvSpPr txBox="1"/>
          <p:nvPr/>
        </p:nvSpPr>
        <p:spPr>
          <a:xfrm>
            <a:off x="302400" y="0"/>
            <a:ext cx="10812960" cy="1239840"/>
          </a:xfrm>
          <a:prstGeom prst="rect">
            <a:avLst/>
          </a:prstGeom>
          <a:noFill/>
          <a:ln>
            <a:noFill/>
          </a:ln>
        </p:spPr>
        <p:txBody>
          <a:bodyPr lIns="90000" tIns="45000" rIns="90000" bIns="45000" anchor="ctr">
            <a:noAutofit/>
          </a:bodyPr>
          <a:lstStyle/>
          <a:p>
            <a:pPr algn="ctr">
              <a:lnSpc>
                <a:spcPct val="90000"/>
              </a:lnSpc>
            </a:pPr>
            <a:r>
              <a:rPr lang="pl-PL" sz="2500" b="1" spc="-1" dirty="0" smtClean="0">
                <a:solidFill>
                  <a:srgbClr val="000000"/>
                </a:solidFill>
                <a:latin typeface="Engram Warsaw"/>
              </a:rPr>
              <a:t>2 dzielnice </a:t>
            </a:r>
            <a:r>
              <a:rPr lang="pl-PL" sz="2500" b="1" strike="noStrike" spc="-1" dirty="0" smtClean="0">
                <a:solidFill>
                  <a:srgbClr val="181717"/>
                </a:solidFill>
                <a:latin typeface="Engram Warsaw"/>
              </a:rPr>
              <a:t>– </a:t>
            </a:r>
            <a:r>
              <a:rPr lang="pl-PL" sz="2500" b="1" strike="noStrike" spc="-1" dirty="0">
                <a:solidFill>
                  <a:srgbClr val="181717"/>
                </a:solidFill>
                <a:latin typeface="Engram Warsaw"/>
              </a:rPr>
              <a:t>laboratoria miejskiej transformacji klimatycznej</a:t>
            </a:r>
            <a:endParaRPr lang="pl-PL" sz="2500" b="1" strike="noStrike" spc="-1" dirty="0">
              <a:solidFill>
                <a:srgbClr val="000000"/>
              </a:solidFill>
              <a:latin typeface="Engram Warsaw"/>
            </a:endParaRPr>
          </a:p>
        </p:txBody>
      </p:sp>
      <p:sp>
        <p:nvSpPr>
          <p:cNvPr id="270" name="CustomShape 4"/>
          <p:cNvSpPr/>
          <p:nvPr/>
        </p:nvSpPr>
        <p:spPr>
          <a:xfrm>
            <a:off x="581400" y="1318680"/>
            <a:ext cx="11079000" cy="2829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25000"/>
              </a:lnSpc>
              <a:spcBef>
                <a:spcPts val="1001"/>
              </a:spcBef>
              <a:tabLst>
                <a:tab pos="0" algn="l"/>
              </a:tabLst>
            </a:pPr>
            <a:r>
              <a:rPr lang="pl-PL" sz="1400" b="0" strike="noStrike" spc="-1" dirty="0">
                <a:solidFill>
                  <a:srgbClr val="000000"/>
                </a:solidFill>
                <a:latin typeface="Engram Warsaw"/>
              </a:rPr>
              <a:t>Na etapie składania wniosku do Misji podjęto decyzję o wskazaniu dwóch obszarów stolicy, dzielnicy Praga-Południe i  Ursynów, z uwagi na:</a:t>
            </a:r>
            <a:endParaRPr lang="pl-PL" sz="1400" b="0" strike="noStrike" spc="-1" dirty="0">
              <a:latin typeface="Arial"/>
            </a:endParaRPr>
          </a:p>
          <a:p>
            <a:pPr marL="685800" lvl="1" indent="-228240">
              <a:lnSpc>
                <a:spcPct val="125000"/>
              </a:lnSpc>
              <a:spcBef>
                <a:spcPts val="1199"/>
              </a:spcBef>
              <a:buClr>
                <a:srgbClr val="000000"/>
              </a:buClr>
              <a:buFont typeface="Arial"/>
              <a:buChar char="•"/>
              <a:tabLst>
                <a:tab pos="0" algn="l"/>
              </a:tabLst>
            </a:pPr>
            <a:r>
              <a:rPr lang="pl-PL" sz="1400" b="1" strike="noStrike" spc="-1" dirty="0">
                <a:solidFill>
                  <a:srgbClr val="000000"/>
                </a:solidFill>
                <a:latin typeface="Engram Warsaw"/>
              </a:rPr>
              <a:t>zróżnicowanie i potencjał </a:t>
            </a:r>
            <a:r>
              <a:rPr lang="pl-PL" sz="1400" b="0" strike="noStrike" spc="-1" dirty="0">
                <a:solidFill>
                  <a:srgbClr val="000000"/>
                </a:solidFill>
                <a:latin typeface="Engram Warsaw"/>
              </a:rPr>
              <a:t>w zakresie: struktury zabudowy, infrastruktury komunikacyjnej, terenów błękitno-zielonej infrastruktury, rozwoju przemysłu i usług i charakterystyki sieci elektro-energetycznej</a:t>
            </a:r>
            <a:endParaRPr lang="pl-PL" sz="1400" b="0" strike="noStrike" spc="-1" dirty="0">
              <a:latin typeface="Arial"/>
            </a:endParaRPr>
          </a:p>
          <a:p>
            <a:pPr marL="685800" lvl="1" indent="-228240">
              <a:lnSpc>
                <a:spcPct val="125000"/>
              </a:lnSpc>
              <a:spcBef>
                <a:spcPts val="1199"/>
              </a:spcBef>
              <a:buClr>
                <a:srgbClr val="000000"/>
              </a:buClr>
              <a:buFont typeface="Arial"/>
              <a:buChar char="•"/>
              <a:tabLst>
                <a:tab pos="0" algn="l"/>
              </a:tabLst>
            </a:pPr>
            <a:r>
              <a:rPr lang="pl-PL" sz="1400" b="0" strike="noStrike" spc="-1" dirty="0">
                <a:solidFill>
                  <a:srgbClr val="000000"/>
                </a:solidFill>
                <a:latin typeface="Engram Warsaw"/>
              </a:rPr>
              <a:t>największe </a:t>
            </a:r>
            <a:r>
              <a:rPr lang="pl-PL" sz="1400" b="1" strike="noStrike" spc="-1" dirty="0">
                <a:solidFill>
                  <a:srgbClr val="000000"/>
                </a:solidFill>
                <a:latin typeface="Engram Warsaw"/>
              </a:rPr>
              <a:t>możliwości wypracowania zróżnicowanych innowacyjnych rozwiązań</a:t>
            </a:r>
            <a:r>
              <a:rPr lang="pl-PL" sz="1400" b="0" strike="noStrike" spc="-1" dirty="0">
                <a:solidFill>
                  <a:srgbClr val="000000"/>
                </a:solidFill>
                <a:latin typeface="Engram Warsaw"/>
              </a:rPr>
              <a:t>, w odpowiedzi na różnorodne </a:t>
            </a:r>
            <a:r>
              <a:rPr lang="pl-PL" sz="1400" b="1" strike="noStrike" spc="-1" dirty="0">
                <a:solidFill>
                  <a:srgbClr val="000000"/>
                </a:solidFill>
                <a:latin typeface="Engram Warsaw"/>
              </a:rPr>
              <a:t>zagrożenia związane z narastającym kryzysem klimatycznym</a:t>
            </a:r>
            <a:r>
              <a:rPr lang="pl-PL" sz="1400" b="0" strike="noStrike" spc="-1" dirty="0">
                <a:solidFill>
                  <a:srgbClr val="000000"/>
                </a:solidFill>
                <a:latin typeface="Engram Warsaw"/>
              </a:rPr>
              <a:t>, które mogą być replikowane w skali całego miasta</a:t>
            </a:r>
            <a:endParaRPr lang="pl-PL" sz="1400" b="0" strike="noStrike" spc="-1" dirty="0">
              <a:latin typeface="Arial"/>
            </a:endParaRPr>
          </a:p>
          <a:p>
            <a:pPr marL="685800" lvl="1" indent="-228240">
              <a:lnSpc>
                <a:spcPct val="125000"/>
              </a:lnSpc>
              <a:spcBef>
                <a:spcPts val="1199"/>
              </a:spcBef>
              <a:buClr>
                <a:srgbClr val="000000"/>
              </a:buClr>
              <a:buFont typeface="Arial"/>
              <a:buChar char="•"/>
              <a:tabLst>
                <a:tab pos="0" algn="l"/>
              </a:tabLst>
            </a:pPr>
            <a:r>
              <a:rPr lang="pl-PL" sz="1400" b="0" strike="noStrike" spc="-1" dirty="0">
                <a:solidFill>
                  <a:srgbClr val="000000"/>
                </a:solidFill>
                <a:latin typeface="Engram Warsaw"/>
              </a:rPr>
              <a:t>dobrą współpracę,  </a:t>
            </a:r>
            <a:r>
              <a:rPr lang="pl-PL" sz="1400" b="1" strike="noStrike" spc="-1" dirty="0">
                <a:solidFill>
                  <a:srgbClr val="000000"/>
                </a:solidFill>
                <a:latin typeface="Engram Warsaw"/>
              </a:rPr>
              <a:t>zaangażowanie w działania </a:t>
            </a:r>
            <a:r>
              <a:rPr lang="pl-PL" sz="1400" b="1" strike="noStrike" spc="-1" dirty="0" err="1">
                <a:solidFill>
                  <a:srgbClr val="000000"/>
                </a:solidFill>
                <a:latin typeface="Engram Warsaw"/>
              </a:rPr>
              <a:t>proklimatyczne</a:t>
            </a:r>
            <a:r>
              <a:rPr lang="pl-PL" sz="1400" b="1" strike="noStrike" spc="-1" dirty="0">
                <a:solidFill>
                  <a:srgbClr val="000000"/>
                </a:solidFill>
                <a:latin typeface="Engram Warsaw"/>
              </a:rPr>
              <a:t> oraz świadomość ich znaczenia</a:t>
            </a:r>
            <a:r>
              <a:rPr lang="pl-PL" sz="1400" b="0" strike="noStrike" spc="-1" dirty="0">
                <a:solidFill>
                  <a:srgbClr val="000000"/>
                </a:solidFill>
                <a:latin typeface="Engram Warsaw"/>
              </a:rPr>
              <a:t> w dążeniu do neutralności klimatycznej i poprawy jakości życia mieszkańców</a:t>
            </a:r>
            <a:endParaRPr lang="pl-PL" sz="1400" b="0" strike="noStrike" spc="-1" dirty="0">
              <a:latin typeface="Arial"/>
            </a:endParaRPr>
          </a:p>
          <a:p>
            <a:pPr>
              <a:lnSpc>
                <a:spcPct val="125000"/>
              </a:lnSpc>
              <a:spcBef>
                <a:spcPts val="1001"/>
              </a:spcBef>
              <a:spcAft>
                <a:spcPts val="1199"/>
              </a:spcAft>
              <a:tabLst>
                <a:tab pos="0" algn="l"/>
              </a:tabLst>
            </a:pPr>
            <a:r>
              <a:rPr dirty="0"/>
              <a:t/>
            </a:r>
            <a:br>
              <a:rPr dirty="0"/>
            </a:br>
            <a:endParaRPr lang="pl-PL" sz="1400" b="0" strike="noStrike" spc="-1" dirty="0">
              <a:latin typeface="Arial"/>
            </a:endParaRPr>
          </a:p>
        </p:txBody>
      </p:sp>
      <p:sp>
        <p:nvSpPr>
          <p:cNvPr id="271" name="CustomShape 5"/>
          <p:cNvSpPr/>
          <p:nvPr/>
        </p:nvSpPr>
        <p:spPr>
          <a:xfrm>
            <a:off x="3697597" y="4319436"/>
            <a:ext cx="8063640" cy="1834920"/>
          </a:xfrm>
          <a:prstGeom prst="rect">
            <a:avLst/>
          </a:prstGeom>
          <a:noFill/>
          <a:ln w="38100">
            <a:solidFill>
              <a:srgbClr val="B9D3A9"/>
            </a:solidFill>
          </a:ln>
        </p:spPr>
        <p:style>
          <a:lnRef idx="2">
            <a:schemeClr val="accent1">
              <a:shade val="50000"/>
            </a:schemeClr>
          </a:lnRef>
          <a:fillRef idx="1">
            <a:schemeClr val="accent1"/>
          </a:fillRef>
          <a:effectRef idx="0">
            <a:schemeClr val="accent1"/>
          </a:effectRef>
          <a:fontRef idx="minor"/>
        </p:style>
      </p:sp>
      <p:sp>
        <p:nvSpPr>
          <p:cNvPr id="272" name="CustomShape 6"/>
          <p:cNvSpPr/>
          <p:nvPr/>
        </p:nvSpPr>
        <p:spPr>
          <a:xfrm>
            <a:off x="4210080" y="4499819"/>
            <a:ext cx="7200720" cy="1735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Aft>
                <a:spcPts val="1199"/>
              </a:spcAft>
            </a:pPr>
            <a:r>
              <a:rPr lang="pl-PL" sz="1800" b="0" strike="noStrike" spc="-1" dirty="0">
                <a:solidFill>
                  <a:srgbClr val="000000"/>
                </a:solidFill>
                <a:latin typeface="Engram Warsaw"/>
              </a:rPr>
              <a:t>Ideą przygotowania CCC dla dwóch Dzielnic było stworzenie tzw. </a:t>
            </a:r>
            <a:r>
              <a:rPr lang="pl-PL" sz="1800" b="1" strike="noStrike" spc="-1" dirty="0">
                <a:solidFill>
                  <a:srgbClr val="000000"/>
                </a:solidFill>
                <a:latin typeface="Engram Warsaw"/>
              </a:rPr>
              <a:t>lokalnych centrów </a:t>
            </a:r>
            <a:r>
              <a:rPr lang="pl-PL" sz="1800" b="0" strike="noStrike" spc="-1" dirty="0">
                <a:solidFill>
                  <a:srgbClr val="000000"/>
                </a:solidFill>
                <a:latin typeface="Engram Warsaw"/>
              </a:rPr>
              <a:t>(</a:t>
            </a:r>
            <a:r>
              <a:rPr lang="pl-PL" sz="1800" b="0" strike="noStrike" spc="-1" dirty="0" err="1">
                <a:solidFill>
                  <a:srgbClr val="000000"/>
                </a:solidFill>
                <a:latin typeface="Engram Warsaw"/>
              </a:rPr>
              <a:t>city</a:t>
            </a:r>
            <a:r>
              <a:rPr lang="pl-PL" sz="1800" b="0" strike="noStrike" spc="-1" dirty="0">
                <a:solidFill>
                  <a:srgbClr val="000000"/>
                </a:solidFill>
                <a:latin typeface="Engram Warsaw"/>
              </a:rPr>
              <a:t> </a:t>
            </a:r>
            <a:r>
              <a:rPr lang="pl-PL" sz="1800" b="0" strike="noStrike" spc="-1" dirty="0" err="1">
                <a:solidFill>
                  <a:srgbClr val="000000"/>
                </a:solidFill>
                <a:latin typeface="Engram Warsaw"/>
              </a:rPr>
              <a:t>labów</a:t>
            </a:r>
            <a:r>
              <a:rPr lang="pl-PL" sz="1800" b="0" strike="noStrike" spc="-1" dirty="0">
                <a:solidFill>
                  <a:srgbClr val="000000"/>
                </a:solidFill>
                <a:latin typeface="Engram Warsaw"/>
              </a:rPr>
              <a:t>)</a:t>
            </a:r>
            <a:r>
              <a:rPr lang="pl-PL" sz="1800" b="1" strike="noStrike" spc="-1" dirty="0">
                <a:solidFill>
                  <a:srgbClr val="000000"/>
                </a:solidFill>
                <a:latin typeface="Engram Warsaw"/>
              </a:rPr>
              <a:t> transformacji klimatycznej</a:t>
            </a:r>
            <a:r>
              <a:rPr lang="pl-PL" sz="1800" b="0" strike="noStrike" spc="-1" dirty="0">
                <a:solidFill>
                  <a:srgbClr val="000000"/>
                </a:solidFill>
                <a:latin typeface="Engram Warsaw"/>
              </a:rPr>
              <a:t>, progresywnych obszarów miasta do testowania możliwości wdrożenia rozwiązań wymaganych do osiągnięcia neutralności klimatycznej w 2030 r. na terenie całego miasta.</a:t>
            </a:r>
            <a:endParaRPr lang="pl-PL" sz="1800" b="0" strike="noStrike" spc="-1" dirty="0">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522539" y="205962"/>
            <a:ext cx="8152229" cy="742304"/>
          </a:xfrm>
        </p:spPr>
        <p:txBody>
          <a:bodyPr>
            <a:normAutofit fontScale="90000"/>
          </a:bodyPr>
          <a:lstStyle/>
          <a:p>
            <a:r>
              <a:rPr lang="pl-PL" dirty="0"/>
              <a:t>Zielona Wizja Warszawy a Miejski Kontrakt Klimatyczny </a:t>
            </a:r>
          </a:p>
        </p:txBody>
      </p:sp>
      <p:graphicFrame>
        <p:nvGraphicFramePr>
          <p:cNvPr id="5" name="Diagram 4"/>
          <p:cNvGraphicFramePr/>
          <p:nvPr>
            <p:extLst>
              <p:ext uri="{D42A27DB-BD31-4B8C-83A1-F6EECF244321}">
                <p14:modId xmlns:p14="http://schemas.microsoft.com/office/powerpoint/2010/main" val="2737799406"/>
              </p:ext>
            </p:extLst>
          </p:nvPr>
        </p:nvGraphicFramePr>
        <p:xfrm>
          <a:off x="1827463" y="948266"/>
          <a:ext cx="936190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447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701040" y="2619915"/>
            <a:ext cx="10515600" cy="1325563"/>
          </a:xfrm>
          <a:prstGeom prst="rect">
            <a:avLst/>
          </a:prstGeom>
        </p:spPr>
        <p:txBody>
          <a:bodyPr/>
          <a:lstStyle/>
          <a:p>
            <a:r>
              <a:rPr lang="pl-PL" dirty="0"/>
              <a:t>Projekt NEEST</a:t>
            </a:r>
          </a:p>
        </p:txBody>
      </p:sp>
      <p:sp>
        <p:nvSpPr>
          <p:cNvPr id="3" name="Symbol zastępczy numeru slajdu 2"/>
          <p:cNvSpPr>
            <a:spLocks noGrp="1"/>
          </p:cNvSpPr>
          <p:nvPr>
            <p:ph type="sldNum" sz="quarter" idx="4"/>
          </p:nvPr>
        </p:nvSpPr>
        <p:spPr>
          <a:xfrm>
            <a:off x="11678920" y="6622696"/>
            <a:ext cx="513080" cy="233627"/>
          </a:xfrm>
          <a:prstGeom prst="rect">
            <a:avLst/>
          </a:prstGeom>
        </p:spPr>
        <p:txBody>
          <a:bodyPr/>
          <a:lstStyle/>
          <a:p>
            <a:fld id="{2E27F4D3-B96E-4B1F-B7AA-4577FB9564B4}" type="slidenum">
              <a:rPr lang="pl-PL" smtClean="0"/>
              <a:pPr/>
              <a:t>17</a:t>
            </a:fld>
            <a:endParaRPr lang="pl-PL" dirty="0"/>
          </a:p>
        </p:txBody>
      </p:sp>
      <p:sp>
        <p:nvSpPr>
          <p:cNvPr id="2" name="Symbol zastępczy stopki 1"/>
          <p:cNvSpPr>
            <a:spLocks noGrp="1"/>
          </p:cNvSpPr>
          <p:nvPr>
            <p:ph type="ftr" sz="quarter" idx="3"/>
          </p:nvPr>
        </p:nvSpPr>
        <p:spPr>
          <a:xfrm>
            <a:off x="7548594" y="6622509"/>
            <a:ext cx="4112103" cy="234000"/>
          </a:xfrm>
          <a:prstGeom prst="rect">
            <a:avLst/>
          </a:prstGeom>
        </p:spPr>
        <p:txBody>
          <a:bodyPr/>
          <a:lstStyle/>
          <a:p>
            <a:r>
              <a:rPr lang="pl-PL" dirty="0"/>
              <a:t>EU </a:t>
            </a:r>
            <a:r>
              <a:rPr lang="pl-PL" dirty="0" err="1"/>
              <a:t>Missions</a:t>
            </a:r>
            <a:endParaRPr lang="pl-PL" dirty="0"/>
          </a:p>
        </p:txBody>
      </p:sp>
    </p:spTree>
    <p:extLst>
      <p:ext uri="{BB962C8B-B14F-4D97-AF65-F5344CB8AC3E}">
        <p14:creationId xmlns:p14="http://schemas.microsoft.com/office/powerpoint/2010/main" val="262841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C:\Users\mzalewska\AppData\Local\Microsoft\Windows\INetCache\Content.MSO\76F45AB.tmp"/>
          <p:cNvPicPr/>
          <p:nvPr/>
        </p:nvPicPr>
        <p:blipFill>
          <a:blip r:embed="rId3">
            <a:extLst>
              <a:ext uri="{28A0092B-C50C-407E-A947-70E740481C1C}">
                <a14:useLocalDpi xmlns:a14="http://schemas.microsoft.com/office/drawing/2010/main" val="0"/>
              </a:ext>
            </a:extLst>
          </a:blip>
          <a:srcRect/>
          <a:stretch>
            <a:fillRect/>
          </a:stretch>
        </p:blipFill>
        <p:spPr bwMode="auto">
          <a:xfrm>
            <a:off x="4397724" y="762988"/>
            <a:ext cx="3581400" cy="790575"/>
          </a:xfrm>
          <a:prstGeom prst="rect">
            <a:avLst/>
          </a:prstGeom>
          <a:noFill/>
          <a:ln>
            <a:noFill/>
          </a:ln>
        </p:spPr>
      </p:pic>
      <p:sp>
        <p:nvSpPr>
          <p:cNvPr id="6" name="pole tekstowe 5"/>
          <p:cNvSpPr txBox="1"/>
          <p:nvPr/>
        </p:nvSpPr>
        <p:spPr>
          <a:xfrm>
            <a:off x="578890" y="532155"/>
            <a:ext cx="2104151" cy="461665"/>
          </a:xfrm>
          <a:prstGeom prst="rect">
            <a:avLst/>
          </a:prstGeom>
          <a:noFill/>
        </p:spPr>
        <p:txBody>
          <a:bodyPr wrap="square" rtlCol="0">
            <a:spAutoFit/>
          </a:bodyPr>
          <a:lstStyle/>
          <a:p>
            <a:r>
              <a:rPr lang="pl-PL" sz="2400" dirty="0"/>
              <a:t>Projekt NEEST </a:t>
            </a:r>
          </a:p>
        </p:txBody>
      </p:sp>
      <p:sp>
        <p:nvSpPr>
          <p:cNvPr id="7" name="Symbol zastępczy tekstu 1"/>
          <p:cNvSpPr>
            <a:spLocks noGrp="1"/>
          </p:cNvSpPr>
          <p:nvPr>
            <p:ph type="body" sz="quarter" idx="10"/>
          </p:nvPr>
        </p:nvSpPr>
        <p:spPr>
          <a:xfrm>
            <a:off x="769181" y="1904268"/>
            <a:ext cx="10838486" cy="3437753"/>
          </a:xfrm>
        </p:spPr>
        <p:txBody>
          <a:bodyPr>
            <a:normAutofit/>
          </a:bodyPr>
          <a:lstStyle/>
          <a:p>
            <a:r>
              <a:rPr lang="pl-PL" sz="1800" dirty="0"/>
              <a:t>realizowany w ramach </a:t>
            </a:r>
            <a:r>
              <a:rPr lang="pl-PL" sz="1800" b="1" dirty="0"/>
              <a:t>Pilot </a:t>
            </a:r>
            <a:r>
              <a:rPr lang="pl-PL" sz="1800" b="1" dirty="0" err="1"/>
              <a:t>Cities</a:t>
            </a:r>
            <a:r>
              <a:rPr lang="pl-PL" sz="1800" b="1" dirty="0"/>
              <a:t> </a:t>
            </a:r>
            <a:r>
              <a:rPr lang="pl-PL" sz="1800" b="1" dirty="0" err="1"/>
              <a:t>Programme</a:t>
            </a:r>
            <a:r>
              <a:rPr lang="pl-PL" sz="1800" b="1" dirty="0"/>
              <a:t> </a:t>
            </a:r>
            <a:r>
              <a:rPr lang="pl-PL" sz="1800" dirty="0"/>
              <a:t>(finansowany z Horyzont 2020) w ramach inicjatywy Komisji Europejskiej Misji pn. „100 neutralnych dla klimatu i inteligentnych miast do 2030 r.”</a:t>
            </a:r>
          </a:p>
          <a:p>
            <a:r>
              <a:rPr lang="pl-PL" sz="1800" dirty="0"/>
              <a:t>konsorcjum 5 polskich miast Misji (Kraków, Łódź, Rzeszów, Warszawa, Wrocław) oraz partner merytoryczny – Narodowe Centrum Badań i Rozwoju. </a:t>
            </a:r>
          </a:p>
          <a:p>
            <a:r>
              <a:rPr lang="pl-PL" sz="1800" dirty="0"/>
              <a:t>Cel </a:t>
            </a:r>
            <a:r>
              <a:rPr lang="pl-PL" sz="1800" dirty="0">
                <a:sym typeface="Wingdings" panose="05000000000000000000" pitchFamily="2" charset="2"/>
              </a:rPr>
              <a:t>– </a:t>
            </a:r>
            <a:r>
              <a:rPr lang="pl-PL" sz="1800" dirty="0"/>
              <a:t>przygotowanie zestawu innowacyjnych rozwiązań gotowych do wdrożenia, skalowania i powielania na podstawie modelowych symulacji realizacyjnych.</a:t>
            </a:r>
          </a:p>
          <a:p>
            <a:r>
              <a:rPr lang="pl-PL" sz="1800" dirty="0"/>
              <a:t>Realizacja w Warszawie – wybrany kwartał w Dzielnicy Praga-Południe.</a:t>
            </a:r>
          </a:p>
        </p:txBody>
      </p:sp>
    </p:spTree>
    <p:extLst>
      <p:ext uri="{BB962C8B-B14F-4D97-AF65-F5344CB8AC3E}">
        <p14:creationId xmlns:p14="http://schemas.microsoft.com/office/powerpoint/2010/main" val="784407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8763" y="253890"/>
            <a:ext cx="11321935" cy="486930"/>
          </a:xfrm>
          <a:prstGeom prst="rect">
            <a:avLst/>
          </a:prstGeom>
        </p:spPr>
        <p:txBody>
          <a:bodyPr>
            <a:noAutofit/>
          </a:bodyPr>
          <a:lstStyle/>
          <a:p>
            <a:pPr marL="720">
              <a:lnSpc>
                <a:spcPct val="125000"/>
              </a:lnSpc>
              <a:spcBef>
                <a:spcPts val="1800"/>
              </a:spcBef>
              <a:buClr>
                <a:srgbClr val="000000"/>
              </a:buClr>
            </a:pPr>
            <a:r>
              <a:rPr lang="pl-PL" sz="2400" spc="-1" dirty="0">
                <a:solidFill>
                  <a:srgbClr val="000000"/>
                </a:solidFill>
                <a:latin typeface="Engram Warsaw"/>
                <a:ea typeface="DejaVu Sans"/>
              </a:rPr>
              <a:t>Projekt NEEST – Modele 3D</a:t>
            </a:r>
            <a:endParaRPr lang="pl-PL" sz="2400" spc="-1" dirty="0">
              <a:solidFill>
                <a:srgbClr val="000000"/>
              </a:solidFill>
              <a:ea typeface="DejaVu Sans"/>
            </a:endParaRPr>
          </a:p>
        </p:txBody>
      </p:sp>
      <p:sp>
        <p:nvSpPr>
          <p:cNvPr id="6" name="Symbol zastępczy numeru slajdu 5"/>
          <p:cNvSpPr>
            <a:spLocks noGrp="1"/>
          </p:cNvSpPr>
          <p:nvPr>
            <p:ph type="sldNum" sz="quarter" idx="4"/>
          </p:nvPr>
        </p:nvSpPr>
        <p:spPr>
          <a:xfrm>
            <a:off x="11678920" y="6623131"/>
            <a:ext cx="513080" cy="233627"/>
          </a:xfrm>
          <a:prstGeom prst="rect">
            <a:avLst/>
          </a:prstGeom>
        </p:spPr>
        <p:txBody>
          <a:bodyPr/>
          <a:lstStyle/>
          <a:p>
            <a:fld id="{2E27F4D3-B96E-4B1F-B7AA-4577FB9564B4}" type="slidenum">
              <a:rPr lang="pl-PL" smtClean="0"/>
              <a:pPr/>
              <a:t>19</a:t>
            </a:fld>
            <a:endParaRPr lang="pl-PL" dirty="0"/>
          </a:p>
        </p:txBody>
      </p:sp>
      <p:sp>
        <p:nvSpPr>
          <p:cNvPr id="10" name="TextShape 2"/>
          <p:cNvSpPr txBox="1"/>
          <p:nvPr/>
        </p:nvSpPr>
        <p:spPr>
          <a:xfrm>
            <a:off x="7548480" y="6613920"/>
            <a:ext cx="4111920" cy="233640"/>
          </a:xfrm>
          <a:prstGeom prst="rect">
            <a:avLst/>
          </a:prstGeom>
          <a:noFill/>
          <a:ln>
            <a:noFill/>
          </a:ln>
        </p:spPr>
        <p:txBody>
          <a:bodyPr anchor="ctr">
            <a:noAutofit/>
          </a:bodyPr>
          <a:lstStyle/>
          <a:p>
            <a:pPr algn="ctr"/>
            <a:r>
              <a:rPr lang="pl-PL" sz="1000" dirty="0">
                <a:solidFill>
                  <a:schemeClr val="bg1"/>
                </a:solidFill>
                <a:latin typeface="Engram Warsaw" pitchFamily="50" charset="-18"/>
              </a:rPr>
              <a:t>T</a:t>
            </a:r>
            <a:r>
              <a:rPr lang="en-US" sz="1000" dirty="0">
                <a:solidFill>
                  <a:schemeClr val="bg1"/>
                </a:solidFill>
                <a:latin typeface="Engram Warsaw" pitchFamily="50" charset="-18"/>
              </a:rPr>
              <a:t>he study visit of European Commission officials to Poland</a:t>
            </a:r>
            <a:endParaRPr lang="pl-PL" sz="1000" dirty="0">
              <a:solidFill>
                <a:schemeClr val="bg1"/>
              </a:solidFill>
              <a:latin typeface="Engram Warsaw" pitchFamily="50" charset="-18"/>
            </a:endParaRPr>
          </a:p>
        </p:txBody>
      </p:sp>
      <p:cxnSp>
        <p:nvCxnSpPr>
          <p:cNvPr id="11" name="Łącznik prosty 10"/>
          <p:cNvCxnSpPr/>
          <p:nvPr/>
        </p:nvCxnSpPr>
        <p:spPr>
          <a:xfrm flipV="1">
            <a:off x="498600" y="789709"/>
            <a:ext cx="4879735" cy="5629"/>
          </a:xfrm>
          <a:prstGeom prst="line">
            <a:avLst/>
          </a:prstGeom>
          <a:ln w="28575">
            <a:solidFill>
              <a:srgbClr val="31654C"/>
            </a:solidFill>
          </a:ln>
        </p:spPr>
        <p:style>
          <a:lnRef idx="1">
            <a:schemeClr val="accent1"/>
          </a:lnRef>
          <a:fillRef idx="0">
            <a:schemeClr val="accent1"/>
          </a:fillRef>
          <a:effectRef idx="0">
            <a:schemeClr val="accent1"/>
          </a:effectRef>
          <a:fontRef idx="minor">
            <a:schemeClr val="tx1"/>
          </a:fontRef>
        </p:style>
      </p:cxnSp>
      <p:pic>
        <p:nvPicPr>
          <p:cNvPr id="17" name="Obraz 16" descr="Obraz zawierający mapa, zrzut ekranu, Plan, tekst&#10;&#10;Opis wygenerowany automatycznie">
            <a:extLst>
              <a:ext uri="{FF2B5EF4-FFF2-40B4-BE49-F238E27FC236}">
                <a16:creationId xmlns:a16="http://schemas.microsoft.com/office/drawing/2014/main" id="{E1F6946F-7CC7-1B56-D8C8-F2E2864018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696"/>
          <a:stretch/>
        </p:blipFill>
        <p:spPr>
          <a:xfrm>
            <a:off x="321279" y="1339340"/>
            <a:ext cx="3628421" cy="1924733"/>
          </a:xfrm>
          <a:prstGeom prst="rect">
            <a:avLst/>
          </a:prstGeom>
        </p:spPr>
      </p:pic>
      <p:pic>
        <p:nvPicPr>
          <p:cNvPr id="18" name="Obraz 17" descr="Obraz zawierający mapa, zrzut ekranu&#10;&#10;Opis wygenerowany automatycznie">
            <a:extLst>
              <a:ext uri="{FF2B5EF4-FFF2-40B4-BE49-F238E27FC236}">
                <a16:creationId xmlns:a16="http://schemas.microsoft.com/office/drawing/2014/main" id="{53A43AF3-1E08-48A8-3A7F-3150EB5F505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50"/>
          <a:stretch/>
        </p:blipFill>
        <p:spPr>
          <a:xfrm>
            <a:off x="4391772" y="1335958"/>
            <a:ext cx="3565000" cy="1928115"/>
          </a:xfrm>
          <a:prstGeom prst="rect">
            <a:avLst/>
          </a:prstGeom>
        </p:spPr>
      </p:pic>
      <p:pic>
        <p:nvPicPr>
          <p:cNvPr id="19" name="Obraz 18" descr="Obraz zawierający zrzut ekranu, Plan&#10;&#10;Opis wygenerowany automatycznie">
            <a:extLst>
              <a:ext uri="{FF2B5EF4-FFF2-40B4-BE49-F238E27FC236}">
                <a16:creationId xmlns:a16="http://schemas.microsoft.com/office/drawing/2014/main" id="{06B7B2D4-1EA8-2482-556F-950478BF8F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36" t="5683"/>
          <a:stretch/>
        </p:blipFill>
        <p:spPr>
          <a:xfrm>
            <a:off x="8398845" y="1248382"/>
            <a:ext cx="3421853" cy="2015691"/>
          </a:xfrm>
          <a:prstGeom prst="rect">
            <a:avLst/>
          </a:prstGeom>
        </p:spPr>
      </p:pic>
      <p:pic>
        <p:nvPicPr>
          <p:cNvPr id="20" name="Obraz 19" descr="Obraz zawierający zrzut ekranu, mapa&#10;&#10;Opis wygenerowany automatycznie">
            <a:extLst>
              <a:ext uri="{FF2B5EF4-FFF2-40B4-BE49-F238E27FC236}">
                <a16:creationId xmlns:a16="http://schemas.microsoft.com/office/drawing/2014/main" id="{A674AA5A-A362-2074-0F14-9789E8BCE89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696"/>
          <a:stretch/>
        </p:blipFill>
        <p:spPr>
          <a:xfrm>
            <a:off x="321279" y="3534055"/>
            <a:ext cx="3628421" cy="1924733"/>
          </a:xfrm>
          <a:prstGeom prst="rect">
            <a:avLst/>
          </a:prstGeom>
        </p:spPr>
      </p:pic>
      <p:pic>
        <p:nvPicPr>
          <p:cNvPr id="21" name="Obraz 20" descr="Obraz zawierający zrzut ekranu, Plan, mapa&#10;&#10;Opis wygenerowany automatycznie">
            <a:extLst>
              <a:ext uri="{FF2B5EF4-FFF2-40B4-BE49-F238E27FC236}">
                <a16:creationId xmlns:a16="http://schemas.microsoft.com/office/drawing/2014/main" id="{F88048BC-3E7C-AB2B-9ADE-2B7F4F73ED6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5696"/>
          <a:stretch/>
        </p:blipFill>
        <p:spPr>
          <a:xfrm>
            <a:off x="4391772" y="3550877"/>
            <a:ext cx="3565000" cy="1891091"/>
          </a:xfrm>
          <a:prstGeom prst="rect">
            <a:avLst/>
          </a:prstGeom>
        </p:spPr>
      </p:pic>
      <p:pic>
        <p:nvPicPr>
          <p:cNvPr id="22" name="Obraz 21" descr="Obraz zawierający tekst, zrzut ekranu, diagram, Czcionka&#10;&#10;Opis wygenerowany automatycznie">
            <a:extLst>
              <a:ext uri="{FF2B5EF4-FFF2-40B4-BE49-F238E27FC236}">
                <a16:creationId xmlns:a16="http://schemas.microsoft.com/office/drawing/2014/main" id="{35D4BFEA-A25E-FE54-9991-1E1260143F6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2862" t="8747"/>
          <a:stretch/>
        </p:blipFill>
        <p:spPr>
          <a:xfrm>
            <a:off x="8428924" y="3443994"/>
            <a:ext cx="3391774" cy="1997974"/>
          </a:xfrm>
          <a:prstGeom prst="rect">
            <a:avLst/>
          </a:prstGeom>
        </p:spPr>
      </p:pic>
    </p:spTree>
    <p:extLst>
      <p:ext uri="{BB962C8B-B14F-4D97-AF65-F5344CB8AC3E}">
        <p14:creationId xmlns:p14="http://schemas.microsoft.com/office/powerpoint/2010/main" val="4148024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4"/>
          </p:nvPr>
        </p:nvSpPr>
        <p:spPr>
          <a:xfrm>
            <a:off x="11678920" y="6622696"/>
            <a:ext cx="513080" cy="233627"/>
          </a:xfrm>
          <a:prstGeom prst="rect">
            <a:avLst/>
          </a:prstGeom>
        </p:spPr>
        <p:txBody>
          <a:bodyPr/>
          <a:lstStyle/>
          <a:p>
            <a:fld id="{2E27F4D3-B96E-4B1F-B7AA-4577FB9564B4}" type="slidenum">
              <a:rPr lang="pl-PL" smtClean="0"/>
              <a:pPr/>
              <a:t>2</a:t>
            </a:fld>
            <a:endParaRPr lang="pl-PL" dirty="0"/>
          </a:p>
        </p:txBody>
      </p:sp>
      <p:sp>
        <p:nvSpPr>
          <p:cNvPr id="44" name="Prostokąt 43"/>
          <p:cNvSpPr/>
          <p:nvPr/>
        </p:nvSpPr>
        <p:spPr>
          <a:xfrm rot="5400000">
            <a:off x="166361" y="1091789"/>
            <a:ext cx="1297030" cy="19800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2" name="Prostokąt 41"/>
          <p:cNvSpPr/>
          <p:nvPr/>
        </p:nvSpPr>
        <p:spPr>
          <a:xfrm rot="5400000">
            <a:off x="-62305" y="3666329"/>
            <a:ext cx="1062455" cy="19760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0" name="Prostokąt 39"/>
          <p:cNvSpPr/>
          <p:nvPr/>
        </p:nvSpPr>
        <p:spPr>
          <a:xfrm rot="5400000">
            <a:off x="2101491" y="1189139"/>
            <a:ext cx="1084599" cy="18719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3" name="Grupa 12"/>
          <p:cNvGrpSpPr/>
          <p:nvPr/>
        </p:nvGrpSpPr>
        <p:grpSpPr>
          <a:xfrm rot="5400000">
            <a:off x="546656" y="3471565"/>
            <a:ext cx="633931" cy="1976056"/>
            <a:chOff x="3081632" y="2943984"/>
            <a:chExt cx="633931" cy="1976056"/>
          </a:xfrm>
        </p:grpSpPr>
        <p:sp>
          <p:nvSpPr>
            <p:cNvPr id="38" name="Prostokąt 37"/>
            <p:cNvSpPr/>
            <p:nvPr/>
          </p:nvSpPr>
          <p:spPr>
            <a:xfrm>
              <a:off x="3081633" y="2943984"/>
              <a:ext cx="633930" cy="19760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9" name="pole tekstowe 38"/>
            <p:cNvSpPr txBox="1"/>
            <p:nvPr/>
          </p:nvSpPr>
          <p:spPr>
            <a:xfrm>
              <a:off x="3081632" y="2943986"/>
              <a:ext cx="633930" cy="1976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270" wrap="square" lIns="85344" tIns="85344" rIns="85344" bIns="85344" numCol="1" spcCol="1270" anchor="t" anchorCtr="0">
              <a:noAutofit/>
            </a:bodyPr>
            <a:lstStyle/>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2016</a:t>
              </a:r>
            </a:p>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Przyjęcie Programu Ochrony Środowiska</a:t>
              </a:r>
            </a:p>
          </p:txBody>
        </p:sp>
      </p:grpSp>
      <p:grpSp>
        <p:nvGrpSpPr>
          <p:cNvPr id="15" name="Grupa 14"/>
          <p:cNvGrpSpPr/>
          <p:nvPr/>
        </p:nvGrpSpPr>
        <p:grpSpPr>
          <a:xfrm rot="5400000">
            <a:off x="1906901" y="1628448"/>
            <a:ext cx="989920" cy="1976055"/>
            <a:chOff x="4718042" y="2928160"/>
            <a:chExt cx="989920" cy="1976055"/>
          </a:xfrm>
        </p:grpSpPr>
        <p:sp>
          <p:nvSpPr>
            <p:cNvPr id="34" name="Prostokąt 33"/>
            <p:cNvSpPr/>
            <p:nvPr/>
          </p:nvSpPr>
          <p:spPr>
            <a:xfrm>
              <a:off x="4744693" y="2928160"/>
              <a:ext cx="963269" cy="19760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pole tekstowe 34"/>
            <p:cNvSpPr txBox="1"/>
            <p:nvPr/>
          </p:nvSpPr>
          <p:spPr>
            <a:xfrm>
              <a:off x="4718042" y="2928161"/>
              <a:ext cx="963269" cy="1976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270" wrap="square" lIns="85344" tIns="85344" rIns="85344" bIns="85344" numCol="1" spcCol="1270" anchor="t" anchorCtr="0">
              <a:noAutofit/>
            </a:bodyPr>
            <a:lstStyle/>
            <a:p>
              <a:pPr marR="0" lvl="0" algn="ctr" defTabSz="511175" eaLnBrk="1" fontAlgn="auto" latinLnBrk="0" hangingPunct="1">
                <a:lnSpc>
                  <a:spcPct val="90000"/>
                </a:lnSpc>
                <a:spcBef>
                  <a:spcPct val="0"/>
                </a:spcBef>
                <a:spcAft>
                  <a:spcPct val="35000"/>
                </a:spcAft>
                <a:buClrTx/>
                <a:buSzTx/>
                <a:buFontTx/>
                <a:tabLst/>
                <a:defRPr/>
              </a:pPr>
              <a:r>
                <a:rPr lang="pl-PL" sz="1150" i="0" kern="1200" dirty="0">
                  <a:latin typeface="Engram Warsaw Light" pitchFamily="2" charset="-18"/>
                  <a:cs typeface="Arial" panose="020B0604020202020204" pitchFamily="34" charset="0"/>
                </a:rPr>
                <a:t>2018</a:t>
              </a:r>
            </a:p>
            <a:p>
              <a:pPr marR="0" lvl="0" algn="ctr" defTabSz="511175" eaLnBrk="1" fontAlgn="auto" latinLnBrk="0" hangingPunct="1">
                <a:lnSpc>
                  <a:spcPct val="90000"/>
                </a:lnSpc>
                <a:spcBef>
                  <a:spcPct val="0"/>
                </a:spcBef>
                <a:spcAft>
                  <a:spcPct val="35000"/>
                </a:spcAft>
                <a:buClrTx/>
                <a:buSzTx/>
                <a:buFontTx/>
                <a:tabLst/>
                <a:defRPr/>
              </a:pPr>
              <a:r>
                <a:rPr lang="pl-PL" sz="1150" i="0" kern="1200" dirty="0">
                  <a:latin typeface="Engram Warsaw Light" pitchFamily="2" charset="-18"/>
                  <a:cs typeface="Arial" panose="020B0604020202020204" pitchFamily="34" charset="0"/>
                </a:rPr>
                <a:t>Przyjęcie Strategii rozwoju #Warszawa 2030</a:t>
              </a:r>
            </a:p>
          </p:txBody>
        </p:sp>
      </p:grpSp>
      <p:grpSp>
        <p:nvGrpSpPr>
          <p:cNvPr id="16" name="Grupa 15"/>
          <p:cNvGrpSpPr/>
          <p:nvPr/>
        </p:nvGrpSpPr>
        <p:grpSpPr>
          <a:xfrm rot="5400000">
            <a:off x="2828989" y="3095244"/>
            <a:ext cx="1128260" cy="2964082"/>
            <a:chOff x="5479162" y="-988028"/>
            <a:chExt cx="1128260" cy="2964082"/>
          </a:xfrm>
        </p:grpSpPr>
        <p:sp>
          <p:nvSpPr>
            <p:cNvPr id="32" name="Prostokąt 31"/>
            <p:cNvSpPr/>
            <p:nvPr/>
          </p:nvSpPr>
          <p:spPr>
            <a:xfrm>
              <a:off x="5479162" y="0"/>
              <a:ext cx="1037516" cy="19760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pole tekstowe 32"/>
            <p:cNvSpPr txBox="1"/>
            <p:nvPr/>
          </p:nvSpPr>
          <p:spPr>
            <a:xfrm>
              <a:off x="5569906" y="-988028"/>
              <a:ext cx="1037516" cy="1976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270" wrap="square" lIns="85344" tIns="85344" rIns="85344" bIns="85344" numCol="1" spcCol="1270" anchor="b" anchorCtr="0">
              <a:noAutofit/>
            </a:bodyPr>
            <a:lstStyle/>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2019</a:t>
              </a:r>
            </a:p>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Przyjęcie Strategii adaptacji do zmiany klimatu dla m.st. Warszawy</a:t>
              </a:r>
            </a:p>
          </p:txBody>
        </p:sp>
      </p:grpSp>
      <p:grpSp>
        <p:nvGrpSpPr>
          <p:cNvPr id="17" name="Grupa 16"/>
          <p:cNvGrpSpPr/>
          <p:nvPr/>
        </p:nvGrpSpPr>
        <p:grpSpPr>
          <a:xfrm rot="5400000">
            <a:off x="5085666" y="1391417"/>
            <a:ext cx="624347" cy="2053435"/>
            <a:chOff x="6346161" y="2964081"/>
            <a:chExt cx="624347" cy="2053435"/>
          </a:xfrm>
        </p:grpSpPr>
        <p:sp>
          <p:nvSpPr>
            <p:cNvPr id="30" name="Prostokąt 29"/>
            <p:cNvSpPr/>
            <p:nvPr/>
          </p:nvSpPr>
          <p:spPr>
            <a:xfrm>
              <a:off x="6453971" y="2964081"/>
              <a:ext cx="516537" cy="19760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pole tekstowe 30"/>
            <p:cNvSpPr txBox="1"/>
            <p:nvPr/>
          </p:nvSpPr>
          <p:spPr>
            <a:xfrm>
              <a:off x="6346161" y="3041462"/>
              <a:ext cx="516537" cy="1976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270" wrap="square" lIns="85344" tIns="85344" rIns="85344" bIns="85344" numCol="1" spcCol="1270" anchor="t" anchorCtr="0">
              <a:noAutofit/>
            </a:bodyPr>
            <a:lstStyle/>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2020</a:t>
              </a:r>
              <a:br>
                <a:rPr lang="pl-PL" sz="1150" i="0" kern="1200" dirty="0">
                  <a:latin typeface="Engram Warsaw Light" pitchFamily="2" charset="-18"/>
                  <a:cs typeface="Arial" panose="020B0604020202020204" pitchFamily="34" charset="0"/>
                </a:rPr>
              </a:br>
              <a:r>
                <a:rPr lang="pl-PL" sz="1150" i="0" kern="1200" dirty="0">
                  <a:latin typeface="Engram Warsaw Light" pitchFamily="2" charset="-18"/>
                  <a:cs typeface="Arial" panose="020B0604020202020204" pitchFamily="34" charset="0"/>
                </a:rPr>
                <a:t>Warszawski Panel Klimatyczny</a:t>
              </a:r>
            </a:p>
          </p:txBody>
        </p:sp>
      </p:grpSp>
      <p:grpSp>
        <p:nvGrpSpPr>
          <p:cNvPr id="18" name="Grupa 17"/>
          <p:cNvGrpSpPr/>
          <p:nvPr/>
        </p:nvGrpSpPr>
        <p:grpSpPr>
          <a:xfrm rot="5400000">
            <a:off x="6614744" y="3691764"/>
            <a:ext cx="516537" cy="1976054"/>
            <a:chOff x="7291883" y="0"/>
            <a:chExt cx="516537" cy="1976054"/>
          </a:xfrm>
        </p:grpSpPr>
        <p:sp>
          <p:nvSpPr>
            <p:cNvPr id="28" name="Prostokąt 27"/>
            <p:cNvSpPr/>
            <p:nvPr/>
          </p:nvSpPr>
          <p:spPr>
            <a:xfrm>
              <a:off x="7291883" y="0"/>
              <a:ext cx="516537" cy="19760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pole tekstowe 28"/>
            <p:cNvSpPr txBox="1"/>
            <p:nvPr/>
          </p:nvSpPr>
          <p:spPr>
            <a:xfrm>
              <a:off x="7291883" y="0"/>
              <a:ext cx="516537" cy="1976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270" wrap="square" lIns="85344" tIns="85344" rIns="85344" bIns="85344" numCol="1" spcCol="1270" anchor="b" anchorCtr="0">
              <a:noAutofit/>
            </a:bodyPr>
            <a:lstStyle/>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2021</a:t>
              </a:r>
            </a:p>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Aktualizacja Programu Ochrony Środowiska</a:t>
              </a:r>
              <a:br>
                <a:rPr lang="pl-PL" sz="1150" i="0" kern="1200" dirty="0">
                  <a:latin typeface="Engram Warsaw Light" pitchFamily="2" charset="-18"/>
                  <a:cs typeface="Arial" panose="020B0604020202020204" pitchFamily="34" charset="0"/>
                </a:rPr>
              </a:br>
              <a:r>
                <a:rPr lang="pl-PL" sz="1150" i="1" kern="1200" dirty="0">
                  <a:latin typeface="Engram Warsaw Light" pitchFamily="2" charset="-18"/>
                  <a:cs typeface="Arial" panose="020B0604020202020204" pitchFamily="34" charset="0"/>
                </a:rPr>
                <a:t>(2021-2024</a:t>
              </a:r>
              <a:r>
                <a:rPr lang="pl-PL" sz="1150" b="0" i="1" kern="1200" dirty="0">
                  <a:latin typeface="Engram Warsaw Light" pitchFamily="2" charset="-18"/>
                  <a:cs typeface="Arial" panose="020B0604020202020204" pitchFamily="34" charset="0"/>
                </a:rPr>
                <a:t>)</a:t>
              </a:r>
            </a:p>
          </p:txBody>
        </p:sp>
      </p:grpSp>
      <p:grpSp>
        <p:nvGrpSpPr>
          <p:cNvPr id="19" name="Grupa 18"/>
          <p:cNvGrpSpPr/>
          <p:nvPr/>
        </p:nvGrpSpPr>
        <p:grpSpPr>
          <a:xfrm rot="5400000">
            <a:off x="6614939" y="2725618"/>
            <a:ext cx="3658318" cy="2324595"/>
            <a:chOff x="5427933" y="2943984"/>
            <a:chExt cx="3554199" cy="3558528"/>
          </a:xfrm>
        </p:grpSpPr>
        <p:sp>
          <p:nvSpPr>
            <p:cNvPr id="26" name="Prostokąt 25"/>
            <p:cNvSpPr/>
            <p:nvPr/>
          </p:nvSpPr>
          <p:spPr>
            <a:xfrm>
              <a:off x="7788053" y="2943984"/>
              <a:ext cx="1194079" cy="19760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pole tekstowe 26"/>
            <p:cNvSpPr txBox="1"/>
            <p:nvPr/>
          </p:nvSpPr>
          <p:spPr>
            <a:xfrm>
              <a:off x="5427933" y="3192504"/>
              <a:ext cx="1194079" cy="33100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270" wrap="square" lIns="85344" tIns="85344" rIns="85344" bIns="85344" numCol="1" spcCol="1270" anchor="t" anchorCtr="0">
              <a:noAutofit/>
            </a:bodyPr>
            <a:lstStyle/>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2022 </a:t>
              </a:r>
            </a:p>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Przystąpienie do Misji Komisji Europejskiej 100 neutralnych dla klimatu i inteligentnych miast </a:t>
              </a:r>
              <a:br>
                <a:rPr lang="pl-PL" sz="1150" i="0" kern="1200" dirty="0">
                  <a:latin typeface="Engram Warsaw Light" pitchFamily="2" charset="-18"/>
                  <a:cs typeface="Arial" panose="020B0604020202020204" pitchFamily="34" charset="0"/>
                </a:rPr>
              </a:br>
              <a:r>
                <a:rPr lang="pl-PL" sz="1150" i="0" kern="1200" dirty="0">
                  <a:latin typeface="Engram Warsaw Light" pitchFamily="2" charset="-18"/>
                  <a:cs typeface="Arial" panose="020B0604020202020204" pitchFamily="34" charset="0"/>
                </a:rPr>
                <a:t>do 2030</a:t>
              </a:r>
            </a:p>
          </p:txBody>
        </p:sp>
      </p:grpSp>
      <p:grpSp>
        <p:nvGrpSpPr>
          <p:cNvPr id="20" name="Grupa 19"/>
          <p:cNvGrpSpPr/>
          <p:nvPr/>
        </p:nvGrpSpPr>
        <p:grpSpPr>
          <a:xfrm rot="5400000">
            <a:off x="9623519" y="3600977"/>
            <a:ext cx="857969" cy="2363278"/>
            <a:chOff x="8703739" y="0"/>
            <a:chExt cx="857969" cy="2363278"/>
          </a:xfrm>
        </p:grpSpPr>
        <p:sp>
          <p:nvSpPr>
            <p:cNvPr id="24" name="Prostokąt 23"/>
            <p:cNvSpPr/>
            <p:nvPr/>
          </p:nvSpPr>
          <p:spPr>
            <a:xfrm>
              <a:off x="9045171" y="0"/>
              <a:ext cx="516537" cy="19760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pole tekstowe 24"/>
            <p:cNvSpPr txBox="1"/>
            <p:nvPr/>
          </p:nvSpPr>
          <p:spPr>
            <a:xfrm>
              <a:off x="8703739" y="387224"/>
              <a:ext cx="516537" cy="197605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270" wrap="square" lIns="85344" tIns="85344" rIns="85344" bIns="85344" numCol="1" spcCol="1270" anchor="b" anchorCtr="0">
              <a:noAutofit/>
            </a:bodyPr>
            <a:lstStyle/>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2023 </a:t>
              </a:r>
            </a:p>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Przyjęcie </a:t>
              </a:r>
            </a:p>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Zielonej Wizji Warszawy</a:t>
              </a:r>
            </a:p>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Powołanie Zespołu ds. klimatu  </a:t>
              </a:r>
            </a:p>
          </p:txBody>
        </p:sp>
      </p:grpSp>
      <p:sp>
        <p:nvSpPr>
          <p:cNvPr id="22" name="Prostokąt 21"/>
          <p:cNvSpPr/>
          <p:nvPr/>
        </p:nvSpPr>
        <p:spPr>
          <a:xfrm rot="5400000">
            <a:off x="9966051" y="4046799"/>
            <a:ext cx="516537" cy="19760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58" name="Tytuł 1"/>
          <p:cNvSpPr>
            <a:spLocks noGrp="1"/>
          </p:cNvSpPr>
          <p:nvPr>
            <p:ph type="title"/>
          </p:nvPr>
        </p:nvSpPr>
        <p:spPr>
          <a:xfrm>
            <a:off x="434359" y="269782"/>
            <a:ext cx="11321935" cy="486930"/>
          </a:xfrm>
          <a:prstGeom prst="rect">
            <a:avLst/>
          </a:prstGeom>
        </p:spPr>
        <p:txBody>
          <a:bodyPr>
            <a:noAutofit/>
          </a:bodyPr>
          <a:lstStyle/>
          <a:p>
            <a:r>
              <a:rPr lang="pl-PL" dirty="0"/>
              <a:t>Polityka</a:t>
            </a:r>
            <a:r>
              <a:rPr lang="pl-PL" sz="3200" b="1" dirty="0"/>
              <a:t> </a:t>
            </a:r>
            <a:r>
              <a:rPr lang="pl-PL" dirty="0"/>
              <a:t>klimatyczna</a:t>
            </a:r>
            <a:r>
              <a:rPr lang="pl-PL" sz="3200" b="1" dirty="0"/>
              <a:t> </a:t>
            </a:r>
            <a:r>
              <a:rPr lang="pl-PL" dirty="0"/>
              <a:t>Warszawy</a:t>
            </a:r>
          </a:p>
        </p:txBody>
      </p:sp>
      <p:grpSp>
        <p:nvGrpSpPr>
          <p:cNvPr id="36" name="Grupa 35"/>
          <p:cNvGrpSpPr/>
          <p:nvPr/>
        </p:nvGrpSpPr>
        <p:grpSpPr>
          <a:xfrm rot="5400000">
            <a:off x="10520287" y="1247347"/>
            <a:ext cx="863494" cy="3015967"/>
            <a:chOff x="8698214" y="0"/>
            <a:chExt cx="863494" cy="3015967"/>
          </a:xfrm>
        </p:grpSpPr>
        <p:sp>
          <p:nvSpPr>
            <p:cNvPr id="37" name="Prostokąt 36"/>
            <p:cNvSpPr/>
            <p:nvPr/>
          </p:nvSpPr>
          <p:spPr>
            <a:xfrm>
              <a:off x="9045171" y="0"/>
              <a:ext cx="516537" cy="19760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pole tekstowe 40"/>
            <p:cNvSpPr txBox="1"/>
            <p:nvPr/>
          </p:nvSpPr>
          <p:spPr>
            <a:xfrm>
              <a:off x="8698214" y="2"/>
              <a:ext cx="516537" cy="30159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270" wrap="square" lIns="85344" tIns="85344" rIns="85344" bIns="85344" numCol="1" spcCol="1270" anchor="b" anchorCtr="0">
              <a:noAutofit/>
            </a:bodyPr>
            <a:lstStyle/>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2024 </a:t>
              </a:r>
            </a:p>
            <a:p>
              <a:pPr lvl="0" algn="ctr" defTabSz="511175">
                <a:lnSpc>
                  <a:spcPct val="90000"/>
                </a:lnSpc>
                <a:spcBef>
                  <a:spcPct val="0"/>
                </a:spcBef>
                <a:spcAft>
                  <a:spcPct val="35000"/>
                </a:spcAft>
              </a:pPr>
              <a:r>
                <a:rPr lang="pl-PL" sz="1150" i="0" kern="1200" dirty="0">
                  <a:latin typeface="Engram Warsaw Light" pitchFamily="2" charset="-18"/>
                  <a:cs typeface="Arial" panose="020B0604020202020204" pitchFamily="34" charset="0"/>
                </a:rPr>
                <a:t>Prace </a:t>
              </a:r>
              <a:r>
                <a:rPr lang="pl-PL" sz="1150" dirty="0">
                  <a:latin typeface="Engram Warsaw Light" pitchFamily="2" charset="-18"/>
                  <a:cs typeface="Arial" panose="020B0604020202020204" pitchFamily="34" charset="0"/>
                </a:rPr>
                <a:t>nad Miejskim </a:t>
              </a:r>
            </a:p>
            <a:p>
              <a:pPr lvl="0" algn="ctr" defTabSz="511175">
                <a:lnSpc>
                  <a:spcPct val="90000"/>
                </a:lnSpc>
                <a:spcBef>
                  <a:spcPct val="0"/>
                </a:spcBef>
                <a:spcAft>
                  <a:spcPct val="35000"/>
                </a:spcAft>
              </a:pPr>
              <a:r>
                <a:rPr lang="pl-PL" sz="1150" dirty="0">
                  <a:latin typeface="Engram Warsaw Light" pitchFamily="2" charset="-18"/>
                  <a:cs typeface="Arial" panose="020B0604020202020204" pitchFamily="34" charset="0"/>
                </a:rPr>
                <a:t>Kontraktem Klimatycznym</a:t>
              </a:r>
              <a:endParaRPr lang="pl-PL" sz="1150" i="0" kern="1200" dirty="0">
                <a:latin typeface="Engram Warsaw Light" pitchFamily="2" charset="-18"/>
                <a:cs typeface="Arial" panose="020B0604020202020204" pitchFamily="34" charset="0"/>
              </a:endParaRPr>
            </a:p>
          </p:txBody>
        </p:sp>
      </p:grpSp>
      <p:sp>
        <p:nvSpPr>
          <p:cNvPr id="43" name="Prostokąt 42"/>
          <p:cNvSpPr/>
          <p:nvPr/>
        </p:nvSpPr>
        <p:spPr>
          <a:xfrm rot="5400000">
            <a:off x="11005962" y="2398038"/>
            <a:ext cx="516537" cy="197605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cxnSp>
        <p:nvCxnSpPr>
          <p:cNvPr id="6" name="Łącznik prosty 5"/>
          <p:cNvCxnSpPr/>
          <p:nvPr/>
        </p:nvCxnSpPr>
        <p:spPr>
          <a:xfrm flipV="1">
            <a:off x="434359" y="3543300"/>
            <a:ext cx="11501101" cy="28575"/>
          </a:xfrm>
          <a:prstGeom prst="line">
            <a:avLst/>
          </a:prstGeom>
          <a:ln w="57150">
            <a:solidFill>
              <a:srgbClr val="B0CB21"/>
            </a:solidFill>
          </a:ln>
        </p:spPr>
        <p:style>
          <a:lnRef idx="1">
            <a:schemeClr val="accent1"/>
          </a:lnRef>
          <a:fillRef idx="0">
            <a:schemeClr val="accent1"/>
          </a:fillRef>
          <a:effectRef idx="0">
            <a:schemeClr val="accent1"/>
          </a:effectRef>
          <a:fontRef idx="minor">
            <a:schemeClr val="tx1"/>
          </a:fontRef>
        </p:style>
      </p:cxnSp>
      <p:sp>
        <p:nvSpPr>
          <p:cNvPr id="8" name="Owal 7"/>
          <p:cNvSpPr/>
          <p:nvPr/>
        </p:nvSpPr>
        <p:spPr>
          <a:xfrm>
            <a:off x="711914" y="3428311"/>
            <a:ext cx="285750" cy="272960"/>
          </a:xfrm>
          <a:prstGeom prst="ellipse">
            <a:avLst/>
          </a:prstGeom>
          <a:solidFill>
            <a:srgbClr val="00644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5" name="Owal 44"/>
          <p:cNvSpPr/>
          <p:nvPr/>
        </p:nvSpPr>
        <p:spPr>
          <a:xfrm>
            <a:off x="2258985" y="3403806"/>
            <a:ext cx="285750" cy="272960"/>
          </a:xfrm>
          <a:prstGeom prst="ellipse">
            <a:avLst/>
          </a:prstGeom>
          <a:solidFill>
            <a:srgbClr val="00644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6" name="Owal 45"/>
          <p:cNvSpPr/>
          <p:nvPr/>
        </p:nvSpPr>
        <p:spPr>
          <a:xfrm>
            <a:off x="3744257" y="3392813"/>
            <a:ext cx="285750" cy="272960"/>
          </a:xfrm>
          <a:prstGeom prst="ellipse">
            <a:avLst/>
          </a:prstGeom>
          <a:solidFill>
            <a:srgbClr val="00644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7" name="Owal 46"/>
          <p:cNvSpPr/>
          <p:nvPr/>
        </p:nvSpPr>
        <p:spPr>
          <a:xfrm>
            <a:off x="5188366" y="3403806"/>
            <a:ext cx="285750" cy="272960"/>
          </a:xfrm>
          <a:prstGeom prst="ellipse">
            <a:avLst/>
          </a:prstGeom>
          <a:solidFill>
            <a:srgbClr val="00644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8" name="Owal 47"/>
          <p:cNvSpPr/>
          <p:nvPr/>
        </p:nvSpPr>
        <p:spPr>
          <a:xfrm>
            <a:off x="6724480" y="3386065"/>
            <a:ext cx="285750" cy="272960"/>
          </a:xfrm>
          <a:prstGeom prst="ellipse">
            <a:avLst/>
          </a:prstGeom>
          <a:solidFill>
            <a:srgbClr val="00644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9" name="Owal 48"/>
          <p:cNvSpPr/>
          <p:nvPr/>
        </p:nvSpPr>
        <p:spPr>
          <a:xfrm>
            <a:off x="8220050" y="3392813"/>
            <a:ext cx="285750" cy="272960"/>
          </a:xfrm>
          <a:prstGeom prst="ellipse">
            <a:avLst/>
          </a:prstGeom>
          <a:solidFill>
            <a:srgbClr val="00644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Owal 49"/>
          <p:cNvSpPr/>
          <p:nvPr/>
        </p:nvSpPr>
        <p:spPr>
          <a:xfrm>
            <a:off x="9704050" y="3403410"/>
            <a:ext cx="285750" cy="272960"/>
          </a:xfrm>
          <a:prstGeom prst="ellipse">
            <a:avLst/>
          </a:prstGeom>
          <a:solidFill>
            <a:srgbClr val="00644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1" name="Owal 50"/>
          <p:cNvSpPr/>
          <p:nvPr/>
        </p:nvSpPr>
        <p:spPr>
          <a:xfrm>
            <a:off x="10926167" y="3392813"/>
            <a:ext cx="285750" cy="272960"/>
          </a:xfrm>
          <a:prstGeom prst="ellipse">
            <a:avLst/>
          </a:prstGeom>
          <a:noFill/>
          <a:ln w="28575">
            <a:solidFill>
              <a:srgbClr val="00644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TextShape 2"/>
          <p:cNvSpPr txBox="1"/>
          <p:nvPr/>
        </p:nvSpPr>
        <p:spPr>
          <a:xfrm>
            <a:off x="7548480" y="6613920"/>
            <a:ext cx="4111920" cy="233640"/>
          </a:xfrm>
          <a:prstGeom prst="rect">
            <a:avLst/>
          </a:prstGeom>
          <a:noFill/>
          <a:ln>
            <a:noFill/>
          </a:ln>
        </p:spPr>
        <p:txBody>
          <a:bodyPr anchor="ctr">
            <a:noAutofit/>
          </a:bodyPr>
          <a:lstStyle/>
          <a:p>
            <a:pPr algn="r">
              <a:lnSpc>
                <a:spcPct val="100000"/>
              </a:lnSpc>
            </a:pPr>
            <a:r>
              <a:rPr lang="pl-PL" sz="1000" b="0" strike="noStrike" spc="-1" dirty="0">
                <a:solidFill>
                  <a:srgbClr val="FFFFFF"/>
                </a:solidFill>
                <a:latin typeface="Engram Warsaw"/>
              </a:rPr>
              <a:t>Miejski Kontrakt Klimatyczny (CCC)</a:t>
            </a:r>
            <a:endParaRPr lang="pl-PL" sz="1000" b="0" strike="noStrike" spc="-1" dirty="0">
              <a:latin typeface="Times New Roman"/>
            </a:endParaRPr>
          </a:p>
        </p:txBody>
      </p:sp>
    </p:spTree>
    <p:extLst>
      <p:ext uri="{BB962C8B-B14F-4D97-AF65-F5344CB8AC3E}">
        <p14:creationId xmlns:p14="http://schemas.microsoft.com/office/powerpoint/2010/main" val="4134953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8763" y="253890"/>
            <a:ext cx="11321935" cy="486930"/>
          </a:xfrm>
          <a:prstGeom prst="rect">
            <a:avLst/>
          </a:prstGeom>
        </p:spPr>
        <p:txBody>
          <a:bodyPr>
            <a:noAutofit/>
          </a:bodyPr>
          <a:lstStyle/>
          <a:p>
            <a:pPr marL="720">
              <a:lnSpc>
                <a:spcPct val="125000"/>
              </a:lnSpc>
              <a:spcBef>
                <a:spcPts val="1800"/>
              </a:spcBef>
              <a:buClr>
                <a:srgbClr val="000000"/>
              </a:buClr>
            </a:pPr>
            <a:r>
              <a:rPr lang="pl-PL" sz="2400" spc="-1" dirty="0">
                <a:solidFill>
                  <a:srgbClr val="000000"/>
                </a:solidFill>
                <a:latin typeface="Engram Warsaw"/>
                <a:ea typeface="DejaVu Sans"/>
              </a:rPr>
              <a:t>Projekt NEEST – Bliźniaki cyfrowe</a:t>
            </a:r>
            <a:endParaRPr lang="pl-PL" sz="2400" spc="-1" dirty="0">
              <a:solidFill>
                <a:srgbClr val="000000"/>
              </a:solidFill>
              <a:ea typeface="DejaVu Sans"/>
            </a:endParaRPr>
          </a:p>
        </p:txBody>
      </p:sp>
      <p:sp>
        <p:nvSpPr>
          <p:cNvPr id="6" name="Symbol zastępczy numeru slajdu 5"/>
          <p:cNvSpPr>
            <a:spLocks noGrp="1"/>
          </p:cNvSpPr>
          <p:nvPr>
            <p:ph type="sldNum" sz="quarter" idx="4"/>
          </p:nvPr>
        </p:nvSpPr>
        <p:spPr>
          <a:xfrm>
            <a:off x="11678920" y="6623131"/>
            <a:ext cx="513080" cy="233627"/>
          </a:xfrm>
          <a:prstGeom prst="rect">
            <a:avLst/>
          </a:prstGeom>
        </p:spPr>
        <p:txBody>
          <a:bodyPr/>
          <a:lstStyle/>
          <a:p>
            <a:fld id="{2E27F4D3-B96E-4B1F-B7AA-4577FB9564B4}" type="slidenum">
              <a:rPr lang="pl-PL" smtClean="0"/>
              <a:pPr/>
              <a:t>20</a:t>
            </a:fld>
            <a:endParaRPr lang="pl-PL" dirty="0"/>
          </a:p>
        </p:txBody>
      </p:sp>
      <p:sp>
        <p:nvSpPr>
          <p:cNvPr id="10" name="TextShape 2"/>
          <p:cNvSpPr txBox="1"/>
          <p:nvPr/>
        </p:nvSpPr>
        <p:spPr>
          <a:xfrm>
            <a:off x="7548480" y="6613920"/>
            <a:ext cx="4111920" cy="233640"/>
          </a:xfrm>
          <a:prstGeom prst="rect">
            <a:avLst/>
          </a:prstGeom>
          <a:noFill/>
          <a:ln>
            <a:noFill/>
          </a:ln>
        </p:spPr>
        <p:txBody>
          <a:bodyPr anchor="ctr">
            <a:noAutofit/>
          </a:bodyPr>
          <a:lstStyle/>
          <a:p>
            <a:pPr algn="ctr"/>
            <a:r>
              <a:rPr lang="pl-PL" sz="1000" dirty="0">
                <a:solidFill>
                  <a:schemeClr val="bg1"/>
                </a:solidFill>
                <a:latin typeface="Engram Warsaw" pitchFamily="50" charset="-18"/>
              </a:rPr>
              <a:t>T</a:t>
            </a:r>
            <a:r>
              <a:rPr lang="en-US" sz="1000" dirty="0">
                <a:solidFill>
                  <a:schemeClr val="bg1"/>
                </a:solidFill>
                <a:latin typeface="Engram Warsaw" pitchFamily="50" charset="-18"/>
              </a:rPr>
              <a:t>he study visit of European Commission officials to Poland</a:t>
            </a:r>
            <a:endParaRPr lang="pl-PL" sz="1000" dirty="0">
              <a:solidFill>
                <a:schemeClr val="bg1"/>
              </a:solidFill>
              <a:latin typeface="Engram Warsaw" pitchFamily="50" charset="-18"/>
            </a:endParaRPr>
          </a:p>
        </p:txBody>
      </p:sp>
      <p:cxnSp>
        <p:nvCxnSpPr>
          <p:cNvPr id="11" name="Łącznik prosty 10"/>
          <p:cNvCxnSpPr/>
          <p:nvPr/>
        </p:nvCxnSpPr>
        <p:spPr>
          <a:xfrm flipV="1">
            <a:off x="498600" y="789709"/>
            <a:ext cx="4879735" cy="5629"/>
          </a:xfrm>
          <a:prstGeom prst="line">
            <a:avLst/>
          </a:prstGeom>
          <a:ln w="28575">
            <a:solidFill>
              <a:srgbClr val="31654C"/>
            </a:solidFill>
          </a:ln>
        </p:spPr>
        <p:style>
          <a:lnRef idx="1">
            <a:schemeClr val="accent1"/>
          </a:lnRef>
          <a:fillRef idx="0">
            <a:schemeClr val="accent1"/>
          </a:fillRef>
          <a:effectRef idx="0">
            <a:schemeClr val="accent1"/>
          </a:effectRef>
          <a:fontRef idx="minor">
            <a:schemeClr val="tx1"/>
          </a:fontRef>
        </p:style>
      </p:cxnSp>
      <p:pic>
        <p:nvPicPr>
          <p:cNvPr id="12" name="Obraz 11" descr="Obraz zawierający dom, na wolnym powietrzu, Fotografia lotnicza, budynek&#10;&#10;Opis wygenerowany automatycznie">
            <a:extLst>
              <a:ext uri="{FF2B5EF4-FFF2-40B4-BE49-F238E27FC236}">
                <a16:creationId xmlns:a16="http://schemas.microsoft.com/office/drawing/2014/main" id="{62F268EC-C6C7-F3E7-651C-9A3C4B4FEE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9000" y="1220845"/>
            <a:ext cx="4390900" cy="2275261"/>
          </a:xfrm>
          <a:prstGeom prst="rect">
            <a:avLst/>
          </a:prstGeom>
        </p:spPr>
      </p:pic>
      <p:pic>
        <p:nvPicPr>
          <p:cNvPr id="13" name="Obraz 12">
            <a:extLst>
              <a:ext uri="{FF2B5EF4-FFF2-40B4-BE49-F238E27FC236}">
                <a16:creationId xmlns:a16="http://schemas.microsoft.com/office/drawing/2014/main" id="{C98D0083-7C9C-FF71-975F-9BA23D06AB7C}"/>
              </a:ext>
            </a:extLst>
          </p:cNvPr>
          <p:cNvPicPr>
            <a:picLocks noChangeAspect="1"/>
          </p:cNvPicPr>
          <p:nvPr/>
        </p:nvPicPr>
        <p:blipFill>
          <a:blip r:embed="rId4"/>
          <a:stretch>
            <a:fillRect/>
          </a:stretch>
        </p:blipFill>
        <p:spPr>
          <a:xfrm>
            <a:off x="1390333" y="3715623"/>
            <a:ext cx="4280102" cy="2350700"/>
          </a:xfrm>
          <a:prstGeom prst="rect">
            <a:avLst/>
          </a:prstGeom>
        </p:spPr>
      </p:pic>
      <p:pic>
        <p:nvPicPr>
          <p:cNvPr id="14" name="Obraz 13">
            <a:extLst>
              <a:ext uri="{FF2B5EF4-FFF2-40B4-BE49-F238E27FC236}">
                <a16:creationId xmlns:a16="http://schemas.microsoft.com/office/drawing/2014/main" id="{0CF5DC4F-C763-00F6-40DC-B62C5021F5DA}"/>
              </a:ext>
            </a:extLst>
          </p:cNvPr>
          <p:cNvPicPr>
            <a:picLocks noChangeAspect="1"/>
          </p:cNvPicPr>
          <p:nvPr/>
        </p:nvPicPr>
        <p:blipFill>
          <a:blip r:embed="rId5"/>
          <a:stretch>
            <a:fillRect/>
          </a:stretch>
        </p:blipFill>
        <p:spPr>
          <a:xfrm>
            <a:off x="6317560" y="3715623"/>
            <a:ext cx="4269839" cy="2106501"/>
          </a:xfrm>
          <a:prstGeom prst="rect">
            <a:avLst/>
          </a:prstGeom>
        </p:spPr>
      </p:pic>
      <p:pic>
        <p:nvPicPr>
          <p:cNvPr id="15" name="Obraz 14" descr="Obraz zawierający Modelarstwo redukcyjne, obwód&#10;&#10;Opis wygenerowany automatycznie">
            <a:extLst>
              <a:ext uri="{FF2B5EF4-FFF2-40B4-BE49-F238E27FC236}">
                <a16:creationId xmlns:a16="http://schemas.microsoft.com/office/drawing/2014/main" id="{A8A1041C-B286-F8CE-C450-455E350E81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760" y="1220845"/>
            <a:ext cx="4858440" cy="2215493"/>
          </a:xfrm>
          <a:prstGeom prst="rect">
            <a:avLst/>
          </a:prstGeom>
        </p:spPr>
      </p:pic>
    </p:spTree>
    <p:extLst>
      <p:ext uri="{BB962C8B-B14F-4D97-AF65-F5344CB8AC3E}">
        <p14:creationId xmlns:p14="http://schemas.microsoft.com/office/powerpoint/2010/main" val="387718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8763" y="253890"/>
            <a:ext cx="11321935" cy="486930"/>
          </a:xfrm>
          <a:prstGeom prst="rect">
            <a:avLst/>
          </a:prstGeom>
        </p:spPr>
        <p:txBody>
          <a:bodyPr>
            <a:noAutofit/>
          </a:bodyPr>
          <a:lstStyle/>
          <a:p>
            <a:pPr marL="720">
              <a:lnSpc>
                <a:spcPct val="125000"/>
              </a:lnSpc>
              <a:spcBef>
                <a:spcPts val="1800"/>
              </a:spcBef>
              <a:buClr>
                <a:srgbClr val="000000"/>
              </a:buClr>
            </a:pPr>
            <a:r>
              <a:rPr lang="pl-PL" sz="2400" spc="-1" dirty="0">
                <a:solidFill>
                  <a:srgbClr val="000000"/>
                </a:solidFill>
                <a:latin typeface="Engram Warsaw"/>
                <a:ea typeface="DejaVu Sans"/>
              </a:rPr>
              <a:t>NEEST – </a:t>
            </a:r>
            <a:r>
              <a:rPr lang="en-US" sz="2400" spc="-1" dirty="0">
                <a:solidFill>
                  <a:srgbClr val="000000"/>
                </a:solidFill>
                <a:latin typeface="Engram Warsaw"/>
                <a:ea typeface="DejaVu Sans"/>
              </a:rPr>
              <a:t>NetZero Emission and Environmentally Sustainable Territories</a:t>
            </a:r>
            <a:r>
              <a:rPr lang="en-US" sz="2400" dirty="0"/>
              <a:t> </a:t>
            </a:r>
            <a:endParaRPr lang="pl-PL" sz="2400" spc="-1" dirty="0">
              <a:solidFill>
                <a:srgbClr val="000000"/>
              </a:solidFill>
              <a:ea typeface="DejaVu Sans"/>
            </a:endParaRPr>
          </a:p>
        </p:txBody>
      </p:sp>
      <p:sp>
        <p:nvSpPr>
          <p:cNvPr id="6" name="Symbol zastępczy numeru slajdu 5"/>
          <p:cNvSpPr>
            <a:spLocks noGrp="1"/>
          </p:cNvSpPr>
          <p:nvPr>
            <p:ph type="sldNum" sz="quarter" idx="4"/>
          </p:nvPr>
        </p:nvSpPr>
        <p:spPr>
          <a:xfrm>
            <a:off x="11678920" y="6623131"/>
            <a:ext cx="513080" cy="233627"/>
          </a:xfrm>
          <a:prstGeom prst="rect">
            <a:avLst/>
          </a:prstGeom>
        </p:spPr>
        <p:txBody>
          <a:bodyPr/>
          <a:lstStyle/>
          <a:p>
            <a:fld id="{2E27F4D3-B96E-4B1F-B7AA-4577FB9564B4}" type="slidenum">
              <a:rPr lang="pl-PL" smtClean="0"/>
              <a:pPr/>
              <a:t>21</a:t>
            </a:fld>
            <a:endParaRPr lang="pl-PL" dirty="0"/>
          </a:p>
        </p:txBody>
      </p:sp>
      <p:sp>
        <p:nvSpPr>
          <p:cNvPr id="7" name="Symbol zastępczy tekstu 2"/>
          <p:cNvSpPr txBox="1">
            <a:spLocks/>
          </p:cNvSpPr>
          <p:nvPr/>
        </p:nvSpPr>
        <p:spPr>
          <a:xfrm>
            <a:off x="827129" y="1353606"/>
            <a:ext cx="9903933" cy="4374094"/>
          </a:xfrm>
          <a:prstGeom prst="rect">
            <a:avLst/>
          </a:prstGeom>
        </p:spPr>
        <p:txBody>
          <a:bodyPr/>
          <a:lstStyle>
            <a:lvl1pPr marL="228600" indent="-228600" algn="l" defTabSz="914400" rtl="0" eaLnBrk="1" latinLnBrk="0" hangingPunct="1">
              <a:lnSpc>
                <a:spcPct val="125000"/>
              </a:lnSpc>
              <a:spcBef>
                <a:spcPts val="1000"/>
              </a:spcBef>
              <a:buFont typeface="Arial" panose="020B0604020202020204" pitchFamily="34" charset="0"/>
              <a:buChar char="•"/>
              <a:defRPr sz="1500" kern="1200">
                <a:solidFill>
                  <a:schemeClr val="tx1"/>
                </a:solidFill>
                <a:latin typeface="Engram Warsaw" pitchFamily="50" charset="-18"/>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1500" kern="1200">
                <a:solidFill>
                  <a:schemeClr val="tx1"/>
                </a:solidFill>
                <a:latin typeface="Engram Warsaw" pitchFamily="50" charset="-18"/>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500" kern="1200">
                <a:solidFill>
                  <a:schemeClr val="tx1"/>
                </a:solidFill>
                <a:latin typeface="Engram Warsaw" pitchFamily="50" charset="-18"/>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500" kern="1200">
                <a:solidFill>
                  <a:schemeClr val="tx1"/>
                </a:solidFill>
                <a:latin typeface="Engram Warsaw" pitchFamily="50" charset="-18"/>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500" kern="1200">
                <a:solidFill>
                  <a:schemeClr val="tx1"/>
                </a:solidFill>
                <a:latin typeface="Engram Warsaw" pitchFamily="50" charset="-18"/>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600" dirty="0">
                <a:latin typeface="+mj-lt"/>
              </a:rPr>
              <a:t>Rezultaty Projektu</a:t>
            </a:r>
          </a:p>
          <a:p>
            <a:pPr marL="342900" lvl="0" indent="-342900" fontAlgn="base">
              <a:buFont typeface="Symbol" panose="05050102010706020507" pitchFamily="18" charset="2"/>
              <a:buChar char=""/>
            </a:pPr>
            <a:r>
              <a:rPr lang="pl-PL" sz="1600" b="1" dirty="0">
                <a:effectLst/>
                <a:latin typeface="+mj-lt"/>
                <a:ea typeface="Calibri" panose="020F0502020204030204" pitchFamily="34" charset="0"/>
              </a:rPr>
              <a:t>wzorcowe rozwiązania techniczne i organizacyjne modernizacji budynków oraz regeneracji terenów wokół</a:t>
            </a:r>
            <a:r>
              <a:rPr lang="pl-PL" sz="1600" dirty="0">
                <a:effectLst/>
                <a:latin typeface="+mj-lt"/>
                <a:ea typeface="Calibri" panose="020F0502020204030204" pitchFamily="34" charset="0"/>
              </a:rPr>
              <a:t>, dla pięciu rodzajów zabudowy,</a:t>
            </a:r>
          </a:p>
          <a:p>
            <a:pPr marL="342900" lvl="0" indent="-342900" fontAlgn="base">
              <a:buFont typeface="Symbol" panose="05050102010706020507" pitchFamily="18" charset="2"/>
              <a:buChar char=""/>
            </a:pPr>
            <a:r>
              <a:rPr lang="pl-PL" sz="1600" b="1" dirty="0">
                <a:effectLst/>
                <a:latin typeface="+mj-lt"/>
                <a:ea typeface="Calibri" panose="020F0502020204030204" pitchFamily="34" charset="0"/>
              </a:rPr>
              <a:t>model finansowania </a:t>
            </a:r>
            <a:r>
              <a:rPr lang="pl-PL" sz="1600" dirty="0">
                <a:effectLst/>
                <a:latin typeface="+mj-lt"/>
                <a:ea typeface="Calibri" panose="020F0502020204030204" pitchFamily="34" charset="0"/>
              </a:rPr>
              <a:t>oraz modele biznesowe modernizacji budynków, </a:t>
            </a:r>
            <a:endParaRPr lang="pl-PL" sz="1600" dirty="0">
              <a:effectLst/>
              <a:latin typeface="+mj-lt"/>
              <a:ea typeface="Times New Roman" panose="02020603050405020304" pitchFamily="18" charset="0"/>
            </a:endParaRPr>
          </a:p>
          <a:p>
            <a:pPr marL="342900" lvl="0" indent="-342900" fontAlgn="base">
              <a:buFont typeface="Symbol" panose="05050102010706020507" pitchFamily="18" charset="2"/>
              <a:buChar char=""/>
            </a:pPr>
            <a:r>
              <a:rPr lang="pl-PL" sz="1600" b="1" dirty="0">
                <a:effectLst/>
                <a:latin typeface="+mj-lt"/>
                <a:ea typeface="Calibri" panose="020F0502020204030204" pitchFamily="34" charset="0"/>
              </a:rPr>
              <a:t>stymulowanie</a:t>
            </a:r>
            <a:r>
              <a:rPr lang="pl-PL" sz="1600" dirty="0">
                <a:effectLst/>
                <a:latin typeface="+mj-lt"/>
                <a:ea typeface="Calibri" panose="020F0502020204030204" pitchFamily="34" charset="0"/>
              </a:rPr>
              <a:t> na poziomie krajowym </a:t>
            </a:r>
            <a:r>
              <a:rPr lang="pl-PL" sz="1600" b="1" dirty="0">
                <a:effectLst/>
                <a:latin typeface="+mj-lt"/>
                <a:ea typeface="Calibri" panose="020F0502020204030204" pitchFamily="34" charset="0"/>
              </a:rPr>
              <a:t>tworzenia rządowych programów </a:t>
            </a:r>
            <a:r>
              <a:rPr lang="pl-PL" sz="1600" dirty="0">
                <a:effectLst/>
                <a:latin typeface="+mj-lt"/>
                <a:ea typeface="Calibri" panose="020F0502020204030204" pitchFamily="34" charset="0"/>
              </a:rPr>
              <a:t>zachęt i wsparcia, dopasowanych do modelowych rozwiązań, </a:t>
            </a:r>
            <a:endParaRPr lang="pl-PL" sz="1600" dirty="0">
              <a:effectLst/>
              <a:latin typeface="+mj-lt"/>
              <a:ea typeface="Times New Roman" panose="02020603050405020304" pitchFamily="18" charset="0"/>
            </a:endParaRPr>
          </a:p>
          <a:p>
            <a:pPr marL="342900" lvl="0" indent="-342900" fontAlgn="base">
              <a:buFont typeface="Symbol" panose="05050102010706020507" pitchFamily="18" charset="2"/>
              <a:buChar char=""/>
            </a:pPr>
            <a:r>
              <a:rPr lang="pl-PL" sz="1600" b="1" dirty="0">
                <a:effectLst/>
                <a:latin typeface="+mj-lt"/>
                <a:ea typeface="Calibri" panose="020F0502020204030204" pitchFamily="34" charset="0"/>
              </a:rPr>
              <a:t>system uczenia się i dzielenia się wiedzą </a:t>
            </a:r>
            <a:r>
              <a:rPr lang="pl-PL" sz="1600" dirty="0">
                <a:effectLst/>
                <a:latin typeface="+mj-lt"/>
                <a:ea typeface="Calibri" panose="020F0502020204030204" pitchFamily="34" charset="0"/>
              </a:rPr>
              <a:t>dla innych miast dot. planowania i inicjowania dekarbonizacji budynków,</a:t>
            </a:r>
          </a:p>
          <a:p>
            <a:pPr marL="342900" indent="-342900" fontAlgn="base">
              <a:buFont typeface="Symbol" panose="05050102010706020507" pitchFamily="18" charset="2"/>
              <a:buChar char=""/>
            </a:pPr>
            <a:r>
              <a:rPr lang="pl-PL" sz="1600" b="1" dirty="0">
                <a:latin typeface="+mj-lt"/>
                <a:ea typeface="Calibri" panose="020F0502020204030204" pitchFamily="34" charset="0"/>
              </a:rPr>
              <a:t>opracowanie modelu współpracy i budowania kompetencji </a:t>
            </a:r>
            <a:r>
              <a:rPr lang="pl-PL" sz="1600" dirty="0">
                <a:latin typeface="+mj-lt"/>
                <a:ea typeface="Calibri" panose="020F0502020204030204" pitchFamily="34" charset="0"/>
              </a:rPr>
              <a:t>pomiędzy interesariuszami w zakresie procesu transformacji klimatycznej w mieście oraz </a:t>
            </a:r>
            <a:r>
              <a:rPr lang="pl-PL" sz="1600" b="1" dirty="0">
                <a:latin typeface="+mj-lt"/>
                <a:ea typeface="Calibri" panose="020F0502020204030204" pitchFamily="34" charset="0"/>
              </a:rPr>
              <a:t>partycypacji społecznej,</a:t>
            </a:r>
          </a:p>
          <a:p>
            <a:pPr marL="342900" indent="-342900" fontAlgn="base">
              <a:buFont typeface="Symbol" panose="05050102010706020507" pitchFamily="18" charset="2"/>
              <a:buChar char=""/>
            </a:pPr>
            <a:r>
              <a:rPr lang="pl-PL" sz="1600" b="1" dirty="0">
                <a:latin typeface="+mj-lt"/>
                <a:ea typeface="Calibri" panose="020F0502020204030204" pitchFamily="34" charset="0"/>
              </a:rPr>
              <a:t>Podręcznik dla miast</a:t>
            </a:r>
            <a:endParaRPr lang="en-US" sz="1600" dirty="0">
              <a:latin typeface="+mj-lt"/>
              <a:ea typeface="Calibri" panose="020F0502020204030204" pitchFamily="34" charset="0"/>
            </a:endParaRPr>
          </a:p>
          <a:p>
            <a:pPr marL="0" indent="0">
              <a:buNone/>
            </a:pPr>
            <a:r>
              <a:rPr lang="en-US" sz="1400" dirty="0"/>
              <a:t/>
            </a:r>
            <a:br>
              <a:rPr lang="en-US" sz="1400" dirty="0"/>
            </a:br>
            <a:endParaRPr lang="en-US" sz="1400" dirty="0"/>
          </a:p>
          <a:p>
            <a:endParaRPr lang="pl-PL" sz="2000" dirty="0"/>
          </a:p>
          <a:p>
            <a:endParaRPr lang="pl-PL" sz="2000" dirty="0"/>
          </a:p>
          <a:p>
            <a:endParaRPr lang="pl-PL" sz="1800" dirty="0"/>
          </a:p>
          <a:p>
            <a:endParaRPr lang="pl-PL" dirty="0"/>
          </a:p>
        </p:txBody>
      </p:sp>
      <p:sp>
        <p:nvSpPr>
          <p:cNvPr id="10" name="TextShape 2"/>
          <p:cNvSpPr txBox="1"/>
          <p:nvPr/>
        </p:nvSpPr>
        <p:spPr>
          <a:xfrm>
            <a:off x="7548480" y="6613920"/>
            <a:ext cx="4111920" cy="233640"/>
          </a:xfrm>
          <a:prstGeom prst="rect">
            <a:avLst/>
          </a:prstGeom>
          <a:noFill/>
          <a:ln>
            <a:noFill/>
          </a:ln>
        </p:spPr>
        <p:txBody>
          <a:bodyPr anchor="ctr">
            <a:noAutofit/>
          </a:bodyPr>
          <a:lstStyle/>
          <a:p>
            <a:pPr algn="r"/>
            <a:r>
              <a:rPr lang="pl-PL" sz="1000" dirty="0">
                <a:solidFill>
                  <a:schemeClr val="bg1"/>
                </a:solidFill>
                <a:latin typeface="Engram Warsaw" pitchFamily="50" charset="-18"/>
              </a:rPr>
              <a:t>EUSBSR Policy </a:t>
            </a:r>
            <a:r>
              <a:rPr lang="pl-PL" sz="1000" dirty="0" err="1">
                <a:solidFill>
                  <a:schemeClr val="bg1"/>
                </a:solidFill>
                <a:latin typeface="Engram Warsaw" pitchFamily="50" charset="-18"/>
              </a:rPr>
              <a:t>Area</a:t>
            </a:r>
            <a:r>
              <a:rPr lang="pl-PL" sz="1000" dirty="0">
                <a:solidFill>
                  <a:schemeClr val="bg1"/>
                </a:solidFill>
                <a:latin typeface="Engram Warsaw" pitchFamily="50" charset="-18"/>
              </a:rPr>
              <a:t> </a:t>
            </a:r>
            <a:r>
              <a:rPr lang="pl-PL" sz="1000" dirty="0" err="1">
                <a:solidFill>
                  <a:schemeClr val="bg1"/>
                </a:solidFill>
                <a:latin typeface="Engram Warsaw" pitchFamily="50" charset="-18"/>
              </a:rPr>
              <a:t>Innovation</a:t>
            </a:r>
            <a:endParaRPr lang="pl-PL" sz="1000" dirty="0">
              <a:solidFill>
                <a:schemeClr val="bg1"/>
              </a:solidFill>
              <a:latin typeface="Engram Warsaw" pitchFamily="50" charset="-18"/>
            </a:endParaRPr>
          </a:p>
        </p:txBody>
      </p:sp>
      <p:cxnSp>
        <p:nvCxnSpPr>
          <p:cNvPr id="11" name="Łącznik prosty 10"/>
          <p:cNvCxnSpPr/>
          <p:nvPr/>
        </p:nvCxnSpPr>
        <p:spPr>
          <a:xfrm flipV="1">
            <a:off x="498600" y="789709"/>
            <a:ext cx="4879735" cy="5629"/>
          </a:xfrm>
          <a:prstGeom prst="line">
            <a:avLst/>
          </a:prstGeom>
          <a:ln w="28575">
            <a:solidFill>
              <a:srgbClr val="3165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494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2524989"/>
            <a:ext cx="9144000" cy="1379827"/>
          </a:xfrm>
          <a:prstGeom prst="rect">
            <a:avLst/>
          </a:prstGeom>
        </p:spPr>
        <p:txBody>
          <a:bodyPr/>
          <a:lstStyle/>
          <a:p>
            <a:r>
              <a:rPr lang="pl-PL" dirty="0"/>
              <a:t>Dziękuję za uwagę</a:t>
            </a:r>
          </a:p>
        </p:txBody>
      </p:sp>
      <p:sp>
        <p:nvSpPr>
          <p:cNvPr id="3" name="Symbol zastępczy tekstu 2"/>
          <p:cNvSpPr>
            <a:spLocks noGrp="1"/>
          </p:cNvSpPr>
          <p:nvPr>
            <p:ph type="body" sz="quarter" idx="10"/>
          </p:nvPr>
        </p:nvSpPr>
        <p:spPr/>
        <p:txBody>
          <a:bodyPr/>
          <a:lstStyle/>
          <a:p>
            <a:r>
              <a:rPr lang="pl-PL" dirty="0"/>
              <a:t>Biuro Ochrony Powietrza i Polityki Klimatycznej</a:t>
            </a:r>
          </a:p>
          <a:p>
            <a:r>
              <a:rPr lang="pl-PL" dirty="0"/>
              <a:t>Jacek Kisiel</a:t>
            </a:r>
          </a:p>
          <a:p>
            <a:r>
              <a:rPr lang="pl-PL" dirty="0"/>
              <a:t>e-mail: </a:t>
            </a:r>
            <a:r>
              <a:rPr lang="pl-PL" dirty="0">
                <a:hlinkClick r:id="rId2"/>
              </a:rPr>
              <a:t>jkisiel@um.warszawa.pl</a:t>
            </a:r>
            <a:r>
              <a:rPr lang="pl-PL" dirty="0"/>
              <a:t> </a:t>
            </a:r>
          </a:p>
        </p:txBody>
      </p:sp>
    </p:spTree>
    <p:extLst>
      <p:ext uri="{BB962C8B-B14F-4D97-AF65-F5344CB8AC3E}">
        <p14:creationId xmlns:p14="http://schemas.microsoft.com/office/powerpoint/2010/main" val="347788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701040" y="2619915"/>
            <a:ext cx="10515600" cy="1325563"/>
          </a:xfrm>
          <a:prstGeom prst="rect">
            <a:avLst/>
          </a:prstGeom>
        </p:spPr>
        <p:txBody>
          <a:bodyPr/>
          <a:lstStyle/>
          <a:p>
            <a:r>
              <a:rPr lang="pl-PL" dirty="0" smtClean="0"/>
              <a:t>Zielona Wizja Warszawy</a:t>
            </a:r>
            <a:endParaRPr lang="pl-PL" dirty="0"/>
          </a:p>
        </p:txBody>
      </p:sp>
      <p:sp>
        <p:nvSpPr>
          <p:cNvPr id="3" name="Symbol zastępczy numeru slajdu 2"/>
          <p:cNvSpPr>
            <a:spLocks noGrp="1"/>
          </p:cNvSpPr>
          <p:nvPr>
            <p:ph type="sldNum" sz="quarter" idx="4"/>
          </p:nvPr>
        </p:nvSpPr>
        <p:spPr>
          <a:xfrm>
            <a:off x="11678920" y="6622696"/>
            <a:ext cx="513080" cy="233627"/>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E27F4D3-B96E-4B1F-B7AA-4577FB9564B4}" type="slidenum">
              <a:rPr kumimoji="0" lang="pl-PL" sz="1000" b="0" i="0" u="none" strike="noStrike" kern="1200" cap="none" spc="0" normalizeH="0" baseline="0" noProof="0" smtClean="0">
                <a:ln>
                  <a:noFill/>
                </a:ln>
                <a:solidFill>
                  <a:prstClr val="white"/>
                </a:solidFill>
                <a:effectLst/>
                <a:uLnTx/>
                <a:uFillTx/>
                <a:latin typeface="Engram Warsaw" pitchFamily="50" charset="-18"/>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pl-PL" sz="1000" b="0" i="0" u="none" strike="noStrike" kern="1200" cap="none" spc="0" normalizeH="0" baseline="0" noProof="0" dirty="0">
              <a:ln>
                <a:noFill/>
              </a:ln>
              <a:solidFill>
                <a:prstClr val="white"/>
              </a:solidFill>
              <a:effectLst/>
              <a:uLnTx/>
              <a:uFillTx/>
              <a:latin typeface="Engram Warsaw" pitchFamily="50" charset="-18"/>
              <a:ea typeface="+mn-ea"/>
              <a:cs typeface="+mn-cs"/>
            </a:endParaRPr>
          </a:p>
        </p:txBody>
      </p:sp>
      <p:sp>
        <p:nvSpPr>
          <p:cNvPr id="2" name="Symbol zastępczy stopki 1"/>
          <p:cNvSpPr>
            <a:spLocks noGrp="1"/>
          </p:cNvSpPr>
          <p:nvPr>
            <p:ph type="ftr" sz="quarter" idx="3"/>
          </p:nvPr>
        </p:nvSpPr>
        <p:spPr>
          <a:xfrm>
            <a:off x="7548594" y="6622509"/>
            <a:ext cx="4112103" cy="2340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prstClr val="white"/>
                </a:solidFill>
                <a:effectLst/>
                <a:uLnTx/>
                <a:uFillTx/>
                <a:latin typeface="Engram Warsaw" pitchFamily="50" charset="-18"/>
                <a:ea typeface="+mn-ea"/>
                <a:cs typeface="+mn-cs"/>
              </a:rPr>
              <a:t>EU </a:t>
            </a:r>
            <a:r>
              <a:rPr kumimoji="0" lang="pl-PL" sz="1000" b="0" i="0" u="none" strike="noStrike" kern="1200" cap="none" spc="0" normalizeH="0" baseline="0" noProof="0" dirty="0" err="1">
                <a:ln>
                  <a:noFill/>
                </a:ln>
                <a:solidFill>
                  <a:prstClr val="white"/>
                </a:solidFill>
                <a:effectLst/>
                <a:uLnTx/>
                <a:uFillTx/>
                <a:latin typeface="Engram Warsaw" pitchFamily="50" charset="-18"/>
                <a:ea typeface="+mn-ea"/>
                <a:cs typeface="+mn-cs"/>
              </a:rPr>
              <a:t>Missions</a:t>
            </a:r>
            <a:endParaRPr kumimoji="0" lang="pl-PL" sz="1000" b="0" i="0" u="none" strike="noStrike" kern="1200" cap="none" spc="0" normalizeH="0" baseline="0" noProof="0" dirty="0">
              <a:ln>
                <a:noFill/>
              </a:ln>
              <a:solidFill>
                <a:prstClr val="white"/>
              </a:solidFill>
              <a:effectLst/>
              <a:uLnTx/>
              <a:uFillTx/>
              <a:latin typeface="Engram Warsaw" pitchFamily="50" charset="-18"/>
              <a:ea typeface="+mn-ea"/>
              <a:cs typeface="+mn-cs"/>
            </a:endParaRPr>
          </a:p>
        </p:txBody>
      </p:sp>
    </p:spTree>
    <p:extLst>
      <p:ext uri="{BB962C8B-B14F-4D97-AF65-F5344CB8AC3E}">
        <p14:creationId xmlns:p14="http://schemas.microsoft.com/office/powerpoint/2010/main" val="918644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2517" y="1302388"/>
            <a:ext cx="5169859" cy="4135887"/>
          </a:xfrm>
          <a:prstGeom prst="rect">
            <a:avLst/>
          </a:prstGeom>
        </p:spPr>
      </p:pic>
      <p:sp>
        <p:nvSpPr>
          <p:cNvPr id="6" name="Tytuł 2"/>
          <p:cNvSpPr>
            <a:spLocks noGrp="1"/>
          </p:cNvSpPr>
          <p:nvPr>
            <p:ph type="title"/>
          </p:nvPr>
        </p:nvSpPr>
        <p:spPr>
          <a:xfrm>
            <a:off x="715043" y="169889"/>
            <a:ext cx="4061493" cy="742304"/>
          </a:xfrm>
        </p:spPr>
        <p:txBody>
          <a:bodyPr/>
          <a:lstStyle/>
          <a:p>
            <a:r>
              <a:rPr lang="pl-PL" dirty="0">
                <a:latin typeface="+mn-lt"/>
              </a:rPr>
              <a:t>Zielona </a:t>
            </a:r>
            <a:r>
              <a:rPr lang="pl-PL" sz="2400" dirty="0">
                <a:latin typeface="+mn-lt"/>
                <a:cs typeface="Calibri" panose="020F0502020204030204" pitchFamily="34" charset="0"/>
              </a:rPr>
              <a:t>Wizja</a:t>
            </a:r>
            <a:r>
              <a:rPr lang="pl-PL" dirty="0">
                <a:latin typeface="+mn-lt"/>
              </a:rPr>
              <a:t> Warszawy</a:t>
            </a:r>
          </a:p>
        </p:txBody>
      </p:sp>
      <p:sp>
        <p:nvSpPr>
          <p:cNvPr id="7" name="pole tekstowe 6"/>
          <p:cNvSpPr txBox="1"/>
          <p:nvPr/>
        </p:nvSpPr>
        <p:spPr>
          <a:xfrm>
            <a:off x="586367" y="912193"/>
            <a:ext cx="5883442" cy="5139869"/>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pl-PL" dirty="0"/>
              <a:t>Została przyjęta 20 kwietnia 2023 r. uchwałą Rady Miasta Stołecznego Warszawy</a:t>
            </a:r>
          </a:p>
          <a:p>
            <a:pPr marL="285750" indent="-285750">
              <a:spcBef>
                <a:spcPts val="600"/>
              </a:spcBef>
              <a:spcAft>
                <a:spcPts val="600"/>
              </a:spcAft>
              <a:buFont typeface="Arial" panose="020B0604020202020204" pitchFamily="34" charset="0"/>
              <a:buChar char="•"/>
            </a:pPr>
            <a:r>
              <a:rPr lang="pl-PL" b="1" dirty="0"/>
              <a:t>Ustanawia cele klimatyczne m.st. Warszawy (redukcja emisji gazów cieplarnianych o 40% do roku 2030 oraz neutralność klimatyczna w roku 2050).</a:t>
            </a:r>
          </a:p>
          <a:p>
            <a:pPr marL="285750" indent="-285750">
              <a:spcBef>
                <a:spcPts val="600"/>
              </a:spcBef>
              <a:spcAft>
                <a:spcPts val="600"/>
              </a:spcAft>
              <a:buFont typeface="Arial" panose="020B0604020202020204" pitchFamily="34" charset="0"/>
              <a:buChar char="•"/>
            </a:pPr>
            <a:r>
              <a:rPr lang="pl-PL" dirty="0"/>
              <a:t>Jest „mapą drogową” opisującą sposób osiągniecia celów klimatycznych oraz ścieżkę do zrównoważonego rozwoju miasta.</a:t>
            </a:r>
          </a:p>
          <a:p>
            <a:pPr marL="285750" indent="-285750">
              <a:spcBef>
                <a:spcPts val="600"/>
              </a:spcBef>
              <a:spcAft>
                <a:spcPts val="600"/>
              </a:spcAft>
              <a:buFont typeface="Arial" panose="020B0604020202020204" pitchFamily="34" charset="0"/>
              <a:buChar char="•"/>
            </a:pPr>
            <a:r>
              <a:rPr lang="pl-PL" dirty="0"/>
              <a:t>Wskazuje długoterminowe kierunki działań dla Miasta i wytycza 27 konkretnych działań krótkoterminowych, wskazując ich potencjał redukcyjny oraz szacowane koszty.</a:t>
            </a:r>
          </a:p>
          <a:p>
            <a:pPr marL="285750" indent="-285750">
              <a:spcBef>
                <a:spcPts val="600"/>
              </a:spcBef>
              <a:spcAft>
                <a:spcPts val="600"/>
              </a:spcAft>
              <a:buFont typeface="Arial" panose="020B0604020202020204" pitchFamily="34" charset="0"/>
              <a:buChar char="•"/>
            </a:pPr>
            <a:r>
              <a:rPr lang="pl-PL" dirty="0"/>
              <a:t>Stanowi podstawę do ubiegania się o finansowanie zewnętrzne działań klimatycznych Miasta.</a:t>
            </a:r>
          </a:p>
        </p:txBody>
      </p:sp>
      <p:sp>
        <p:nvSpPr>
          <p:cNvPr id="8" name="pole tekstowe 7"/>
          <p:cNvSpPr txBox="1"/>
          <p:nvPr/>
        </p:nvSpPr>
        <p:spPr>
          <a:xfrm>
            <a:off x="10481085" y="5438275"/>
            <a:ext cx="1629103" cy="246221"/>
          </a:xfrm>
          <a:prstGeom prst="rect">
            <a:avLst/>
          </a:prstGeom>
          <a:noFill/>
        </p:spPr>
        <p:txBody>
          <a:bodyPr wrap="square" rtlCol="0">
            <a:spAutoFit/>
          </a:bodyPr>
          <a:lstStyle/>
          <a:p>
            <a:r>
              <a:rPr lang="pl-PL" sz="1000" dirty="0"/>
              <a:t>Fot. Cezary Warś</a:t>
            </a:r>
          </a:p>
        </p:txBody>
      </p:sp>
    </p:spTree>
    <p:extLst>
      <p:ext uri="{BB962C8B-B14F-4D97-AF65-F5344CB8AC3E}">
        <p14:creationId xmlns:p14="http://schemas.microsoft.com/office/powerpoint/2010/main" val="427538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98761" y="253890"/>
            <a:ext cx="8298481" cy="573194"/>
          </a:xfrm>
          <a:prstGeom prst="rect">
            <a:avLst/>
          </a:prstGeom>
        </p:spPr>
        <p:txBody>
          <a:bodyPr lIns="91440" tIns="45720" rIns="91440" bIns="45720" anchor="ctr">
            <a:normAutofit fontScale="90000"/>
          </a:bodyPr>
          <a:lstStyle/>
          <a:p>
            <a:r>
              <a:rPr lang="pl-PL" b="1" dirty="0">
                <a:latin typeface="Engram Warsaw"/>
              </a:rPr>
              <a:t>Jakich obszarów dotyczy Zielona Wizja Warszawy?</a:t>
            </a:r>
            <a:endParaRPr lang="pl-PL" b="1" dirty="0"/>
          </a:p>
        </p:txBody>
      </p:sp>
      <p:sp>
        <p:nvSpPr>
          <p:cNvPr id="3" name="Symbol zastępczy tekstu 2"/>
          <p:cNvSpPr>
            <a:spLocks noGrp="1"/>
          </p:cNvSpPr>
          <p:nvPr>
            <p:ph type="body" sz="quarter" idx="10"/>
          </p:nvPr>
        </p:nvSpPr>
        <p:spPr>
          <a:xfrm>
            <a:off x="739306" y="1436905"/>
            <a:ext cx="7725213" cy="512476"/>
          </a:xfrm>
        </p:spPr>
        <p:txBody>
          <a:bodyPr lIns="91440" tIns="45720" rIns="91440" bIns="45720" anchor="t"/>
          <a:lstStyle/>
          <a:p>
            <a:pPr marL="0" indent="0">
              <a:spcBef>
                <a:spcPts val="600"/>
              </a:spcBef>
              <a:spcAft>
                <a:spcPts val="600"/>
              </a:spcAft>
              <a:buNone/>
            </a:pPr>
            <a:r>
              <a:rPr lang="pl-PL" sz="1800" dirty="0">
                <a:latin typeface="+mn-lt"/>
              </a:rPr>
              <a:t>Działania w głównych obszarach funkcjonowania miasta:</a:t>
            </a:r>
            <a:endParaRPr lang="en-US" sz="1800" dirty="0">
              <a:latin typeface="+mn-lt"/>
            </a:endParaRPr>
          </a:p>
        </p:txBody>
      </p:sp>
      <p:sp>
        <p:nvSpPr>
          <p:cNvPr id="6" name="Symbol zastępczy numeru slajdu 5"/>
          <p:cNvSpPr>
            <a:spLocks noGrp="1"/>
          </p:cNvSpPr>
          <p:nvPr>
            <p:ph type="sldNum" sz="quarter" idx="4"/>
          </p:nvPr>
        </p:nvSpPr>
        <p:spPr>
          <a:xfrm>
            <a:off x="11678920" y="6623131"/>
            <a:ext cx="513080" cy="233627"/>
          </a:xfrm>
          <a:prstGeom prst="rect">
            <a:avLst/>
          </a:prstGeom>
        </p:spPr>
        <p:txBody>
          <a:bodyPr/>
          <a:lstStyle/>
          <a:p>
            <a:fld id="{2E27F4D3-B96E-4B1F-B7AA-4577FB9564B4}" type="slidenum">
              <a:rPr lang="pl-PL" dirty="0" smtClean="0"/>
              <a:pPr/>
              <a:t>5</a:t>
            </a:fld>
            <a:endParaRPr lang="pl-PL"/>
          </a:p>
        </p:txBody>
      </p:sp>
      <p:sp>
        <p:nvSpPr>
          <p:cNvPr id="7" name="Prostokąt 2">
            <a:extLst>
              <a:ext uri="{FF2B5EF4-FFF2-40B4-BE49-F238E27FC236}">
                <a16:creationId xmlns:a16="http://schemas.microsoft.com/office/drawing/2014/main" id="{E7EF7F03-8200-A682-FCE8-ED5D7FDE2A2B}"/>
              </a:ext>
            </a:extLst>
          </p:cNvPr>
          <p:cNvSpPr/>
          <p:nvPr/>
        </p:nvSpPr>
        <p:spPr>
          <a:xfrm>
            <a:off x="2513925" y="2826907"/>
            <a:ext cx="6283319" cy="435806"/>
          </a:xfrm>
          <a:prstGeom prst="rect">
            <a:avLst/>
          </a:prstGeom>
          <a:noFill/>
          <a:ln w="19050" cap="flat" cmpd="sng" algn="ctr">
            <a:solidFill>
              <a:srgbClr val="0B592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tx1"/>
                </a:solidFill>
              </a:rPr>
              <a:t>Budynki</a:t>
            </a:r>
            <a:endParaRPr lang="en-GB" sz="1500" dirty="0">
              <a:solidFill>
                <a:schemeClr val="tx1"/>
              </a:solidFill>
            </a:endParaRPr>
          </a:p>
        </p:txBody>
      </p:sp>
      <p:sp>
        <p:nvSpPr>
          <p:cNvPr id="8" name="Prostokąt 11">
            <a:extLst>
              <a:ext uri="{FF2B5EF4-FFF2-40B4-BE49-F238E27FC236}">
                <a16:creationId xmlns:a16="http://schemas.microsoft.com/office/drawing/2014/main" id="{603A2DEB-88AE-AB00-33F0-96A43FE0F120}"/>
              </a:ext>
            </a:extLst>
          </p:cNvPr>
          <p:cNvSpPr/>
          <p:nvPr/>
        </p:nvSpPr>
        <p:spPr>
          <a:xfrm>
            <a:off x="2513925" y="2212649"/>
            <a:ext cx="6283319" cy="500516"/>
          </a:xfrm>
          <a:prstGeom prst="rect">
            <a:avLst/>
          </a:prstGeom>
          <a:noFill/>
          <a:ln w="15875">
            <a:solidFill>
              <a:srgbClr val="0B59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tx1"/>
                </a:solidFill>
              </a:rPr>
              <a:t>Infrastruktura energetyczna</a:t>
            </a:r>
            <a:endParaRPr lang="en-GB" sz="1500" dirty="0">
              <a:solidFill>
                <a:schemeClr val="tx1"/>
              </a:solidFill>
            </a:endParaRPr>
          </a:p>
        </p:txBody>
      </p:sp>
      <p:sp>
        <p:nvSpPr>
          <p:cNvPr id="9" name="Prostokąt 12">
            <a:extLst>
              <a:ext uri="{FF2B5EF4-FFF2-40B4-BE49-F238E27FC236}">
                <a16:creationId xmlns:a16="http://schemas.microsoft.com/office/drawing/2014/main" id="{7A618849-E39C-85BC-B9C1-F519D209BFB5}"/>
              </a:ext>
            </a:extLst>
          </p:cNvPr>
          <p:cNvSpPr/>
          <p:nvPr/>
        </p:nvSpPr>
        <p:spPr>
          <a:xfrm>
            <a:off x="2513924" y="4560180"/>
            <a:ext cx="6283319" cy="503707"/>
          </a:xfrm>
          <a:prstGeom prst="rect">
            <a:avLst/>
          </a:prstGeom>
          <a:noFill/>
          <a:ln w="15875">
            <a:solidFill>
              <a:srgbClr val="0B59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tx1"/>
                </a:solidFill>
              </a:rPr>
              <a:t>Odpady komunalne </a:t>
            </a:r>
            <a:endParaRPr lang="en-GB" sz="1500" dirty="0">
              <a:solidFill>
                <a:schemeClr val="tx1"/>
              </a:solidFill>
            </a:endParaRPr>
          </a:p>
        </p:txBody>
      </p:sp>
      <p:sp>
        <p:nvSpPr>
          <p:cNvPr id="10" name="Prostokąt 13">
            <a:extLst>
              <a:ext uri="{FF2B5EF4-FFF2-40B4-BE49-F238E27FC236}">
                <a16:creationId xmlns:a16="http://schemas.microsoft.com/office/drawing/2014/main" id="{EA619C75-6883-F6C5-503E-5C93A8207F01}"/>
              </a:ext>
            </a:extLst>
          </p:cNvPr>
          <p:cNvSpPr/>
          <p:nvPr/>
        </p:nvSpPr>
        <p:spPr>
          <a:xfrm>
            <a:off x="2513925" y="3965371"/>
            <a:ext cx="6283319" cy="488059"/>
          </a:xfrm>
          <a:prstGeom prst="rect">
            <a:avLst/>
          </a:prstGeom>
          <a:noFill/>
          <a:ln w="15875">
            <a:solidFill>
              <a:srgbClr val="0B59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tx1"/>
                </a:solidFill>
              </a:rPr>
              <a:t>T</a:t>
            </a:r>
            <a:r>
              <a:rPr lang="en-GB" sz="1500" dirty="0" err="1">
                <a:solidFill>
                  <a:schemeClr val="tx1"/>
                </a:solidFill>
              </a:rPr>
              <a:t>ransport</a:t>
            </a:r>
            <a:endParaRPr lang="en-GB" sz="1500" dirty="0">
              <a:solidFill>
                <a:schemeClr val="tx1"/>
              </a:solidFill>
            </a:endParaRPr>
          </a:p>
        </p:txBody>
      </p:sp>
      <p:sp>
        <p:nvSpPr>
          <p:cNvPr id="11" name="Prostokąt 14">
            <a:extLst>
              <a:ext uri="{FF2B5EF4-FFF2-40B4-BE49-F238E27FC236}">
                <a16:creationId xmlns:a16="http://schemas.microsoft.com/office/drawing/2014/main" id="{9FB58FF1-FC91-55B2-E357-F17A231ACF66}"/>
              </a:ext>
            </a:extLst>
          </p:cNvPr>
          <p:cNvSpPr/>
          <p:nvPr/>
        </p:nvSpPr>
        <p:spPr>
          <a:xfrm>
            <a:off x="2513925" y="3361394"/>
            <a:ext cx="6283319" cy="497227"/>
          </a:xfrm>
          <a:prstGeom prst="rect">
            <a:avLst/>
          </a:prstGeom>
          <a:noFill/>
          <a:ln w="19050" cap="flat" cmpd="sng" algn="ctr">
            <a:solidFill>
              <a:srgbClr val="0B5925"/>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r>
              <a:rPr lang="pl-PL" sz="1500" kern="1200" dirty="0">
                <a:solidFill>
                  <a:schemeClr val="tx1"/>
                </a:solidFill>
                <a:effectLst/>
                <a:latin typeface="+mn-lt"/>
                <a:ea typeface="+mn-ea"/>
                <a:cs typeface="+mn-cs"/>
              </a:rPr>
              <a:t>Woda i ścieki, różnorodność biologiczna </a:t>
            </a:r>
            <a:br>
              <a:rPr lang="pl-PL" sz="1500" kern="1200" dirty="0">
                <a:solidFill>
                  <a:schemeClr val="tx1"/>
                </a:solidFill>
                <a:effectLst/>
                <a:latin typeface="+mn-lt"/>
                <a:ea typeface="+mn-ea"/>
                <a:cs typeface="+mn-cs"/>
              </a:rPr>
            </a:br>
            <a:r>
              <a:rPr lang="pl-PL" sz="1500" kern="1200" dirty="0">
                <a:solidFill>
                  <a:schemeClr val="tx1"/>
                </a:solidFill>
                <a:effectLst/>
                <a:latin typeface="+mn-lt"/>
                <a:ea typeface="+mn-ea"/>
                <a:cs typeface="+mn-cs"/>
              </a:rPr>
              <a:t>i zieleń miejska</a:t>
            </a:r>
            <a:endParaRPr lang="en-GB" sz="1500" kern="1200" dirty="0">
              <a:solidFill>
                <a:schemeClr val="tx1"/>
              </a:solidFill>
              <a:effectLst/>
              <a:latin typeface="+mn-lt"/>
              <a:ea typeface="+mn-ea"/>
              <a:cs typeface="+mn-cs"/>
            </a:endParaRPr>
          </a:p>
        </p:txBody>
      </p:sp>
      <p:sp>
        <p:nvSpPr>
          <p:cNvPr id="12" name="Prostokąt 12">
            <a:extLst>
              <a:ext uri="{FF2B5EF4-FFF2-40B4-BE49-F238E27FC236}">
                <a16:creationId xmlns:a16="http://schemas.microsoft.com/office/drawing/2014/main" id="{7A618849-E39C-85BC-B9C1-F519D209BFB5}"/>
              </a:ext>
            </a:extLst>
          </p:cNvPr>
          <p:cNvSpPr/>
          <p:nvPr/>
        </p:nvSpPr>
        <p:spPr>
          <a:xfrm>
            <a:off x="2513923" y="5205178"/>
            <a:ext cx="6283319" cy="503707"/>
          </a:xfrm>
          <a:prstGeom prst="rect">
            <a:avLst/>
          </a:prstGeom>
          <a:noFill/>
          <a:ln w="15875">
            <a:solidFill>
              <a:srgbClr val="0B59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500" dirty="0">
                <a:solidFill>
                  <a:schemeClr val="tx1"/>
                </a:solidFill>
              </a:rPr>
              <a:t>Budowa kapitału społecznego i integracja  </a:t>
            </a:r>
            <a:endParaRPr lang="en-GB" sz="1500" dirty="0">
              <a:solidFill>
                <a:schemeClr val="tx1"/>
              </a:solidFill>
            </a:endParaRPr>
          </a:p>
        </p:txBody>
      </p:sp>
      <p:pic>
        <p:nvPicPr>
          <p:cNvPr id="14" name="Grafika 26" descr="Drogowskaz">
            <a:extLst>
              <a:ext uri="{FF2B5EF4-FFF2-40B4-BE49-F238E27FC236}">
                <a16:creationId xmlns:a16="http://schemas.microsoft.com/office/drawing/2014/main" id="{1D94674B-9859-463B-8A96-1BB89FFFABB7}"/>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64485" y="2914357"/>
            <a:ext cx="1407373" cy="1407373"/>
          </a:xfrm>
          <a:prstGeom prst="rect">
            <a:avLst/>
          </a:prstGeom>
        </p:spPr>
      </p:pic>
      <p:pic>
        <p:nvPicPr>
          <p:cNvPr id="15" name="Graphic 10" descr="No Littering with solid fill">
            <a:extLst>
              <a:ext uri="{FF2B5EF4-FFF2-40B4-BE49-F238E27FC236}">
                <a16:creationId xmlns:a16="http://schemas.microsoft.com/office/drawing/2014/main" id="{59C432BD-F9F0-E841-BBB6-F368AFE287B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flipH="1">
            <a:off x="8134409" y="4706242"/>
            <a:ext cx="318789" cy="206218"/>
          </a:xfrm>
          <a:prstGeom prst="rect">
            <a:avLst/>
          </a:prstGeom>
        </p:spPr>
      </p:pic>
      <p:pic>
        <p:nvPicPr>
          <p:cNvPr id="16" name="Graphic 9" descr="Truck with solid fill">
            <a:extLst>
              <a:ext uri="{FF2B5EF4-FFF2-40B4-BE49-F238E27FC236}">
                <a16:creationId xmlns:a16="http://schemas.microsoft.com/office/drawing/2014/main" id="{72DBAD58-FAA8-14DE-38C5-08EF7717966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flipH="1">
            <a:off x="8096263" y="4090228"/>
            <a:ext cx="400442" cy="259039"/>
          </a:xfrm>
          <a:prstGeom prst="rect">
            <a:avLst/>
          </a:prstGeom>
        </p:spPr>
      </p:pic>
      <p:pic>
        <p:nvPicPr>
          <p:cNvPr id="17" name="Graphic 8" descr="Home with solid fill">
            <a:extLst>
              <a:ext uri="{FF2B5EF4-FFF2-40B4-BE49-F238E27FC236}">
                <a16:creationId xmlns:a16="http://schemas.microsoft.com/office/drawing/2014/main" id="{0BA99511-E0BD-89FD-9DEE-E541F4E20B9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flipH="1">
            <a:off x="8096263" y="2927659"/>
            <a:ext cx="400442" cy="285964"/>
          </a:xfrm>
          <a:prstGeom prst="rect">
            <a:avLst/>
          </a:prstGeom>
        </p:spPr>
      </p:pic>
      <p:pic>
        <p:nvPicPr>
          <p:cNvPr id="19" name="Grafika 32" descr="Scena z parkiem">
            <a:extLst>
              <a:ext uri="{FF2B5EF4-FFF2-40B4-BE49-F238E27FC236}">
                <a16:creationId xmlns:a16="http://schemas.microsoft.com/office/drawing/2014/main" id="{25830B95-8FBA-4808-8C1A-124D092DCF8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102045" y="3395275"/>
            <a:ext cx="358992" cy="310193"/>
          </a:xfrm>
          <a:prstGeom prst="rect">
            <a:avLst/>
          </a:prstGeom>
        </p:spPr>
      </p:pic>
      <p:pic>
        <p:nvPicPr>
          <p:cNvPr id="20" name="Grafika 32" descr="Dzieci">
            <a:extLst>
              <a:ext uri="{FF2B5EF4-FFF2-40B4-BE49-F238E27FC236}">
                <a16:creationId xmlns:a16="http://schemas.microsoft.com/office/drawing/2014/main" id="{3C4D49FA-97C5-49C6-B91F-F0A9D5BC98D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8083319" y="5301416"/>
            <a:ext cx="413386" cy="357193"/>
          </a:xfrm>
          <a:prstGeom prst="rect">
            <a:avLst/>
          </a:prstGeom>
        </p:spPr>
      </p:pic>
      <p:pic>
        <p:nvPicPr>
          <p:cNvPr id="21" name="Obraz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28450" y="2292320"/>
            <a:ext cx="336069" cy="317426"/>
          </a:xfrm>
          <a:prstGeom prst="rect">
            <a:avLst/>
          </a:prstGeom>
        </p:spPr>
      </p:pic>
      <p:sp>
        <p:nvSpPr>
          <p:cNvPr id="18" name="Symbol zastępczy stopki 3"/>
          <p:cNvSpPr>
            <a:spLocks noGrp="1"/>
          </p:cNvSpPr>
          <p:nvPr>
            <p:ph type="ftr" sz="quarter" idx="3"/>
          </p:nvPr>
        </p:nvSpPr>
        <p:spPr>
          <a:xfrm>
            <a:off x="7586337" y="6618032"/>
            <a:ext cx="4112103" cy="234000"/>
          </a:xfrm>
          <a:prstGeom prst="rect">
            <a:avLst/>
          </a:prstGeom>
        </p:spPr>
        <p:txBody>
          <a:bodyPr/>
          <a:lstStyle/>
          <a:p>
            <a:r>
              <a:rPr lang="pl-PL" dirty="0"/>
              <a:t>Komisja Klimatu Związku Miast Polskich</a:t>
            </a:r>
          </a:p>
        </p:txBody>
      </p:sp>
    </p:spTree>
    <p:extLst>
      <p:ext uri="{BB962C8B-B14F-4D97-AF65-F5344CB8AC3E}">
        <p14:creationId xmlns:p14="http://schemas.microsoft.com/office/powerpoint/2010/main" val="3278499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701040" y="2619915"/>
            <a:ext cx="10515600" cy="1325563"/>
          </a:xfrm>
          <a:prstGeom prst="rect">
            <a:avLst/>
          </a:prstGeom>
        </p:spPr>
        <p:txBody>
          <a:bodyPr/>
          <a:lstStyle/>
          <a:p>
            <a:r>
              <a:rPr lang="pl-PL" dirty="0"/>
              <a:t>Misja 100 neutralnych dla klimatu </a:t>
            </a:r>
            <a:br>
              <a:rPr lang="pl-PL" dirty="0"/>
            </a:br>
            <a:r>
              <a:rPr lang="pl-PL" dirty="0"/>
              <a:t>i inteligentnych miast do 2030 roku</a:t>
            </a:r>
            <a:br>
              <a:rPr lang="pl-PL" dirty="0"/>
            </a:br>
            <a:r>
              <a:rPr lang="pl-PL" dirty="0"/>
              <a:t>#MissionCities</a:t>
            </a:r>
          </a:p>
        </p:txBody>
      </p:sp>
      <p:sp>
        <p:nvSpPr>
          <p:cNvPr id="3" name="Symbol zastępczy numeru slajdu 2"/>
          <p:cNvSpPr>
            <a:spLocks noGrp="1"/>
          </p:cNvSpPr>
          <p:nvPr>
            <p:ph type="sldNum" sz="quarter" idx="4"/>
          </p:nvPr>
        </p:nvSpPr>
        <p:spPr>
          <a:xfrm>
            <a:off x="11678920" y="6622696"/>
            <a:ext cx="513080" cy="233627"/>
          </a:xfrm>
          <a:prstGeom prst="rect">
            <a:avLst/>
          </a:prstGeom>
        </p:spPr>
        <p:txBody>
          <a:bodyPr/>
          <a:lstStyle/>
          <a:p>
            <a:fld id="{2E27F4D3-B96E-4B1F-B7AA-4577FB9564B4}" type="slidenum">
              <a:rPr lang="pl-PL" smtClean="0"/>
              <a:pPr/>
              <a:t>6</a:t>
            </a:fld>
            <a:endParaRPr lang="pl-PL" dirty="0"/>
          </a:p>
        </p:txBody>
      </p:sp>
      <p:sp>
        <p:nvSpPr>
          <p:cNvPr id="2" name="Symbol zastępczy stopki 1"/>
          <p:cNvSpPr>
            <a:spLocks noGrp="1"/>
          </p:cNvSpPr>
          <p:nvPr>
            <p:ph type="ftr" sz="quarter" idx="3"/>
          </p:nvPr>
        </p:nvSpPr>
        <p:spPr>
          <a:xfrm>
            <a:off x="7548594" y="6622509"/>
            <a:ext cx="4112103" cy="234000"/>
          </a:xfrm>
          <a:prstGeom prst="rect">
            <a:avLst/>
          </a:prstGeom>
        </p:spPr>
        <p:txBody>
          <a:bodyPr/>
          <a:lstStyle/>
          <a:p>
            <a:r>
              <a:rPr lang="pl-PL" dirty="0"/>
              <a:t>EU </a:t>
            </a:r>
            <a:r>
              <a:rPr lang="pl-PL" dirty="0" err="1"/>
              <a:t>Missions</a:t>
            </a:r>
            <a:endParaRPr lang="pl-PL" dirty="0"/>
          </a:p>
        </p:txBody>
      </p:sp>
    </p:spTree>
    <p:extLst>
      <p:ext uri="{BB962C8B-B14F-4D97-AF65-F5344CB8AC3E}">
        <p14:creationId xmlns:p14="http://schemas.microsoft.com/office/powerpoint/2010/main" val="3109983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Misje Komisji Europejskiej – idea i cel </a:t>
            </a:r>
          </a:p>
        </p:txBody>
      </p:sp>
      <p:sp>
        <p:nvSpPr>
          <p:cNvPr id="2" name="Symbol zastępczy numeru slajdu 1"/>
          <p:cNvSpPr>
            <a:spLocks noGrp="1"/>
          </p:cNvSpPr>
          <p:nvPr>
            <p:ph type="sldNum" sz="quarter" idx="4"/>
          </p:nvPr>
        </p:nvSpPr>
        <p:spPr>
          <a:xfrm>
            <a:off x="11678920" y="6622696"/>
            <a:ext cx="513080" cy="233627"/>
          </a:xfrm>
          <a:prstGeom prst="rect">
            <a:avLst/>
          </a:prstGeom>
        </p:spPr>
        <p:txBody>
          <a:bodyPr/>
          <a:lstStyle/>
          <a:p>
            <a:fld id="{2E27F4D3-B96E-4B1F-B7AA-4577FB9564B4}" type="slidenum">
              <a:rPr lang="pl-PL" smtClean="0"/>
              <a:pPr/>
              <a:t>7</a:t>
            </a:fld>
            <a:endParaRPr lang="pl-PL" dirty="0"/>
          </a:p>
        </p:txBody>
      </p:sp>
      <p:sp>
        <p:nvSpPr>
          <p:cNvPr id="4" name="Symbol zastępczy stopki 3"/>
          <p:cNvSpPr>
            <a:spLocks noGrp="1"/>
          </p:cNvSpPr>
          <p:nvPr>
            <p:ph type="ftr" sz="quarter" idx="3"/>
          </p:nvPr>
        </p:nvSpPr>
        <p:spPr>
          <a:xfrm>
            <a:off x="7548594" y="6622509"/>
            <a:ext cx="4112103" cy="234000"/>
          </a:xfrm>
          <a:prstGeom prst="rect">
            <a:avLst/>
          </a:prstGeom>
        </p:spPr>
        <p:txBody>
          <a:bodyPr/>
          <a:lstStyle/>
          <a:p>
            <a:r>
              <a:rPr lang="pl-PL" dirty="0"/>
              <a:t>EU </a:t>
            </a:r>
            <a:r>
              <a:rPr lang="pl-PL" dirty="0" err="1"/>
              <a:t>Missions</a:t>
            </a:r>
            <a:endParaRPr lang="pl-PL" dirty="0"/>
          </a:p>
        </p:txBody>
      </p:sp>
      <p:sp>
        <p:nvSpPr>
          <p:cNvPr id="7" name="Symbol zastępczy tekstu 2"/>
          <p:cNvSpPr txBox="1">
            <a:spLocks/>
          </p:cNvSpPr>
          <p:nvPr/>
        </p:nvSpPr>
        <p:spPr>
          <a:xfrm>
            <a:off x="498475" y="893207"/>
            <a:ext cx="5708360" cy="32084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1600" dirty="0"/>
              <a:t>Misje UE to nowy sposób na </a:t>
            </a:r>
            <a:r>
              <a:rPr lang="pl-PL" sz="1600" b="1" dirty="0"/>
              <a:t>znalezienie konkretnych rozwiązań dla wybranych największych wyzwań</a:t>
            </a:r>
            <a:r>
              <a:rPr lang="pl-PL" sz="1600" dirty="0"/>
              <a:t>. Mają ambitne cele i mają przynieść  konkretne rezultaty do 2030 r.</a:t>
            </a:r>
            <a:endParaRPr lang="en-US" sz="1600" dirty="0">
              <a:solidFill>
                <a:srgbClr val="FF0000"/>
              </a:solidFill>
            </a:endParaRPr>
          </a:p>
          <a:p>
            <a:r>
              <a:rPr lang="pl-PL" sz="1600" dirty="0"/>
              <a:t>Istotny wpływ poprzez nadanie badaniom i innowacjom nowej roli, w połączeniu z nowymi formami zarządzania i współpracy, jak również poprzez zaangażowanie obywateli.</a:t>
            </a:r>
          </a:p>
          <a:p>
            <a:r>
              <a:rPr lang="pl-PL" sz="1600" b="1" dirty="0"/>
              <a:t>Misje UE dotyczą tego, co możemy zrobić razem, aby kształtować przyszłość, w której chcemy żyć.</a:t>
            </a:r>
          </a:p>
          <a:p>
            <a:r>
              <a:rPr lang="pl-PL" sz="1600" dirty="0"/>
              <a:t>Misje UE będą wspierać przekształcanie </a:t>
            </a:r>
            <a:r>
              <a:rPr lang="pl-PL" sz="1600" b="1" dirty="0"/>
              <a:t>Europy w bardziej ekologiczny, zdrowszy, sprzyjający włączeniu społecznemu i odporny na zmianę klimatu kontynent.</a:t>
            </a:r>
            <a:r>
              <a:rPr lang="pl-PL" sz="1600" dirty="0"/>
              <a:t> Ich celem jest przyniesienie wymiernych korzyści mieszkańcom Europy i zaangażowanie Europejczyków w ich opracowanie, realizację i monitorowanie.</a:t>
            </a:r>
            <a:endParaRPr lang="pl-PL" sz="1600" dirty="0">
              <a:solidFill>
                <a:srgbClr val="FF0000"/>
              </a:solidFill>
            </a:endParaRPr>
          </a:p>
        </p:txBody>
      </p:sp>
      <p:pic>
        <p:nvPicPr>
          <p:cNvPr id="5" name="Obraz 4"/>
          <p:cNvPicPr>
            <a:picLocks noChangeAspect="1"/>
          </p:cNvPicPr>
          <p:nvPr/>
        </p:nvPicPr>
        <p:blipFill>
          <a:blip r:embed="rId3"/>
          <a:stretch>
            <a:fillRect/>
          </a:stretch>
        </p:blipFill>
        <p:spPr>
          <a:xfrm>
            <a:off x="8071150" y="864067"/>
            <a:ext cx="2588771" cy="1753441"/>
          </a:xfrm>
          <a:prstGeom prst="rect">
            <a:avLst/>
          </a:prstGeom>
        </p:spPr>
      </p:pic>
      <p:pic>
        <p:nvPicPr>
          <p:cNvPr id="6" name="Obraz 5"/>
          <p:cNvPicPr>
            <a:picLocks noChangeAspect="1"/>
          </p:cNvPicPr>
          <p:nvPr/>
        </p:nvPicPr>
        <p:blipFill>
          <a:blip r:embed="rId4"/>
          <a:stretch>
            <a:fillRect/>
          </a:stretch>
        </p:blipFill>
        <p:spPr>
          <a:xfrm>
            <a:off x="6795615" y="3165875"/>
            <a:ext cx="5139843" cy="2537114"/>
          </a:xfrm>
          <a:prstGeom prst="rect">
            <a:avLst/>
          </a:prstGeom>
        </p:spPr>
      </p:pic>
      <p:sp>
        <p:nvSpPr>
          <p:cNvPr id="8" name="pole tekstowe 7"/>
          <p:cNvSpPr txBox="1"/>
          <p:nvPr/>
        </p:nvSpPr>
        <p:spPr>
          <a:xfrm>
            <a:off x="600364" y="5130486"/>
            <a:ext cx="5809673" cy="923330"/>
          </a:xfrm>
          <a:prstGeom prst="rect">
            <a:avLst/>
          </a:prstGeom>
          <a:noFill/>
        </p:spPr>
        <p:txBody>
          <a:bodyPr wrap="square" rtlCol="0">
            <a:spAutoFit/>
          </a:bodyPr>
          <a:lstStyle/>
          <a:p>
            <a:r>
              <a:rPr lang="pl-PL" b="1" dirty="0">
                <a:solidFill>
                  <a:srgbClr val="004494"/>
                </a:solidFill>
              </a:rPr>
              <a:t>MISJE EU to konkretne rozwiązania dla największych wyzwań w Europie (i nie tylko). </a:t>
            </a:r>
          </a:p>
          <a:p>
            <a:endParaRPr lang="en-GB" b="1" dirty="0">
              <a:solidFill>
                <a:srgbClr val="004494"/>
              </a:solidFill>
            </a:endParaRPr>
          </a:p>
        </p:txBody>
      </p:sp>
    </p:spTree>
    <p:extLst>
      <p:ext uri="{BB962C8B-B14F-4D97-AF65-F5344CB8AC3E}">
        <p14:creationId xmlns:p14="http://schemas.microsoft.com/office/powerpoint/2010/main" val="3393069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Misje Komisji Europejskiej – 5 misji i udział Warszawy</a:t>
            </a:r>
          </a:p>
        </p:txBody>
      </p:sp>
      <p:graphicFrame>
        <p:nvGraphicFramePr>
          <p:cNvPr id="6" name="Symbol zastępczy tabeli 5"/>
          <p:cNvGraphicFramePr>
            <a:graphicFrameLocks noGrp="1"/>
          </p:cNvGraphicFramePr>
          <p:nvPr>
            <p:ph type="tbl" sz="quarter" idx="10"/>
            <p:extLst>
              <p:ext uri="{D42A27DB-BD31-4B8C-83A1-F6EECF244321}">
                <p14:modId xmlns:p14="http://schemas.microsoft.com/office/powerpoint/2010/main" val="2050620389"/>
              </p:ext>
            </p:extLst>
          </p:nvPr>
        </p:nvGraphicFramePr>
        <p:xfrm>
          <a:off x="662043" y="1966387"/>
          <a:ext cx="11180765" cy="2199640"/>
        </p:xfrm>
        <a:graphic>
          <a:graphicData uri="http://schemas.openxmlformats.org/drawingml/2006/table">
            <a:tbl>
              <a:tblPr firstRow="1">
                <a:tableStyleId>{073A0DAA-6AF3-43AB-8588-CEC1D06C72B9}</a:tableStyleId>
              </a:tblPr>
              <a:tblGrid>
                <a:gridCol w="2236153">
                  <a:extLst>
                    <a:ext uri="{9D8B030D-6E8A-4147-A177-3AD203B41FA5}">
                      <a16:colId xmlns:a16="http://schemas.microsoft.com/office/drawing/2014/main" val="20000"/>
                    </a:ext>
                  </a:extLst>
                </a:gridCol>
                <a:gridCol w="2236153">
                  <a:extLst>
                    <a:ext uri="{9D8B030D-6E8A-4147-A177-3AD203B41FA5}">
                      <a16:colId xmlns:a16="http://schemas.microsoft.com/office/drawing/2014/main" val="20001"/>
                    </a:ext>
                  </a:extLst>
                </a:gridCol>
                <a:gridCol w="2236153">
                  <a:extLst>
                    <a:ext uri="{9D8B030D-6E8A-4147-A177-3AD203B41FA5}">
                      <a16:colId xmlns:a16="http://schemas.microsoft.com/office/drawing/2014/main" val="20002"/>
                    </a:ext>
                  </a:extLst>
                </a:gridCol>
                <a:gridCol w="2236153">
                  <a:extLst>
                    <a:ext uri="{9D8B030D-6E8A-4147-A177-3AD203B41FA5}">
                      <a16:colId xmlns:a16="http://schemas.microsoft.com/office/drawing/2014/main" val="20003"/>
                    </a:ext>
                  </a:extLst>
                </a:gridCol>
                <a:gridCol w="2236153">
                  <a:extLst>
                    <a:ext uri="{9D8B030D-6E8A-4147-A177-3AD203B41FA5}">
                      <a16:colId xmlns:a16="http://schemas.microsoft.com/office/drawing/2014/main" val="20004"/>
                    </a:ext>
                  </a:extLst>
                </a:gridCol>
              </a:tblGrid>
              <a:tr h="334081">
                <a:tc>
                  <a:txBody>
                    <a:bodyPr/>
                    <a:lstStyle/>
                    <a:p>
                      <a:r>
                        <a:rPr lang="pl-PL" b="1" dirty="0"/>
                        <a:t>Misja 1</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41"/>
                    </a:solidFill>
                  </a:tcPr>
                </a:tc>
                <a:tc>
                  <a:txBody>
                    <a:bodyPr/>
                    <a:lstStyle/>
                    <a:p>
                      <a:r>
                        <a:rPr lang="pl-PL" b="1" dirty="0"/>
                        <a:t>Misja 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41"/>
                    </a:solidFill>
                  </a:tcPr>
                </a:tc>
                <a:tc>
                  <a:txBody>
                    <a:bodyPr/>
                    <a:lstStyle/>
                    <a:p>
                      <a:r>
                        <a:rPr lang="pl-PL" b="1" dirty="0"/>
                        <a:t>Misja 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41"/>
                    </a:solidFill>
                  </a:tcPr>
                </a:tc>
                <a:tc>
                  <a:txBody>
                    <a:bodyPr/>
                    <a:lstStyle/>
                    <a:p>
                      <a:r>
                        <a:rPr lang="pl-PL" b="1" dirty="0"/>
                        <a:t>Misja</a:t>
                      </a:r>
                      <a:r>
                        <a:rPr lang="pl-PL" b="1" baseline="0" dirty="0"/>
                        <a:t> 4</a:t>
                      </a:r>
                      <a:endParaRPr lang="pl-PL"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41"/>
                    </a:solidFill>
                  </a:tcPr>
                </a:tc>
                <a:tc>
                  <a:txBody>
                    <a:bodyPr/>
                    <a:lstStyle/>
                    <a:p>
                      <a:r>
                        <a:rPr lang="pl-PL" b="1" dirty="0"/>
                        <a:t>Misja 5</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6441"/>
                    </a:solidFill>
                  </a:tcPr>
                </a:tc>
                <a:extLst>
                  <a:ext uri="{0D108BD9-81ED-4DB2-BD59-A6C34878D82A}">
                    <a16:rowId xmlns:a16="http://schemas.microsoft.com/office/drawing/2014/main" val="10000"/>
                  </a:ext>
                </a:extLst>
              </a:tr>
              <a:tr h="1112520">
                <a:tc>
                  <a:txBody>
                    <a:bodyPr/>
                    <a:lstStyle/>
                    <a:p>
                      <a:r>
                        <a:rPr lang="en-US" b="1" dirty="0"/>
                        <a:t>Adaptation to Climate Change Mission</a:t>
                      </a:r>
                      <a:endParaRPr lang="pl-PL" b="1" dirty="0"/>
                    </a:p>
                  </a:txBody>
                  <a:tcPr>
                    <a:lnL w="12700" cmpd="sng">
                      <a:noFill/>
                    </a:lnL>
                    <a:lnR w="12700" cap="flat" cmpd="sng" algn="ctr">
                      <a:solidFill>
                        <a:srgbClr val="00644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4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l-PL" dirty="0"/>
                        <a:t>Misja przeciw Rakowi</a:t>
                      </a:r>
                    </a:p>
                  </a:txBody>
                  <a:tcPr>
                    <a:lnL w="12700" cap="flat" cmpd="sng" algn="ctr">
                      <a:solidFill>
                        <a:srgbClr val="006441"/>
                      </a:solidFill>
                      <a:prstDash val="solid"/>
                      <a:round/>
                      <a:headEnd type="none" w="med" len="med"/>
                      <a:tailEnd type="none" w="med" len="med"/>
                    </a:lnL>
                    <a:lnR w="12700" cap="flat" cmpd="sng" algn="ctr">
                      <a:solidFill>
                        <a:srgbClr val="00644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4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l-PL" dirty="0"/>
                        <a:t>Zdrowe oceany, morza,</a:t>
                      </a:r>
                      <a:r>
                        <a:rPr lang="pl-PL" baseline="0" dirty="0"/>
                        <a:t> wody przybrzeżne i śródlądowe</a:t>
                      </a:r>
                      <a:endParaRPr lang="pl-PL" dirty="0"/>
                    </a:p>
                  </a:txBody>
                  <a:tcPr>
                    <a:lnL w="12700" cap="flat" cmpd="sng" algn="ctr">
                      <a:solidFill>
                        <a:srgbClr val="006441"/>
                      </a:solidFill>
                      <a:prstDash val="solid"/>
                      <a:round/>
                      <a:headEnd type="none" w="med" len="med"/>
                      <a:tailEnd type="none" w="med" len="med"/>
                    </a:lnL>
                    <a:lnR w="12700" cap="flat" cmpd="sng" algn="ctr">
                      <a:solidFill>
                        <a:srgbClr val="00644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4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l-PL" b="1" dirty="0"/>
                        <a:t>100 neutralnych dla klimatu i inteligentnych miast do 2030 roku</a:t>
                      </a:r>
                    </a:p>
                  </a:txBody>
                  <a:tcPr>
                    <a:lnL w="12700" cap="flat" cmpd="sng" algn="ctr">
                      <a:solidFill>
                        <a:srgbClr val="006441"/>
                      </a:solidFill>
                      <a:prstDash val="solid"/>
                      <a:round/>
                      <a:headEnd type="none" w="med" len="med"/>
                      <a:tailEnd type="none" w="med" len="med"/>
                    </a:lnL>
                    <a:lnR w="12700" cap="flat" cmpd="sng" algn="ctr">
                      <a:solidFill>
                        <a:srgbClr val="00644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644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pl-PL" dirty="0"/>
                        <a:t>Zdrowa gleba i żywność</a:t>
                      </a:r>
                    </a:p>
                  </a:txBody>
                  <a:tcPr>
                    <a:lnL w="12700" cap="flat" cmpd="sng" algn="ctr">
                      <a:solidFill>
                        <a:srgbClr val="00644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00644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pl-PL" b="1" dirty="0"/>
                        <a:t>Warszawa</a:t>
                      </a:r>
                    </a:p>
                  </a:txBody>
                  <a:tcPr>
                    <a:lnL w="12700" cmpd="sng">
                      <a:noFill/>
                    </a:lnL>
                    <a:lnR w="12700" cap="flat" cmpd="sng" algn="ctr">
                      <a:solidFill>
                        <a:srgbClr val="006441"/>
                      </a:solidFill>
                      <a:prstDash val="solid"/>
                      <a:round/>
                      <a:headEnd type="none" w="med" len="med"/>
                      <a:tailEnd type="none" w="med" len="med"/>
                    </a:lnR>
                    <a:lnT w="12700" cap="flat" cmpd="sng" algn="ctr">
                      <a:solidFill>
                        <a:srgbClr val="00644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pl-PL" dirty="0"/>
                        <a:t>Bez udziału</a:t>
                      </a:r>
                    </a:p>
                  </a:txBody>
                  <a:tcPr>
                    <a:lnL w="12700" cap="flat" cmpd="sng" algn="ctr">
                      <a:solidFill>
                        <a:srgbClr val="006441"/>
                      </a:solidFill>
                      <a:prstDash val="solid"/>
                      <a:round/>
                      <a:headEnd type="none" w="med" len="med"/>
                      <a:tailEnd type="none" w="med" len="med"/>
                    </a:lnL>
                    <a:lnR w="12700" cap="flat" cmpd="sng" algn="ctr">
                      <a:solidFill>
                        <a:srgbClr val="006441"/>
                      </a:solidFill>
                      <a:prstDash val="solid"/>
                      <a:round/>
                      <a:headEnd type="none" w="med" len="med"/>
                      <a:tailEnd type="none" w="med" len="med"/>
                    </a:lnR>
                    <a:lnT w="12700" cap="flat" cmpd="sng" algn="ctr">
                      <a:solidFill>
                        <a:srgbClr val="00644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pl-PL" dirty="0"/>
                        <a:t>Bez udziału</a:t>
                      </a:r>
                    </a:p>
                  </a:txBody>
                  <a:tcPr>
                    <a:lnL w="12700" cap="flat" cmpd="sng" algn="ctr">
                      <a:solidFill>
                        <a:srgbClr val="006441"/>
                      </a:solidFill>
                      <a:prstDash val="solid"/>
                      <a:round/>
                      <a:headEnd type="none" w="med" len="med"/>
                      <a:tailEnd type="none" w="med" len="med"/>
                    </a:lnL>
                    <a:lnR w="12700" cap="flat" cmpd="sng" algn="ctr">
                      <a:solidFill>
                        <a:srgbClr val="006441"/>
                      </a:solidFill>
                      <a:prstDash val="solid"/>
                      <a:round/>
                      <a:headEnd type="none" w="med" len="med"/>
                      <a:tailEnd type="none" w="med" len="med"/>
                    </a:lnR>
                    <a:lnT w="12700" cap="flat" cmpd="sng" algn="ctr">
                      <a:solidFill>
                        <a:srgbClr val="00644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pl-PL" b="1" dirty="0"/>
                        <a:t>Warszawa</a:t>
                      </a:r>
                    </a:p>
                  </a:txBody>
                  <a:tcPr>
                    <a:lnL w="12700" cap="flat" cmpd="sng" algn="ctr">
                      <a:solidFill>
                        <a:srgbClr val="006441"/>
                      </a:solidFill>
                      <a:prstDash val="solid"/>
                      <a:round/>
                      <a:headEnd type="none" w="med" len="med"/>
                      <a:tailEnd type="none" w="med" len="med"/>
                    </a:lnL>
                    <a:lnR w="12700" cap="flat" cmpd="sng" algn="ctr">
                      <a:solidFill>
                        <a:srgbClr val="006441"/>
                      </a:solidFill>
                      <a:prstDash val="solid"/>
                      <a:round/>
                      <a:headEnd type="none" w="med" len="med"/>
                      <a:tailEnd type="none" w="med" len="med"/>
                    </a:lnR>
                    <a:lnT w="12700" cap="flat" cmpd="sng" algn="ctr">
                      <a:solidFill>
                        <a:srgbClr val="00644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pl-PL" dirty="0"/>
                        <a:t>Bez udziału</a:t>
                      </a:r>
                    </a:p>
                  </a:txBody>
                  <a:tcPr>
                    <a:lnL w="12700" cap="flat" cmpd="sng" algn="ctr">
                      <a:solidFill>
                        <a:srgbClr val="006441"/>
                      </a:solidFill>
                      <a:prstDash val="solid"/>
                      <a:round/>
                      <a:headEnd type="none" w="med" len="med"/>
                      <a:tailEnd type="none" w="med" len="med"/>
                    </a:lnL>
                    <a:lnR w="12700" cmpd="sng">
                      <a:noFill/>
                    </a:lnR>
                    <a:lnT w="12700" cap="flat" cmpd="sng" algn="ctr">
                      <a:solidFill>
                        <a:srgbClr val="00644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 name="Symbol zastępczy numeru slajdu 1"/>
          <p:cNvSpPr>
            <a:spLocks noGrp="1"/>
          </p:cNvSpPr>
          <p:nvPr>
            <p:ph type="sldNum" sz="quarter" idx="4"/>
          </p:nvPr>
        </p:nvSpPr>
        <p:spPr>
          <a:xfrm>
            <a:off x="11678920" y="6622696"/>
            <a:ext cx="513080" cy="233627"/>
          </a:xfrm>
          <a:prstGeom prst="rect">
            <a:avLst/>
          </a:prstGeom>
        </p:spPr>
        <p:txBody>
          <a:bodyPr/>
          <a:lstStyle/>
          <a:p>
            <a:fld id="{2E27F4D3-B96E-4B1F-B7AA-4577FB9564B4}" type="slidenum">
              <a:rPr lang="pl-PL" smtClean="0"/>
              <a:pPr/>
              <a:t>8</a:t>
            </a:fld>
            <a:endParaRPr lang="pl-PL" dirty="0"/>
          </a:p>
        </p:txBody>
      </p:sp>
      <p:sp>
        <p:nvSpPr>
          <p:cNvPr id="4" name="Symbol zastępczy stopki 3"/>
          <p:cNvSpPr>
            <a:spLocks noGrp="1"/>
          </p:cNvSpPr>
          <p:nvPr>
            <p:ph type="ftr" sz="quarter" idx="3"/>
          </p:nvPr>
        </p:nvSpPr>
        <p:spPr>
          <a:xfrm>
            <a:off x="7548594" y="6622509"/>
            <a:ext cx="4112103" cy="234000"/>
          </a:xfrm>
          <a:prstGeom prst="rect">
            <a:avLst/>
          </a:prstGeom>
        </p:spPr>
        <p:txBody>
          <a:bodyPr/>
          <a:lstStyle/>
          <a:p>
            <a:r>
              <a:rPr lang="pl-PL" dirty="0"/>
              <a:t>EU </a:t>
            </a:r>
            <a:r>
              <a:rPr lang="pl-PL" dirty="0" err="1"/>
              <a:t>Missions</a:t>
            </a:r>
            <a:endParaRPr lang="pl-PL" dirty="0"/>
          </a:p>
        </p:txBody>
      </p:sp>
    </p:spTree>
    <p:extLst>
      <p:ext uri="{BB962C8B-B14F-4D97-AF65-F5344CB8AC3E}">
        <p14:creationId xmlns:p14="http://schemas.microsoft.com/office/powerpoint/2010/main" val="1982396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#MissionCities – elementy misji 1</a:t>
            </a:r>
            <a:endParaRPr lang="en-GB" dirty="0"/>
          </a:p>
        </p:txBody>
      </p:sp>
      <p:sp>
        <p:nvSpPr>
          <p:cNvPr id="4" name="Symbol zastępczy numeru slajdu 3"/>
          <p:cNvSpPr>
            <a:spLocks noGrp="1"/>
          </p:cNvSpPr>
          <p:nvPr>
            <p:ph type="sldNum" sz="quarter" idx="4"/>
          </p:nvPr>
        </p:nvSpPr>
        <p:spPr/>
        <p:txBody>
          <a:bodyPr/>
          <a:lstStyle/>
          <a:p>
            <a:fld id="{2E27F4D3-B96E-4B1F-B7AA-4577FB9564B4}" type="slidenum">
              <a:rPr lang="pl-PL" smtClean="0"/>
              <a:pPr/>
              <a:t>9</a:t>
            </a:fld>
            <a:endParaRPr lang="pl-PL" dirty="0"/>
          </a:p>
        </p:txBody>
      </p:sp>
      <p:sp>
        <p:nvSpPr>
          <p:cNvPr id="5" name="Symbol zastępczy stopki 4"/>
          <p:cNvSpPr>
            <a:spLocks noGrp="1"/>
          </p:cNvSpPr>
          <p:nvPr>
            <p:ph type="ftr" sz="quarter" idx="3"/>
          </p:nvPr>
        </p:nvSpPr>
        <p:spPr/>
        <p:txBody>
          <a:bodyPr/>
          <a:lstStyle/>
          <a:p>
            <a:r>
              <a:rPr lang="pl-PL" dirty="0"/>
              <a:t>EU </a:t>
            </a:r>
            <a:r>
              <a:rPr lang="pl-PL" dirty="0" err="1"/>
              <a:t>Missions</a:t>
            </a:r>
            <a:endParaRPr lang="pl-PL" dirty="0"/>
          </a:p>
        </p:txBody>
      </p:sp>
      <p:sp>
        <p:nvSpPr>
          <p:cNvPr id="7" name="Prostokąt 6"/>
          <p:cNvSpPr/>
          <p:nvPr/>
        </p:nvSpPr>
        <p:spPr>
          <a:xfrm>
            <a:off x="686185" y="1436559"/>
            <a:ext cx="4201679" cy="4524315"/>
          </a:xfrm>
          <a:prstGeom prst="rect">
            <a:avLst/>
          </a:prstGeom>
        </p:spPr>
        <p:txBody>
          <a:bodyPr wrap="square">
            <a:spAutoFit/>
          </a:bodyPr>
          <a:lstStyle/>
          <a:p>
            <a:pPr marL="285750" indent="-285750">
              <a:buFont typeface="Arial" panose="020B0604020202020204" pitchFamily="34" charset="0"/>
              <a:buChar char="•"/>
            </a:pPr>
            <a:r>
              <a:rPr lang="pl-PL" dirty="0"/>
              <a:t>Realizacja Misji Miast przez konsorcjum NetZeroCities (lider EIT </a:t>
            </a:r>
            <a:r>
              <a:rPr lang="pl-PL" dirty="0" err="1"/>
              <a:t>Climate</a:t>
            </a:r>
            <a:r>
              <a:rPr lang="pl-PL" dirty="0"/>
              <a:t>-KIC (33 podmioty z 13 krajów))</a:t>
            </a:r>
          </a:p>
          <a:p>
            <a:r>
              <a:rPr lang="pl-PL" dirty="0">
                <a:hlinkClick r:id="rId2"/>
              </a:rPr>
              <a:t>https://netzerocities.eu/</a:t>
            </a:r>
            <a:r>
              <a:rPr lang="pl-PL" dirty="0"/>
              <a:t> </a:t>
            </a:r>
          </a:p>
          <a:p>
            <a:r>
              <a:rPr lang="pl-PL" dirty="0">
                <a:hlinkClick r:id="rId3"/>
              </a:rPr>
              <a:t>https://netzerocities.eu/nzc-partners/</a:t>
            </a:r>
            <a:r>
              <a:rPr lang="pl-PL" dirty="0"/>
              <a:t> </a:t>
            </a:r>
          </a:p>
          <a:p>
            <a:endParaRPr lang="pl-PL" dirty="0"/>
          </a:p>
          <a:p>
            <a:pPr marL="285750" indent="-285750">
              <a:buFont typeface="Arial" panose="020B0604020202020204" pitchFamily="34" charset="0"/>
              <a:buChar char="•"/>
            </a:pPr>
            <a:r>
              <a:rPr lang="pl-PL" dirty="0"/>
              <a:t>Krajowy Punkt Kontaktowy NCBR (dla wszystkich misji)</a:t>
            </a:r>
          </a:p>
          <a:p>
            <a:r>
              <a:rPr lang="pl-PL" dirty="0">
                <a:hlinkClick r:id="rId4"/>
              </a:rPr>
              <a:t>https://www.kpk.gov.pl/horyzont-europa/misje-ue</a:t>
            </a:r>
            <a:r>
              <a:rPr lang="pl-PL" dirty="0"/>
              <a:t> </a:t>
            </a:r>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pPr marL="285750" indent="-285750">
              <a:buFont typeface="Arial" panose="020B0604020202020204" pitchFamily="34" charset="0"/>
              <a:buChar char="•"/>
            </a:pPr>
            <a:endParaRPr lang="pl-PL" dirty="0"/>
          </a:p>
          <a:p>
            <a:endParaRPr lang="en-GB" dirty="0"/>
          </a:p>
        </p:txBody>
      </p:sp>
      <p:sp>
        <p:nvSpPr>
          <p:cNvPr id="3" name="Prostokąt 2"/>
          <p:cNvSpPr/>
          <p:nvPr/>
        </p:nvSpPr>
        <p:spPr>
          <a:xfrm>
            <a:off x="5911273" y="1459345"/>
            <a:ext cx="2207491"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Climate</a:t>
            </a:r>
            <a:r>
              <a:rPr lang="pl-PL" dirty="0"/>
              <a:t> City </a:t>
            </a:r>
            <a:r>
              <a:rPr lang="pl-PL" dirty="0" err="1"/>
              <a:t>Contrats</a:t>
            </a:r>
            <a:endParaRPr lang="en-GB" dirty="0"/>
          </a:p>
        </p:txBody>
      </p:sp>
      <p:sp>
        <p:nvSpPr>
          <p:cNvPr id="9" name="Prostokąt 8"/>
          <p:cNvSpPr/>
          <p:nvPr/>
        </p:nvSpPr>
        <p:spPr>
          <a:xfrm>
            <a:off x="8500899" y="1459345"/>
            <a:ext cx="2207491"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Mission</a:t>
            </a:r>
            <a:r>
              <a:rPr lang="pl-PL" dirty="0"/>
              <a:t> Platform</a:t>
            </a:r>
            <a:endParaRPr lang="en-GB" dirty="0"/>
          </a:p>
        </p:txBody>
      </p:sp>
      <p:sp>
        <p:nvSpPr>
          <p:cNvPr id="10" name="Prostokąt 9"/>
          <p:cNvSpPr/>
          <p:nvPr/>
        </p:nvSpPr>
        <p:spPr>
          <a:xfrm>
            <a:off x="5911272" y="3087520"/>
            <a:ext cx="2207491"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Mission</a:t>
            </a:r>
            <a:r>
              <a:rPr lang="pl-PL" dirty="0"/>
              <a:t> </a:t>
            </a:r>
            <a:r>
              <a:rPr lang="pl-PL" dirty="0" err="1"/>
              <a:t>Consortium</a:t>
            </a:r>
            <a:endParaRPr lang="pl-PL" dirty="0"/>
          </a:p>
        </p:txBody>
      </p:sp>
      <p:sp>
        <p:nvSpPr>
          <p:cNvPr id="11" name="Prostokąt 10"/>
          <p:cNvSpPr/>
          <p:nvPr/>
        </p:nvSpPr>
        <p:spPr>
          <a:xfrm>
            <a:off x="8500899" y="3087520"/>
            <a:ext cx="2207491" cy="132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err="1"/>
              <a:t>Citi</a:t>
            </a:r>
            <a:r>
              <a:rPr lang="pl-PL" dirty="0"/>
              <a:t> </a:t>
            </a:r>
            <a:r>
              <a:rPr lang="pl-PL" dirty="0" err="1"/>
              <a:t>Advisors</a:t>
            </a:r>
            <a:endParaRPr lang="en-GB" dirty="0"/>
          </a:p>
        </p:txBody>
      </p:sp>
      <p:sp>
        <p:nvSpPr>
          <p:cNvPr id="13" name="Prostokąt 12"/>
          <p:cNvSpPr/>
          <p:nvPr/>
        </p:nvSpPr>
        <p:spPr>
          <a:xfrm>
            <a:off x="5911271" y="4697722"/>
            <a:ext cx="2207491" cy="1320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i="1" dirty="0" err="1">
                <a:solidFill>
                  <a:schemeClr val="tx1"/>
                </a:solidFill>
              </a:rPr>
              <a:t>Mission</a:t>
            </a:r>
            <a:r>
              <a:rPr lang="pl-PL" i="1" dirty="0">
                <a:solidFill>
                  <a:schemeClr val="tx1"/>
                </a:solidFill>
              </a:rPr>
              <a:t> </a:t>
            </a:r>
            <a:r>
              <a:rPr lang="pl-PL" i="1" dirty="0" err="1">
                <a:solidFill>
                  <a:schemeClr val="tx1"/>
                </a:solidFill>
              </a:rPr>
              <a:t>Label</a:t>
            </a:r>
            <a:endParaRPr lang="pl-PL" i="1" dirty="0">
              <a:solidFill>
                <a:schemeClr val="tx1"/>
              </a:solidFill>
            </a:endParaRPr>
          </a:p>
          <a:p>
            <a:pPr algn="ctr"/>
            <a:r>
              <a:rPr lang="pl-PL" dirty="0">
                <a:solidFill>
                  <a:schemeClr val="tx1"/>
                </a:solidFill>
              </a:rPr>
              <a:t>Dla odblokowania synergii z innymi programami</a:t>
            </a:r>
          </a:p>
        </p:txBody>
      </p:sp>
      <p:sp>
        <p:nvSpPr>
          <p:cNvPr id="14" name="Prostokąt 13"/>
          <p:cNvSpPr/>
          <p:nvPr/>
        </p:nvSpPr>
        <p:spPr>
          <a:xfrm>
            <a:off x="8500899" y="4697722"/>
            <a:ext cx="2207491" cy="1320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Dopasowana pomoc w finansowaniu</a:t>
            </a:r>
          </a:p>
        </p:txBody>
      </p:sp>
      <p:sp>
        <p:nvSpPr>
          <p:cNvPr id="15" name="Prostokąt 14"/>
          <p:cNvSpPr/>
          <p:nvPr/>
        </p:nvSpPr>
        <p:spPr>
          <a:xfrm>
            <a:off x="3321643" y="4697722"/>
            <a:ext cx="2207491" cy="13208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Wspólne ramy monitorowania i raportowania</a:t>
            </a:r>
          </a:p>
        </p:txBody>
      </p:sp>
    </p:spTree>
    <p:extLst>
      <p:ext uri="{BB962C8B-B14F-4D97-AF65-F5344CB8AC3E}">
        <p14:creationId xmlns:p14="http://schemas.microsoft.com/office/powerpoint/2010/main" val="522491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Warszawa kolorystyka">
      <a:dk1>
        <a:sysClr val="windowText" lastClr="000000"/>
      </a:dk1>
      <a:lt1>
        <a:sysClr val="window" lastClr="FFFFFF"/>
      </a:lt1>
      <a:dk2>
        <a:srgbClr val="44546A"/>
      </a:dk2>
      <a:lt2>
        <a:srgbClr val="E7E6E6"/>
      </a:lt2>
      <a:accent1>
        <a:srgbClr val="006EDC"/>
      </a:accent1>
      <a:accent2>
        <a:srgbClr val="FF8C28"/>
      </a:accent2>
      <a:accent3>
        <a:srgbClr val="00964B"/>
      </a:accent3>
      <a:accent4>
        <a:srgbClr val="D22882"/>
      </a:accent4>
      <a:accent5>
        <a:srgbClr val="000A5A"/>
      </a:accent5>
      <a:accent6>
        <a:srgbClr val="640064"/>
      </a:accent6>
      <a:hlink>
        <a:srgbClr val="AAD2FF"/>
      </a:hlink>
      <a:folHlink>
        <a:srgbClr val="3C1464"/>
      </a:folHlink>
    </a:clrScheme>
    <a:fontScheme name="Warszawa">
      <a:majorFont>
        <a:latin typeface="Engram Warsaw"/>
        <a:ea typeface=""/>
        <a:cs typeface=""/>
      </a:majorFont>
      <a:minorFont>
        <a:latin typeface="Engram Warsaw"/>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52A83190-5C58-43DF-A99C-86CC3ACE509E}" vid="{2EB448BE-35FD-4700-9329-7C2864931BE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6ACB31E76A60243B22A185066DF9CBE" ma:contentTypeVersion="16" ma:contentTypeDescription="Utwórz nowy dokument." ma:contentTypeScope="" ma:versionID="78787dbc390e850ef1e64790a628eafa">
  <xsd:schema xmlns:xsd="http://www.w3.org/2001/XMLSchema" xmlns:xs="http://www.w3.org/2001/XMLSchema" xmlns:p="http://schemas.microsoft.com/office/2006/metadata/properties" xmlns:ns2="20d349a7-8604-4a34-ae91-9bc096ea385a" xmlns:ns3="d7746f9e-f856-48b8-927e-f9f0308fbe52" targetNamespace="http://schemas.microsoft.com/office/2006/metadata/properties" ma:root="true" ma:fieldsID="528336c15ff4dc192c9813cc6e36776e" ns2:_="" ns3:_="">
    <xsd:import namespace="20d349a7-8604-4a34-ae91-9bc096ea385a"/>
    <xsd:import namespace="d7746f9e-f856-48b8-927e-f9f0308fbe5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d349a7-8604-4a34-ae91-9bc096ea38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i obrazów" ma:readOnly="false" ma:fieldId="{5cf76f15-5ced-4ddc-b409-7134ff3c332f}" ma:taxonomyMulti="true" ma:sspId="23b0274c-d3f5-4e1f-9cd8-bcb4f6f3667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746f9e-f856-48b8-927e-f9f0308fbe52" elementFormDefault="qualified">
    <xsd:import namespace="http://schemas.microsoft.com/office/2006/documentManagement/types"/>
    <xsd:import namespace="http://schemas.microsoft.com/office/infopath/2007/PartnerControls"/>
    <xsd:element name="SharedWithUsers" ma:index="16"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Udostępnione dla — szczegóły" ma:internalName="SharedWithDetails" ma:readOnly="true">
      <xsd:simpleType>
        <xsd:restriction base="dms:Note">
          <xsd:maxLength value="255"/>
        </xsd:restriction>
      </xsd:simpleType>
    </xsd:element>
    <xsd:element name="TaxCatchAll" ma:index="23" nillable="true" ma:displayName="Taxonomy Catch All Column" ma:hidden="true" ma:list="{fd9aa145-dcf6-4df9-a69e-4803f7a36b44}" ma:internalName="TaxCatchAll" ma:showField="CatchAllData" ma:web="d7746f9e-f856-48b8-927e-f9f0308fbe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d349a7-8604-4a34-ae91-9bc096ea385a">
      <Terms xmlns="http://schemas.microsoft.com/office/infopath/2007/PartnerControls"/>
    </lcf76f155ced4ddcb4097134ff3c332f>
    <TaxCatchAll xmlns="d7746f9e-f856-48b8-927e-f9f0308fbe52" xsi:nil="true"/>
  </documentManagement>
</p:properties>
</file>

<file path=customXml/itemProps1.xml><?xml version="1.0" encoding="utf-8"?>
<ds:datastoreItem xmlns:ds="http://schemas.openxmlformats.org/officeDocument/2006/customXml" ds:itemID="{C6468AE8-B691-4B17-920E-F24B423EF1BE}">
  <ds:schemaRefs>
    <ds:schemaRef ds:uri="http://schemas.microsoft.com/sharepoint/v3/contenttype/forms"/>
  </ds:schemaRefs>
</ds:datastoreItem>
</file>

<file path=customXml/itemProps2.xml><?xml version="1.0" encoding="utf-8"?>
<ds:datastoreItem xmlns:ds="http://schemas.openxmlformats.org/officeDocument/2006/customXml" ds:itemID="{F7BE6C07-2751-4A48-AD08-B01372DDFA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0d349a7-8604-4a34-ae91-9bc096ea385a"/>
    <ds:schemaRef ds:uri="d7746f9e-f856-48b8-927e-f9f0308fb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9075B9-2D21-4BDE-97AD-B9865D6638B9}">
  <ds:schemaRefs>
    <ds:schemaRef ds:uri="d7746f9e-f856-48b8-927e-f9f0308fbe52"/>
    <ds:schemaRef ds:uri="http://purl.org/dc/terms/"/>
    <ds:schemaRef ds:uri="http://www.w3.org/XML/1998/namespace"/>
    <ds:schemaRef ds:uri="http://schemas.microsoft.com/office/2006/documentManagement/types"/>
    <ds:schemaRef ds:uri="http://purl.org/dc/elements/1.1/"/>
    <ds:schemaRef ds:uri="20d349a7-8604-4a34-ae91-9bc096ea385a"/>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Facet</Template>
  <TotalTime>1103</TotalTime>
  <Words>2716</Words>
  <Application>Microsoft Office PowerPoint</Application>
  <PresentationFormat>Panoramiczny</PresentationFormat>
  <Paragraphs>295</Paragraphs>
  <Slides>22</Slides>
  <Notes>16</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22</vt:i4>
      </vt:variant>
    </vt:vector>
  </HeadingPairs>
  <TitlesOfParts>
    <vt:vector size="31" baseType="lpstr">
      <vt:lpstr>Arial</vt:lpstr>
      <vt:lpstr>Calibri</vt:lpstr>
      <vt:lpstr>DejaVu Sans</vt:lpstr>
      <vt:lpstr>Engram Warsaw</vt:lpstr>
      <vt:lpstr>Engram Warsaw Light</vt:lpstr>
      <vt:lpstr>Symbol</vt:lpstr>
      <vt:lpstr>Times New Roman</vt:lpstr>
      <vt:lpstr>Wingdings</vt:lpstr>
      <vt:lpstr>Motyw pakietu Office</vt:lpstr>
      <vt:lpstr>Miejski Kontrakt Klimatyczny</vt:lpstr>
      <vt:lpstr>Polityka klimatyczna Warszawy</vt:lpstr>
      <vt:lpstr>Zielona Wizja Warszawy</vt:lpstr>
      <vt:lpstr>Zielona Wizja Warszawy</vt:lpstr>
      <vt:lpstr>Jakich obszarów dotyczy Zielona Wizja Warszawy?</vt:lpstr>
      <vt:lpstr>Misja 100 neutralnych dla klimatu  i inteligentnych miast do 2030 roku #MissionCities</vt:lpstr>
      <vt:lpstr>Misje Komisji Europejskiej – idea i cel </vt:lpstr>
      <vt:lpstr>Misje Komisji Europejskiej – 5 misji i udział Warszawy</vt:lpstr>
      <vt:lpstr>#MissionCities – elementy misji 1</vt:lpstr>
      <vt:lpstr>#CitiesMission – elementy misji 2</vt:lpstr>
      <vt:lpstr>#MissionCities – jak to działa</vt:lpstr>
      <vt:lpstr>Miejski Kontrakt Klimatyczny – Climate City Contract</vt:lpstr>
      <vt:lpstr>Miejski Kontrakt Klimatyczny</vt:lpstr>
      <vt:lpstr>Miejski Kontrakt Klimatyczny </vt:lpstr>
      <vt:lpstr>Prezentacja programu PowerPoint</vt:lpstr>
      <vt:lpstr>Zielona Wizja Warszawy a Miejski Kontrakt Klimatyczny </vt:lpstr>
      <vt:lpstr>Projekt NEEST</vt:lpstr>
      <vt:lpstr>Prezentacja programu PowerPoint</vt:lpstr>
      <vt:lpstr>Projekt NEEST – Modele 3D</vt:lpstr>
      <vt:lpstr>Projekt NEEST – Bliźniaki cyfrowe</vt:lpstr>
      <vt:lpstr>NEEST – NetZero Emission and Environmentally Sustainable Territories </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Nina</dc:creator>
  <cp:lastModifiedBy>Kisiel Jacek (PK)</cp:lastModifiedBy>
  <cp:revision>77</cp:revision>
  <dcterms:created xsi:type="dcterms:W3CDTF">2022-12-23T10:36:43Z</dcterms:created>
  <dcterms:modified xsi:type="dcterms:W3CDTF">2024-05-20T12:54:53Z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0x010100C6ACB31E76A60243B22A185066DF9CBE</vt:lpwstr>
  </property>
</Properties>
</file>