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59" r:id="rId2"/>
    <p:sldId id="405" r:id="rId3"/>
    <p:sldId id="380" r:id="rId4"/>
    <p:sldId id="385" r:id="rId5"/>
    <p:sldId id="407" r:id="rId6"/>
    <p:sldId id="387" r:id="rId7"/>
    <p:sldId id="383" r:id="rId8"/>
    <p:sldId id="402" r:id="rId9"/>
    <p:sldId id="392" r:id="rId10"/>
    <p:sldId id="384" r:id="rId11"/>
    <p:sldId id="401" r:id="rId12"/>
    <p:sldId id="382" r:id="rId13"/>
  </p:sldIdLst>
  <p:sldSz cx="9144000" cy="6858000" type="screen4x3"/>
  <p:notesSz cx="9929813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384"/>
    <a:srgbClr val="33CCCC"/>
    <a:srgbClr val="00CC99"/>
    <a:srgbClr val="CC3300"/>
    <a:srgbClr val="2DA58E"/>
    <a:srgbClr val="FF3300"/>
    <a:srgbClr val="2694AA"/>
    <a:srgbClr val="31B59D"/>
    <a:srgbClr val="30B07F"/>
    <a:srgbClr val="25B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543" autoAdjust="0"/>
  </p:normalViewPr>
  <p:slideViewPr>
    <p:cSldViewPr snapToGrid="0">
      <p:cViewPr varScale="1">
        <p:scale>
          <a:sx n="116" d="100"/>
          <a:sy n="116" d="100"/>
        </p:scale>
        <p:origin x="1464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28" d="100"/>
          <a:sy n="128" d="100"/>
        </p:scale>
        <p:origin x="173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3DD5E-1BDC-4572-8424-B322235479E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6916A-E7CB-45E4-8873-8FFE65F87A5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Aktualne emisje z produkcji i spalania plastiku wynoszą 0,86 mld ton CO2e (równoważnika dwutlenku węgla).</a:t>
          </a:r>
          <a:endParaRPr lang="en-US" dirty="0"/>
        </a:p>
      </dgm:t>
    </dgm:pt>
    <dgm:pt modelId="{996691AD-121E-46E6-811F-221AE1508F19}" type="parTrans" cxnId="{09588505-90F4-4A24-B938-692489EE7C07}">
      <dgm:prSet/>
      <dgm:spPr/>
      <dgm:t>
        <a:bodyPr/>
        <a:lstStyle/>
        <a:p>
          <a:endParaRPr lang="en-US"/>
        </a:p>
      </dgm:t>
    </dgm:pt>
    <dgm:pt modelId="{90651D06-61B8-438C-90A9-B8395C9986E0}" type="sibTrans" cxnId="{09588505-90F4-4A24-B938-692489EE7C07}">
      <dgm:prSet/>
      <dgm:spPr/>
      <dgm:t>
        <a:bodyPr/>
        <a:lstStyle/>
        <a:p>
          <a:endParaRPr lang="en-US"/>
        </a:p>
      </dgm:t>
    </dgm:pt>
    <dgm:pt modelId="{71D4C9BB-7007-499A-8044-7B8656664EE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Na podstawie prognoz </a:t>
          </a:r>
          <a:r>
            <a:rPr lang="pl-PL" b="0" i="0" dirty="0"/>
            <a:t>przemysłu petrochemicznego do 2030 roku emisje wzrosną do poziomu 1,34 mld ton, a do 2050 roku 2,80 mld ton.</a:t>
          </a:r>
          <a:endParaRPr lang="en-US" dirty="0"/>
        </a:p>
      </dgm:t>
    </dgm:pt>
    <dgm:pt modelId="{6068B1A8-ADC0-42A4-8B91-083E51B2377C}" type="parTrans" cxnId="{355DACEB-424E-4ED2-A52A-0F7F272C06B3}">
      <dgm:prSet/>
      <dgm:spPr/>
      <dgm:t>
        <a:bodyPr/>
        <a:lstStyle/>
        <a:p>
          <a:endParaRPr lang="en-US"/>
        </a:p>
      </dgm:t>
    </dgm:pt>
    <dgm:pt modelId="{2C379CCF-97DF-400F-8C0C-D74BA8854894}" type="sibTrans" cxnId="{355DACEB-424E-4ED2-A52A-0F7F272C06B3}">
      <dgm:prSet/>
      <dgm:spPr/>
      <dgm:t>
        <a:bodyPr/>
        <a:lstStyle/>
        <a:p>
          <a:endParaRPr lang="en-US"/>
        </a:p>
      </dgm:t>
    </dgm:pt>
    <dgm:pt modelId="{D64AFEBB-982D-46B3-8CC2-D2B8146B6B5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Dalsze trzymanie się takiej tendencji, doprowadziłoby do wyemitowania w 2100 roku 260 mld ton CO2e, </a:t>
          </a:r>
          <a:endParaRPr lang="en-US"/>
        </a:p>
      </dgm:t>
    </dgm:pt>
    <dgm:pt modelId="{19014381-5EFD-4F3A-90F1-BAF086DE6D7E}" type="parTrans" cxnId="{2349CF23-0819-4A97-9867-00EDF9EE4913}">
      <dgm:prSet/>
      <dgm:spPr/>
      <dgm:t>
        <a:bodyPr/>
        <a:lstStyle/>
        <a:p>
          <a:endParaRPr lang="en-US"/>
        </a:p>
      </dgm:t>
    </dgm:pt>
    <dgm:pt modelId="{F7B6E31A-101D-452D-AFB4-7EDB2E335E0F}" type="sibTrans" cxnId="{2349CF23-0819-4A97-9867-00EDF9EE4913}">
      <dgm:prSet/>
      <dgm:spPr/>
      <dgm:t>
        <a:bodyPr/>
        <a:lstStyle/>
        <a:p>
          <a:endParaRPr lang="en-US"/>
        </a:p>
      </dgm:t>
    </dgm:pt>
    <dgm:pt modelId="{8037542A-6A22-40F5-9460-175F38913797}" type="pres">
      <dgm:prSet presAssocID="{68A3DD5E-1BDC-4572-8424-B322235479E4}" presName="root" presStyleCnt="0">
        <dgm:presLayoutVars>
          <dgm:dir/>
          <dgm:resizeHandles val="exact"/>
        </dgm:presLayoutVars>
      </dgm:prSet>
      <dgm:spPr/>
    </dgm:pt>
    <dgm:pt modelId="{85533BC5-BAA7-43D6-94F2-D0E81CE20865}" type="pres">
      <dgm:prSet presAssocID="{ACB6916A-E7CB-45E4-8873-8FFE65F87A5D}" presName="compNode" presStyleCnt="0"/>
      <dgm:spPr/>
    </dgm:pt>
    <dgm:pt modelId="{389309D2-BB2F-4EED-9E15-1C06E270E7DE}" type="pres">
      <dgm:prSet presAssocID="{ACB6916A-E7CB-45E4-8873-8FFE65F87A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yka"/>
        </a:ext>
      </dgm:extLst>
    </dgm:pt>
    <dgm:pt modelId="{06837B64-803B-40B2-BA0D-47924B126D23}" type="pres">
      <dgm:prSet presAssocID="{ACB6916A-E7CB-45E4-8873-8FFE65F87A5D}" presName="spaceRect" presStyleCnt="0"/>
      <dgm:spPr/>
    </dgm:pt>
    <dgm:pt modelId="{B72CACA0-7A99-4817-90EF-887F4394F143}" type="pres">
      <dgm:prSet presAssocID="{ACB6916A-E7CB-45E4-8873-8FFE65F87A5D}" presName="textRect" presStyleLbl="revTx" presStyleIdx="0" presStyleCnt="3">
        <dgm:presLayoutVars>
          <dgm:chMax val="1"/>
          <dgm:chPref val="1"/>
        </dgm:presLayoutVars>
      </dgm:prSet>
      <dgm:spPr/>
    </dgm:pt>
    <dgm:pt modelId="{CFFB08DD-7C39-45AB-AA0D-70DB70A6668F}" type="pres">
      <dgm:prSet presAssocID="{90651D06-61B8-438C-90A9-B8395C9986E0}" presName="sibTrans" presStyleCnt="0"/>
      <dgm:spPr/>
    </dgm:pt>
    <dgm:pt modelId="{CE685B6B-7084-4E31-A41D-9D2E1D502422}" type="pres">
      <dgm:prSet presAssocID="{71D4C9BB-7007-499A-8044-7B8656664EED}" presName="compNode" presStyleCnt="0"/>
      <dgm:spPr/>
    </dgm:pt>
    <dgm:pt modelId="{B006E686-B420-4F6F-AB72-9443509848C2}" type="pres">
      <dgm:prSet presAssocID="{71D4C9BB-7007-499A-8044-7B8656664E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40DF0D5-D46B-43AE-84CF-1AC4661A7F1E}" type="pres">
      <dgm:prSet presAssocID="{71D4C9BB-7007-499A-8044-7B8656664EED}" presName="spaceRect" presStyleCnt="0"/>
      <dgm:spPr/>
    </dgm:pt>
    <dgm:pt modelId="{8323371C-C470-46C2-9F5A-C9C37D7521B8}" type="pres">
      <dgm:prSet presAssocID="{71D4C9BB-7007-499A-8044-7B8656664EED}" presName="textRect" presStyleLbl="revTx" presStyleIdx="1" presStyleCnt="3">
        <dgm:presLayoutVars>
          <dgm:chMax val="1"/>
          <dgm:chPref val="1"/>
        </dgm:presLayoutVars>
      </dgm:prSet>
      <dgm:spPr/>
    </dgm:pt>
    <dgm:pt modelId="{4C63E597-3324-4080-8F2A-2F8CDA21B2A3}" type="pres">
      <dgm:prSet presAssocID="{2C379CCF-97DF-400F-8C0C-D74BA8854894}" presName="sibTrans" presStyleCnt="0"/>
      <dgm:spPr/>
    </dgm:pt>
    <dgm:pt modelId="{3A0CBC4E-D091-49EB-A075-9C4AAE4ED3EC}" type="pres">
      <dgm:prSet presAssocID="{D64AFEBB-982D-46B3-8CC2-D2B8146B6B5E}" presName="compNode" presStyleCnt="0"/>
      <dgm:spPr/>
    </dgm:pt>
    <dgm:pt modelId="{E9DD763B-8FD5-4C29-8E99-9930995DFEB4}" type="pres">
      <dgm:prSet presAssocID="{D64AFEBB-982D-46B3-8CC2-D2B8146B6B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341BB88-6406-41B5-8E2C-A106A008E8C4}" type="pres">
      <dgm:prSet presAssocID="{D64AFEBB-982D-46B3-8CC2-D2B8146B6B5E}" presName="spaceRect" presStyleCnt="0"/>
      <dgm:spPr/>
    </dgm:pt>
    <dgm:pt modelId="{5371194D-02FD-4315-9FDE-A638F1A8D53A}" type="pres">
      <dgm:prSet presAssocID="{D64AFEBB-982D-46B3-8CC2-D2B8146B6B5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9588505-90F4-4A24-B938-692489EE7C07}" srcId="{68A3DD5E-1BDC-4572-8424-B322235479E4}" destId="{ACB6916A-E7CB-45E4-8873-8FFE65F87A5D}" srcOrd="0" destOrd="0" parTransId="{996691AD-121E-46E6-811F-221AE1508F19}" sibTransId="{90651D06-61B8-438C-90A9-B8395C9986E0}"/>
    <dgm:cxn modelId="{DB3E2408-0564-4F95-880B-4DB6030E9DE1}" type="presOf" srcId="{68A3DD5E-1BDC-4572-8424-B322235479E4}" destId="{8037542A-6A22-40F5-9460-175F38913797}" srcOrd="0" destOrd="0" presId="urn:microsoft.com/office/officeart/2018/2/layout/IconLabelList"/>
    <dgm:cxn modelId="{2349CF23-0819-4A97-9867-00EDF9EE4913}" srcId="{68A3DD5E-1BDC-4572-8424-B322235479E4}" destId="{D64AFEBB-982D-46B3-8CC2-D2B8146B6B5E}" srcOrd="2" destOrd="0" parTransId="{19014381-5EFD-4F3A-90F1-BAF086DE6D7E}" sibTransId="{F7B6E31A-101D-452D-AFB4-7EDB2E335E0F}"/>
    <dgm:cxn modelId="{7AED522D-231F-4DEB-A873-285EF63DCE87}" type="presOf" srcId="{ACB6916A-E7CB-45E4-8873-8FFE65F87A5D}" destId="{B72CACA0-7A99-4817-90EF-887F4394F143}" srcOrd="0" destOrd="0" presId="urn:microsoft.com/office/officeart/2018/2/layout/IconLabelList"/>
    <dgm:cxn modelId="{E21DB9A1-1F23-4757-826B-2206080F003C}" type="presOf" srcId="{D64AFEBB-982D-46B3-8CC2-D2B8146B6B5E}" destId="{5371194D-02FD-4315-9FDE-A638F1A8D53A}" srcOrd="0" destOrd="0" presId="urn:microsoft.com/office/officeart/2018/2/layout/IconLabelList"/>
    <dgm:cxn modelId="{3CD909A9-78CB-47A9-A1F7-535EBFDE2015}" type="presOf" srcId="{71D4C9BB-7007-499A-8044-7B8656664EED}" destId="{8323371C-C470-46C2-9F5A-C9C37D7521B8}" srcOrd="0" destOrd="0" presId="urn:microsoft.com/office/officeart/2018/2/layout/IconLabelList"/>
    <dgm:cxn modelId="{355DACEB-424E-4ED2-A52A-0F7F272C06B3}" srcId="{68A3DD5E-1BDC-4572-8424-B322235479E4}" destId="{71D4C9BB-7007-499A-8044-7B8656664EED}" srcOrd="1" destOrd="0" parTransId="{6068B1A8-ADC0-42A4-8B91-083E51B2377C}" sibTransId="{2C379CCF-97DF-400F-8C0C-D74BA8854894}"/>
    <dgm:cxn modelId="{3BDF8889-7274-4A05-A690-6028E3FB1484}" type="presParOf" srcId="{8037542A-6A22-40F5-9460-175F38913797}" destId="{85533BC5-BAA7-43D6-94F2-D0E81CE20865}" srcOrd="0" destOrd="0" presId="urn:microsoft.com/office/officeart/2018/2/layout/IconLabelList"/>
    <dgm:cxn modelId="{D4056F6B-6683-4EC4-BCE0-776080CBF9CC}" type="presParOf" srcId="{85533BC5-BAA7-43D6-94F2-D0E81CE20865}" destId="{389309D2-BB2F-4EED-9E15-1C06E270E7DE}" srcOrd="0" destOrd="0" presId="urn:microsoft.com/office/officeart/2018/2/layout/IconLabelList"/>
    <dgm:cxn modelId="{5E96608B-7185-4D71-B619-3E20BA7D8359}" type="presParOf" srcId="{85533BC5-BAA7-43D6-94F2-D0E81CE20865}" destId="{06837B64-803B-40B2-BA0D-47924B126D23}" srcOrd="1" destOrd="0" presId="urn:microsoft.com/office/officeart/2018/2/layout/IconLabelList"/>
    <dgm:cxn modelId="{8BDB79FE-61BC-4D1E-89AD-43E4B0291C3A}" type="presParOf" srcId="{85533BC5-BAA7-43D6-94F2-D0E81CE20865}" destId="{B72CACA0-7A99-4817-90EF-887F4394F143}" srcOrd="2" destOrd="0" presId="urn:microsoft.com/office/officeart/2018/2/layout/IconLabelList"/>
    <dgm:cxn modelId="{F7D5FB7E-7875-49FC-9B10-D8DA3C9562F8}" type="presParOf" srcId="{8037542A-6A22-40F5-9460-175F38913797}" destId="{CFFB08DD-7C39-45AB-AA0D-70DB70A6668F}" srcOrd="1" destOrd="0" presId="urn:microsoft.com/office/officeart/2018/2/layout/IconLabelList"/>
    <dgm:cxn modelId="{D9FD9F84-0F51-4CD4-853F-5C8AF1B4A0D7}" type="presParOf" srcId="{8037542A-6A22-40F5-9460-175F38913797}" destId="{CE685B6B-7084-4E31-A41D-9D2E1D502422}" srcOrd="2" destOrd="0" presId="urn:microsoft.com/office/officeart/2018/2/layout/IconLabelList"/>
    <dgm:cxn modelId="{B8D2FC0B-D43F-49A4-BEA4-B1B888D1D931}" type="presParOf" srcId="{CE685B6B-7084-4E31-A41D-9D2E1D502422}" destId="{B006E686-B420-4F6F-AB72-9443509848C2}" srcOrd="0" destOrd="0" presId="urn:microsoft.com/office/officeart/2018/2/layout/IconLabelList"/>
    <dgm:cxn modelId="{CD0A6E31-0BC1-43CE-9A3F-2280CDF2E0DF}" type="presParOf" srcId="{CE685B6B-7084-4E31-A41D-9D2E1D502422}" destId="{240DF0D5-D46B-43AE-84CF-1AC4661A7F1E}" srcOrd="1" destOrd="0" presId="urn:microsoft.com/office/officeart/2018/2/layout/IconLabelList"/>
    <dgm:cxn modelId="{A1C10F5D-CE77-4BBF-BEE2-6AE88667736B}" type="presParOf" srcId="{CE685B6B-7084-4E31-A41D-9D2E1D502422}" destId="{8323371C-C470-46C2-9F5A-C9C37D7521B8}" srcOrd="2" destOrd="0" presId="urn:microsoft.com/office/officeart/2018/2/layout/IconLabelList"/>
    <dgm:cxn modelId="{AD6BC894-3E57-4886-ACD8-259A7CD0765C}" type="presParOf" srcId="{8037542A-6A22-40F5-9460-175F38913797}" destId="{4C63E597-3324-4080-8F2A-2F8CDA21B2A3}" srcOrd="3" destOrd="0" presId="urn:microsoft.com/office/officeart/2018/2/layout/IconLabelList"/>
    <dgm:cxn modelId="{9BA27963-2454-4402-BF56-FB87B631DB74}" type="presParOf" srcId="{8037542A-6A22-40F5-9460-175F38913797}" destId="{3A0CBC4E-D091-49EB-A075-9C4AAE4ED3EC}" srcOrd="4" destOrd="0" presId="urn:microsoft.com/office/officeart/2018/2/layout/IconLabelList"/>
    <dgm:cxn modelId="{1332E773-4040-4102-BAD0-85C0C2DB140C}" type="presParOf" srcId="{3A0CBC4E-D091-49EB-A075-9C4AAE4ED3EC}" destId="{E9DD763B-8FD5-4C29-8E99-9930995DFEB4}" srcOrd="0" destOrd="0" presId="urn:microsoft.com/office/officeart/2018/2/layout/IconLabelList"/>
    <dgm:cxn modelId="{6E3A2F79-9021-4EA1-B279-6F2B0C3F3994}" type="presParOf" srcId="{3A0CBC4E-D091-49EB-A075-9C4AAE4ED3EC}" destId="{1341BB88-6406-41B5-8E2C-A106A008E8C4}" srcOrd="1" destOrd="0" presId="urn:microsoft.com/office/officeart/2018/2/layout/IconLabelList"/>
    <dgm:cxn modelId="{98B47CE8-45C7-41E0-8EAB-7591EBA2BD98}" type="presParOf" srcId="{3A0CBC4E-D091-49EB-A075-9C4AAE4ED3EC}" destId="{5371194D-02FD-4315-9FDE-A638F1A8D5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09D2-BB2F-4EED-9E15-1C06E270E7DE}">
      <dsp:nvSpPr>
        <dsp:cNvPr id="0" name=""/>
        <dsp:cNvSpPr/>
      </dsp:nvSpPr>
      <dsp:spPr>
        <a:xfrm>
          <a:off x="625337" y="95671"/>
          <a:ext cx="649423" cy="649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CACA0-7A99-4817-90EF-887F4394F143}">
      <dsp:nvSpPr>
        <dsp:cNvPr id="0" name=""/>
        <dsp:cNvSpPr/>
      </dsp:nvSpPr>
      <dsp:spPr>
        <a:xfrm>
          <a:off x="228467" y="980761"/>
          <a:ext cx="1443164" cy="68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Aktualne emisje z produkcji i spalania plastiku wynoszą 0,86 mld ton CO2e (równoważnika dwutlenku węgla).</a:t>
          </a:r>
          <a:endParaRPr lang="en-US" sz="1100" kern="1200" dirty="0"/>
        </a:p>
      </dsp:txBody>
      <dsp:txXfrm>
        <a:off x="228467" y="980761"/>
        <a:ext cx="1443164" cy="685502"/>
      </dsp:txXfrm>
    </dsp:sp>
    <dsp:sp modelId="{B006E686-B420-4F6F-AB72-9443509848C2}">
      <dsp:nvSpPr>
        <dsp:cNvPr id="0" name=""/>
        <dsp:cNvSpPr/>
      </dsp:nvSpPr>
      <dsp:spPr>
        <a:xfrm>
          <a:off x="2321054" y="95671"/>
          <a:ext cx="649423" cy="6494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3371C-C470-46C2-9F5A-C9C37D7521B8}">
      <dsp:nvSpPr>
        <dsp:cNvPr id="0" name=""/>
        <dsp:cNvSpPr/>
      </dsp:nvSpPr>
      <dsp:spPr>
        <a:xfrm>
          <a:off x="1924184" y="980761"/>
          <a:ext cx="1443164" cy="68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Na podstawie prognoz </a:t>
          </a:r>
          <a:r>
            <a:rPr lang="pl-PL" sz="1100" b="0" i="0" kern="1200" dirty="0"/>
            <a:t>przemysłu petrochemicznego do 2030 roku emisje wzrosną do poziomu 1,34 mld ton, a do 2050 roku 2,80 mld ton.</a:t>
          </a:r>
          <a:endParaRPr lang="en-US" sz="1100" kern="1200" dirty="0"/>
        </a:p>
      </dsp:txBody>
      <dsp:txXfrm>
        <a:off x="1924184" y="980761"/>
        <a:ext cx="1443164" cy="685502"/>
      </dsp:txXfrm>
    </dsp:sp>
    <dsp:sp modelId="{E9DD763B-8FD5-4C29-8E99-9930995DFEB4}">
      <dsp:nvSpPr>
        <dsp:cNvPr id="0" name=""/>
        <dsp:cNvSpPr/>
      </dsp:nvSpPr>
      <dsp:spPr>
        <a:xfrm>
          <a:off x="1473196" y="2027055"/>
          <a:ext cx="649423" cy="6494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1194D-02FD-4315-9FDE-A638F1A8D53A}">
      <dsp:nvSpPr>
        <dsp:cNvPr id="0" name=""/>
        <dsp:cNvSpPr/>
      </dsp:nvSpPr>
      <dsp:spPr>
        <a:xfrm>
          <a:off x="1076325" y="2912144"/>
          <a:ext cx="1443164" cy="685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Dalsze trzymanie się takiej tendencji, doprowadziłoby do wyemitowania w 2100 roku 260 mld ton CO2e, </a:t>
          </a:r>
          <a:endParaRPr lang="en-US" sz="1100" kern="1200"/>
        </a:p>
      </dsp:txBody>
      <dsp:txXfrm>
        <a:off x="1076325" y="2912144"/>
        <a:ext cx="1443164" cy="685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4601" y="3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245AF-20D8-45C4-AD0C-ABD6BF1FF621}" type="datetimeFigureOut">
              <a:rPr lang="pl-PL" smtClean="0"/>
              <a:t>17.05.2024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5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4601" y="6456615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65902-7A33-4082-B2F0-6ABCAFCA3C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86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4601" y="3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863A-36D7-44CD-AFA8-9A9F41A78EFB}" type="datetimeFigureOut">
              <a:rPr lang="pl-PL" smtClean="0"/>
              <a:t>17.05.2024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7725"/>
            <a:ext cx="3062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983" y="3271384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5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4601" y="6456615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A4AEF-5D65-46F7-8F10-3F4936F38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2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645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810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52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89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42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27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74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12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11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4AEF-5D65-46F7-8F10-3F4936F38B9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65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89DAD-7B8D-356B-2969-974B4A656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57A7FD-61B5-5811-1C39-5E45CD3DE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157CE6-8B2D-E68F-8325-E6E387F3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Warszawa, 21.05.2024 r.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2E9943-4A33-57BA-C800-2447D584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26224D-0564-FD37-8C4F-15CAC246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BE28855-70F6-1CA0-2548-20346CA6F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059" y="78817"/>
            <a:ext cx="1902941" cy="9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E8714-E8E6-752F-520B-4DB03374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B31F40-3A3C-A3D5-3D18-64372A6B9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0667E6-30E0-FFE9-113C-C1FA7A9A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A1700-787C-F607-20D8-F87937BC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FF3E97-3407-7955-9D21-C5D09AB8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0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67E1029-52F8-D725-5EBB-F46C418BE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D1C8AE-EABC-4178-0CD6-4CEFA20EB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8174A9-515A-2A57-04C8-FD6BC323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84C67C-9996-BAD4-6E3A-A367084E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DADB47-34CE-4F78-4895-92BA33D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0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470E4-3773-4846-6E67-5260FCB7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F5B052-0FF5-09E5-37D9-2ECF26667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597EA5-E79C-B716-0891-19EFEA0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CBD1DF-2C94-73DE-ADA4-B87D2B23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78C1B3-8405-630F-738D-E3985320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5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F18E2-C62C-F7B5-3131-A07C0D44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6C9748-DE41-263C-82B4-CE1040EA5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AB0506-9CE3-F243-9F82-D96EB30B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F6EC98-DAD0-905C-EED7-3D860AFA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FF265D-7DE6-E7BD-D2F1-2360EC4D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8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EDA91-7AF6-40E7-3EB6-76435B81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A4CFC4-40E5-706D-A1C9-9D4DA71EB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5855E6-4F96-7FBB-01F2-55D5E9034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231ED2-D178-C88B-EC6C-E494C19D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227100-7082-DF5B-8C00-FA072E8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C80690-63FA-9C33-FFCE-0234C559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08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0D87B-D195-EA9C-5FE7-B315701E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F09A1D-8D22-B63B-4DD3-858664B8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C833F6-E7E9-027D-1F35-A4EE3F952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1F33B0-1BEE-4AC1-DE1C-C711E6052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A70586-3D0B-F696-51A8-7F4310003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FE5A16F-99C4-9F7C-3DCF-AFB0A205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83B918D-7EBD-F018-85E5-CDE51187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E753649-7EE0-8D0A-5ADF-9C3B138A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72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FF7B4-0DBB-605F-EB08-FE7CC156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FDD0211-0C21-7608-EB3A-4D096C3A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4E46A9-1E8E-938B-C612-3FEC02C8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94178A-EA72-4612-AC96-45280D11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55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155DACF-76E5-528E-6F4C-84544E9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45746F4-C3AC-0DC6-1EB2-E6528F0A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215D01-5C0F-8D47-4365-5A8F33F3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54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E6B3A-F665-7711-9616-156E2ECE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1840BE-0E0F-4C5B-D260-F1FA9ACB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84F248-2D5F-9711-87FD-9FEDFD9A8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A8C27B-DA19-5345-E8A5-F0B09F24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68DCA9-AC1D-C956-8A65-6023FAE2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5A2C03-011F-4BCA-BFC9-B850AD30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89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CE0153-7E12-0C7F-BEB3-CC394F3E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E25543-25C6-61B1-18AF-5FA46DB08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7ED369-78E4-4DCD-30B1-9630B70AA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3BB53A-FD29-D4CD-EABD-354F9565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Nadarzyn, 26.09.2018 r.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E0E0E3-3438-CB94-5D7A-8D968E58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074093-3DA7-7993-1326-9C95E442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053A-3F19-4F92-BEDE-CAC7CD77B1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5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24BF1B7-B0D8-7368-EAA9-DA091D80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6EEC82-F8DB-A66E-6BEF-9CD0BECF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C24EF2-71F3-EE88-E014-DB58F29DC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Warszawa, 21.05.2024 r.</a:t>
            </a:r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CC41C9-4FC6-7E37-C3E1-D4DC0463B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EA7D72-07B4-A2CF-0168-AC1E4D020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74FA219-0CCF-9D23-1F6A-849ED20A4B7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41059" y="0"/>
            <a:ext cx="1902941" cy="9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ospodarka.odpadami@mazovia.p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5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6305" y="2039159"/>
            <a:ext cx="7980565" cy="775845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sz="2200" b="1" kern="900" spc="20" dirty="0">
                <a:ln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Gospodarka o obiegu zamkniętym</a:t>
            </a:r>
            <a:br>
              <a:rPr lang="pl-PL" sz="2200" b="1" kern="900" spc="20" dirty="0">
                <a:ln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200" b="1" kern="900" spc="20" dirty="0">
                <a:ln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kluczem do neutralności klimatycznej</a:t>
            </a:r>
            <a:endParaRPr lang="pl-PL" sz="2200" b="1" kern="900" spc="20" dirty="0">
              <a:ln/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261097" y="3697613"/>
            <a:ext cx="6872818" cy="171570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endParaRPr lang="pl-PL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chemeClr val="tx2"/>
                </a:solidFill>
                <a:cs typeface="Arial" panose="020B0604020202020204" pitchFamily="34" charset="0"/>
              </a:rPr>
              <a:t>Warszawa, 21.05.2024 r</a:t>
            </a:r>
            <a:r>
              <a:rPr lang="pl-PL" sz="24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22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28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rostokąt 6"/>
          <p:cNvSpPr/>
          <p:nvPr/>
        </p:nvSpPr>
        <p:spPr bwMode="auto">
          <a:xfrm>
            <a:off x="-686" y="6601673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pic>
        <p:nvPicPr>
          <p:cNvPr id="3" name="Obraz 2" descr="Obraz zawierający Czcionka, tekst, logo, Grafika&#10;&#10;Opis wygenerowany automatycznie">
            <a:extLst>
              <a:ext uri="{FF2B5EF4-FFF2-40B4-BE49-F238E27FC236}">
                <a16:creationId xmlns:a16="http://schemas.microsoft.com/office/drawing/2014/main" id="{8E07FAE1-D2F6-F5DA-9048-739655020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46" y="-1"/>
            <a:ext cx="4303868" cy="215193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12BEE2C-82BC-8953-4C2B-EA2A35CA9CF2}"/>
              </a:ext>
            </a:extLst>
          </p:cNvPr>
          <p:cNvSpPr txBox="1"/>
          <p:nvPr/>
        </p:nvSpPr>
        <p:spPr>
          <a:xfrm>
            <a:off x="1808174" y="3362274"/>
            <a:ext cx="60747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  <a:cs typeface="Arial" panose="020B0604020202020204" pitchFamily="34" charset="0"/>
              </a:rPr>
              <a:t>Marcin Podgórski</a:t>
            </a:r>
          </a:p>
          <a:p>
            <a:endParaRPr lang="pl-PL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chemeClr val="tx2"/>
                </a:solidFill>
                <a:cs typeface="Arial" panose="020B0604020202020204" pitchFamily="34" charset="0"/>
              </a:rPr>
              <a:t>Dyrektor Departamentu Gospodarki Odpadami, Emisji i Pozwoleń Zintegrowanych Urzędu Marszałkowskiego Województwa Mazowieckiego w Warszawie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57C35F-1CAC-886D-FBF3-C072C92F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3" y="6541158"/>
            <a:ext cx="2060627" cy="365792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854203" y="6604797"/>
            <a:ext cx="2057400" cy="2757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149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auto">
          <a:xfrm>
            <a:off x="0" y="6409134"/>
            <a:ext cx="9144000" cy="448866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66131" y="6469518"/>
            <a:ext cx="2057400" cy="365125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21.05.2024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457950" y="6469518"/>
            <a:ext cx="2057400" cy="251958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99B2CE60-FE7E-4888-9B63-82F2F3B05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6" y="453080"/>
            <a:ext cx="9109218" cy="51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555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auto">
          <a:xfrm>
            <a:off x="0" y="6409134"/>
            <a:ext cx="9144000" cy="448866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66131" y="6469518"/>
            <a:ext cx="2057400" cy="365125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21.05.2024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457950" y="6469518"/>
            <a:ext cx="2057400" cy="251958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50978D-92C6-2116-583E-DB85C0EF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90" y="4709541"/>
            <a:ext cx="1676545" cy="18899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5506E5A-A5BD-C8EB-09ED-536110AC8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8" y="1062681"/>
            <a:ext cx="9144914" cy="51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361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590109"/>
            <a:ext cx="2057400" cy="267891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1703" y="2019603"/>
            <a:ext cx="7772400" cy="284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l-PL" alt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 eaLnBrk="1" hangingPunct="1">
              <a:buSzPct val="100000"/>
              <a:defRPr/>
            </a:pPr>
            <a:endParaRPr lang="pl-P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SzPct val="100000"/>
              <a:defRPr/>
            </a:pPr>
            <a:endParaRPr lang="pl-PL" sz="2000" b="0" i="0" u="none" strike="noStrike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ctr" eaLnBrk="1" hangingPunct="1">
              <a:buSzPct val="100000"/>
              <a:defRPr/>
            </a:pPr>
            <a:r>
              <a:rPr lang="pl-PL" sz="20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Departament Gospodarki Odpadami,</a:t>
            </a:r>
            <a:br>
              <a:rPr lang="pl-PL" sz="20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pl-PL" sz="20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Emisji i Pozwoleń Zintegrowanych</a:t>
            </a:r>
            <a:br>
              <a:rPr lang="pl-PL" sz="1200" b="0" i="0" dirty="0">
                <a:solidFill>
                  <a:srgbClr val="6D777E"/>
                </a:solidFill>
                <a:effectLst/>
                <a:latin typeface="Arial" panose="020B0604020202020204" pitchFamily="34" charset="0"/>
              </a:rPr>
            </a:br>
            <a:r>
              <a:rPr lang="pl-PL" sz="1200" b="0" i="0" dirty="0">
                <a:solidFill>
                  <a:srgbClr val="6D777E"/>
                </a:solidFill>
                <a:effectLst/>
                <a:latin typeface="Arial" panose="020B0604020202020204" pitchFamily="34" charset="0"/>
              </a:rPr>
              <a:t>     03-402 Warszawa, Al. Solidarności 61, tel. 225979481, fax 225979484</a:t>
            </a:r>
            <a:br>
              <a:rPr lang="pl-PL" sz="1200" b="0" i="0" dirty="0">
                <a:solidFill>
                  <a:srgbClr val="6D777E"/>
                </a:solidFill>
                <a:effectLst/>
                <a:latin typeface="Arial" panose="020B0604020202020204" pitchFamily="34" charset="0"/>
              </a:rPr>
            </a:br>
            <a:r>
              <a:rPr lang="pl-PL" sz="1200" b="0" i="0" dirty="0">
                <a:solidFill>
                  <a:srgbClr val="6D777E"/>
                </a:solidFill>
                <a:effectLst/>
                <a:latin typeface="Arial" panose="020B0604020202020204" pitchFamily="34" charset="0"/>
              </a:rPr>
              <a:t>     e-mail: </a:t>
            </a:r>
            <a:r>
              <a:rPr lang="pl-PL" sz="1200" b="0" i="0" u="none" strike="noStrike" dirty="0">
                <a:solidFill>
                  <a:srgbClr val="6D777E"/>
                </a:solidFill>
                <a:effectLst/>
                <a:latin typeface="Arial" panose="020B0604020202020204" pitchFamily="34" charset="0"/>
                <a:hlinkClick r:id="rId3"/>
              </a:rPr>
              <a:t>gospodarka.odpadami@mazovia.pl</a:t>
            </a:r>
            <a:endParaRPr lang="pl-PL" altLang="pl-P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00AFB8-17BD-E0E6-2E61-7FC88409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3" y="6541158"/>
            <a:ext cx="206062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743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1A13664A-1244-7145-DFD3-F4555AA6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1137557" y="1087544"/>
            <a:ext cx="6287540" cy="519154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590109"/>
            <a:ext cx="2057400" cy="267891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1703" y="201960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endParaRPr lang="pl-PL" altLang="pl-PL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00AFB8-17BD-E0E6-2E61-7FC88409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3" y="6541158"/>
            <a:ext cx="2060627" cy="36579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AE4EBC5-DA04-903F-ACA6-9A8046FDA951}"/>
              </a:ext>
            </a:extLst>
          </p:cNvPr>
          <p:cNvSpPr txBox="1"/>
          <p:nvPr/>
        </p:nvSpPr>
        <p:spPr>
          <a:xfrm>
            <a:off x="274466" y="4007592"/>
            <a:ext cx="81781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Niestety w odniesieniu globalnym w latach 2021-2022 emisje gazów cieplarnianych wzrosły sumarycznie o 1,2 proc., osiągając nowy rekord </a:t>
            </a:r>
            <a:r>
              <a:rPr lang="pl-PL" b="1" dirty="0"/>
              <a:t>57,4 gigaton ekwiwalentu dwutlenku węgla (GtCO</a:t>
            </a:r>
            <a:r>
              <a:rPr lang="pl-PL" sz="2000" b="1" baseline="-25000" dirty="0"/>
              <a:t>2</a:t>
            </a:r>
            <a:r>
              <a:rPr lang="pl-PL" b="1" dirty="0"/>
              <a:t>e). 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5F0404A-6091-A882-9BA3-2C15DF982138}"/>
              </a:ext>
            </a:extLst>
          </p:cNvPr>
          <p:cNvSpPr txBox="1"/>
          <p:nvPr/>
        </p:nvSpPr>
        <p:spPr>
          <a:xfrm>
            <a:off x="6439712" y="614565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 err="1">
                <a:latin typeface="+mj-lt"/>
              </a:rPr>
              <a:t>Źródlo</a:t>
            </a:r>
            <a:r>
              <a:rPr lang="pl-PL" sz="1100" dirty="0">
                <a:latin typeface="+mj-lt"/>
              </a:rPr>
              <a:t>: raport UNEP „</a:t>
            </a:r>
            <a:r>
              <a:rPr lang="pl-PL" sz="1100" dirty="0" err="1">
                <a:latin typeface="+mj-lt"/>
              </a:rPr>
              <a:t>Broken</a:t>
            </a:r>
            <a:r>
              <a:rPr lang="pl-PL" sz="1100" dirty="0">
                <a:latin typeface="+mj-lt"/>
              </a:rPr>
              <a:t> </a:t>
            </a:r>
            <a:r>
              <a:rPr lang="pl-PL" sz="1100" dirty="0" err="1">
                <a:latin typeface="+mj-lt"/>
              </a:rPr>
              <a:t>Record</a:t>
            </a:r>
            <a:r>
              <a:rPr lang="pl-PL" sz="1100" dirty="0">
                <a:latin typeface="+mj-lt"/>
              </a:rPr>
              <a:t>”,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BE396B-80EC-A843-6D11-E481641B44B9}"/>
              </a:ext>
            </a:extLst>
          </p:cNvPr>
          <p:cNvSpPr txBox="1"/>
          <p:nvPr/>
        </p:nvSpPr>
        <p:spPr>
          <a:xfrm>
            <a:off x="396788" y="509054"/>
            <a:ext cx="596831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Emisje</a:t>
            </a:r>
            <a:r>
              <a:rPr lang="pl-PL" sz="3800" dirty="0"/>
              <a:t> </a:t>
            </a:r>
            <a:r>
              <a:rPr lang="pl-PL" sz="3800" dirty="0">
                <a:solidFill>
                  <a:schemeClr val="accent6">
                    <a:lumMod val="75000"/>
                  </a:schemeClr>
                </a:solidFill>
              </a:rPr>
              <a:t>gazów cieplarnianych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3F14F55-C45D-B281-A734-C6B5E8BD61FA}"/>
              </a:ext>
            </a:extLst>
          </p:cNvPr>
          <p:cNvSpPr txBox="1"/>
          <p:nvPr/>
        </p:nvSpPr>
        <p:spPr>
          <a:xfrm>
            <a:off x="274467" y="1533462"/>
            <a:ext cx="8946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Do połowy tego stulecia UE ma być pierwszą gospodarką i pierwszym na świecie społeczeństwem neutralnym klimatycznie.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1896874-835D-E3AA-76A5-E1CBB536664C}"/>
              </a:ext>
            </a:extLst>
          </p:cNvPr>
          <p:cNvSpPr txBox="1"/>
          <p:nvPr/>
        </p:nvSpPr>
        <p:spPr>
          <a:xfrm>
            <a:off x="274466" y="2206936"/>
            <a:ext cx="8068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Jak podaje KE, emisje gazów cieplarnianych w UE już znacząco spadły i w 2021 roku były o 28,5 proc. niższe w porównaniu z poziomem z lat 90.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BE66556-C7AF-104E-AD58-5F91DD00B59F}"/>
              </a:ext>
            </a:extLst>
          </p:cNvPr>
          <p:cNvSpPr txBox="1"/>
          <p:nvPr/>
        </p:nvSpPr>
        <p:spPr>
          <a:xfrm>
            <a:off x="219464" y="2902404"/>
            <a:ext cx="8178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Ten rezultat niestety wiąże się z dużymi kosztami. UE i jej państwa członkowskie na działania klimatyczne tylko w 2022 roku przeznaczyły 28,5 mld euro (środki publiczne) i zmobilizowały dodatkowo 11,9 mld euro ze źródeł prywatnych.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EA5124A-9A95-3C7F-AFF7-C46833F4DF72}"/>
              </a:ext>
            </a:extLst>
          </p:cNvPr>
          <p:cNvSpPr txBox="1"/>
          <p:nvPr/>
        </p:nvSpPr>
        <p:spPr>
          <a:xfrm>
            <a:off x="219464" y="5845179"/>
            <a:ext cx="5506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latin typeface="+mj-lt"/>
              </a:rPr>
              <a:t>CO</a:t>
            </a:r>
            <a:r>
              <a:rPr lang="pl-PL" sz="1200" b="1" baseline="-25000" dirty="0">
                <a:latin typeface="+mj-lt"/>
              </a:rPr>
              <a:t>2</a:t>
            </a:r>
            <a:r>
              <a:rPr lang="pl-PL" sz="1200" b="1" dirty="0">
                <a:latin typeface="+mj-lt"/>
              </a:rPr>
              <a:t>e</a:t>
            </a:r>
            <a:r>
              <a:rPr lang="pl-PL" sz="1200" dirty="0">
                <a:latin typeface="+mj-lt"/>
              </a:rPr>
              <a:t> - równoważnik dwutlenku węgla to stężenie dwutlenku węgla jakie skutkowałoby identycznym poziomem wymuszania radiacyjnego jak dane stężenie porównywanego gazu cieplarnianego.</a:t>
            </a:r>
          </a:p>
        </p:txBody>
      </p:sp>
    </p:spTree>
    <p:extLst>
      <p:ext uri="{BB962C8B-B14F-4D97-AF65-F5344CB8AC3E}">
        <p14:creationId xmlns:p14="http://schemas.microsoft.com/office/powerpoint/2010/main" val="13789200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-244561" y="-8085"/>
            <a:ext cx="7886700" cy="1189504"/>
          </a:xfrm>
        </p:spPr>
        <p:txBody>
          <a:bodyPr>
            <a:noAutofit/>
          </a:bodyPr>
          <a:lstStyle/>
          <a:p>
            <a:pPr algn="ctr"/>
            <a:br>
              <a:rPr lang="pl-PL" sz="3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br>
              <a:rPr lang="pl-PL" sz="3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3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Wpływ produkcji i utylizacji tworzyw sztucznych na zmianę klimatu </a:t>
            </a:r>
            <a:br>
              <a:rPr lang="pl-PL" sz="38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pl-PL" sz="3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90109"/>
            <a:ext cx="2057400" cy="26789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21.05.2024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56351" y="6590109"/>
            <a:ext cx="2057400" cy="267891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E08B80-734E-3186-8709-1F119B06C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5314" y="1449860"/>
            <a:ext cx="4869151" cy="444422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77B16F9-0A1C-6EAF-F8DD-EAE022E615B4}"/>
              </a:ext>
            </a:extLst>
          </p:cNvPr>
          <p:cNvSpPr txBox="1"/>
          <p:nvPr/>
        </p:nvSpPr>
        <p:spPr>
          <a:xfrm>
            <a:off x="4919407" y="5993248"/>
            <a:ext cx="40021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Emisja gazów cieplarnianych z produkcji i spalania tworzyw sztucznych w spalarniach. Źródło Plastic &amp; </a:t>
            </a:r>
            <a:r>
              <a:rPr lang="pl-PL" sz="800" dirty="0" err="1"/>
              <a:t>Climate</a:t>
            </a:r>
            <a:r>
              <a:rPr lang="pl-PL" sz="800" dirty="0"/>
              <a:t>: The </a:t>
            </a:r>
            <a:r>
              <a:rPr lang="pl-PL" sz="800" dirty="0" err="1"/>
              <a:t>Hidden</a:t>
            </a:r>
            <a:r>
              <a:rPr lang="pl-PL" sz="800" dirty="0"/>
              <a:t> </a:t>
            </a:r>
            <a:r>
              <a:rPr lang="pl-PL" sz="800" dirty="0" err="1"/>
              <a:t>Costs</a:t>
            </a:r>
            <a:r>
              <a:rPr lang="pl-PL" sz="800" dirty="0"/>
              <a:t> of a Plastic Planet.</a:t>
            </a:r>
          </a:p>
        </p:txBody>
      </p:sp>
      <p:graphicFrame>
        <p:nvGraphicFramePr>
          <p:cNvPr id="15" name="pole tekstowe 2">
            <a:extLst>
              <a:ext uri="{FF2B5EF4-FFF2-40B4-BE49-F238E27FC236}">
                <a16:creationId xmlns:a16="http://schemas.microsoft.com/office/drawing/2014/main" id="{3339470F-E91C-CA02-A72A-6443DAE63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00640"/>
              </p:ext>
            </p:extLst>
          </p:nvPr>
        </p:nvGraphicFramePr>
        <p:xfrm>
          <a:off x="296896" y="1714821"/>
          <a:ext cx="3595816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94498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Kolekcja białych przezroczystych elementów na jasnym tle">
            <a:extLst>
              <a:ext uri="{FF2B5EF4-FFF2-40B4-BE49-F238E27FC236}">
                <a16:creationId xmlns:a16="http://schemas.microsoft.com/office/drawing/2014/main" id="{807A88E6-D7F9-34EE-2081-233E494B1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5" y="3020401"/>
            <a:ext cx="4094327" cy="3382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467638" y="331544"/>
            <a:ext cx="7018159" cy="1137867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Emisje gazów cieplarnianych mają miejsce na każdym etapie cyklu życia tworzyw sztucznych:</a:t>
            </a:r>
            <a:endParaRPr lang="pl-PL" sz="28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90109"/>
            <a:ext cx="2057400" cy="26789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21.05.2024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56351" y="6590109"/>
            <a:ext cx="2057400" cy="267891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5BD4DCB-BE68-CD7B-429D-9B395D57D336}"/>
              </a:ext>
            </a:extLst>
          </p:cNvPr>
          <p:cNvSpPr txBox="1"/>
          <p:nvPr/>
        </p:nvSpPr>
        <p:spPr>
          <a:xfrm>
            <a:off x="602042" y="1773339"/>
            <a:ext cx="7871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Wydobycie paliw kopalnych i transport:</a:t>
            </a:r>
            <a:br>
              <a:rPr lang="pl-PL" sz="2000" dirty="0"/>
            </a:br>
            <a:r>
              <a:rPr lang="pl-PL" sz="2000" dirty="0"/>
              <a:t> globalnie na ok.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120 mln ton </a:t>
            </a:r>
            <a:r>
              <a:rPr lang="pl-PL" sz="2000" dirty="0"/>
              <a:t>CO</a:t>
            </a:r>
            <a:r>
              <a:rPr lang="pl-PL" sz="2000" baseline="-25000" dirty="0"/>
              <a:t>2</a:t>
            </a:r>
            <a:r>
              <a:rPr lang="pl-PL" sz="2000" dirty="0"/>
              <a:t>e rocznie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C5B947-22C5-17CE-AD1C-0F1C1EA59F75}"/>
              </a:ext>
            </a:extLst>
          </p:cNvPr>
          <p:cNvSpPr txBox="1"/>
          <p:nvPr/>
        </p:nvSpPr>
        <p:spPr>
          <a:xfrm>
            <a:off x="602042" y="2506134"/>
            <a:ext cx="76126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sz="2000" dirty="0"/>
              <a:t>Rafinacja i wytwarzanie produktów: </a:t>
            </a:r>
            <a:r>
              <a:rPr lang="pl-PL" dirty="0"/>
              <a:t>Globalnie ok.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760 mln ton </a:t>
            </a:r>
            <a:r>
              <a:rPr lang="pl-PL" dirty="0"/>
              <a:t>CO</a:t>
            </a:r>
            <a:r>
              <a:rPr lang="pl-PL" baseline="-25000" dirty="0"/>
              <a:t>2</a:t>
            </a:r>
            <a:r>
              <a:rPr lang="pl-PL" dirty="0"/>
              <a:t>e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/>
              <a:t>rocznie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D3D8425-BA1E-1660-A0FD-A75DAB6B3F62}"/>
              </a:ext>
            </a:extLst>
          </p:cNvPr>
          <p:cNvSpPr txBox="1"/>
          <p:nvPr/>
        </p:nvSpPr>
        <p:spPr>
          <a:xfrm>
            <a:off x="602042" y="3193913"/>
            <a:ext cx="74830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Zagospodarowywanie odpadów z tworzyw sztucznych: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000" dirty="0"/>
              <a:t>składowanie (w krótkim horyzoncie </a:t>
            </a:r>
            <a:br>
              <a:rPr lang="pl-PL" sz="2000" dirty="0"/>
            </a:br>
            <a:r>
              <a:rPr lang="pl-PL" sz="2000" dirty="0"/>
              <a:t>czasowym jest to prawie neutralne emisyjnie).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000" dirty="0"/>
              <a:t>spalanie (</a:t>
            </a:r>
            <a:r>
              <a:rPr lang="pl-PL" sz="2000" b="0" i="0" dirty="0">
                <a:effectLst/>
                <a:latin typeface="ff-more-web-pro"/>
              </a:rPr>
              <a:t>ok. 0,9 tCO</a:t>
            </a:r>
            <a:r>
              <a:rPr lang="pl-PL" sz="2000" b="0" i="0" baseline="-25000" dirty="0">
                <a:effectLst/>
                <a:latin typeface="ff-more-web-pro"/>
              </a:rPr>
              <a:t>2</a:t>
            </a:r>
            <a:r>
              <a:rPr lang="pl-PL" sz="2000" b="0" i="0" dirty="0">
                <a:effectLst/>
                <a:latin typeface="ff-more-web-pro"/>
              </a:rPr>
              <a:t>e na tonę plastiku) </a:t>
            </a:r>
          </a:p>
          <a:p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234055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86600" y="6590109"/>
            <a:ext cx="2057400" cy="267891"/>
          </a:xfrm>
        </p:spPr>
        <p:txBody>
          <a:bodyPr/>
          <a:lstStyle/>
          <a:p>
            <a:fld id="{4847053A-3F19-4F92-BEDE-CAC7CD77B16C}" type="slidenum">
              <a:rPr lang="pl-P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00AFB8-17BD-E0E6-2E61-7FC88409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3" y="6541158"/>
            <a:ext cx="2060627" cy="36579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E512E92-C63C-00D9-B989-1487E73D3ABA}"/>
              </a:ext>
            </a:extLst>
          </p:cNvPr>
          <p:cNvSpPr txBox="1"/>
          <p:nvPr/>
        </p:nvSpPr>
        <p:spPr>
          <a:xfrm>
            <a:off x="368015" y="791263"/>
            <a:ext cx="24857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Recykling, choć jest z nim związane zużycie energii, zmniejsza zapotrzebowanie na produkcję nowego plastiku, dzięki czemu tonie pozyskiwanego w ten sposób plastiku można przypisać tzw. ujemne emisje (czyli ograniczenie emisji) bliskie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1,4 tCO</a:t>
            </a:r>
            <a:r>
              <a:rPr lang="pl-PL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e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0AC740A-4433-3004-821B-F65B17DE3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65" r="1" b="4231"/>
          <a:stretch/>
        </p:blipFill>
        <p:spPr>
          <a:xfrm>
            <a:off x="3132161" y="904992"/>
            <a:ext cx="5643824" cy="464282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016143-0E42-1AC4-B1DC-82E05EC96FCA}"/>
              </a:ext>
            </a:extLst>
          </p:cNvPr>
          <p:cNvSpPr txBox="1"/>
          <p:nvPr/>
        </p:nvSpPr>
        <p:spPr>
          <a:xfrm>
            <a:off x="3462597" y="620260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Emisje gazów cieplarnianych związane z różnymi sposobami zagospodarowywania odpadów plastikowych. Źródło Plastic &amp; </a:t>
            </a:r>
            <a:r>
              <a:rPr lang="pl-PL" sz="800" dirty="0" err="1"/>
              <a:t>Climate</a:t>
            </a:r>
            <a:r>
              <a:rPr lang="pl-PL" sz="800" dirty="0"/>
              <a:t>: The </a:t>
            </a:r>
            <a:r>
              <a:rPr lang="pl-PL" sz="800" dirty="0" err="1"/>
              <a:t>Hidden</a:t>
            </a:r>
            <a:r>
              <a:rPr lang="pl-PL" sz="800" dirty="0"/>
              <a:t> </a:t>
            </a:r>
            <a:r>
              <a:rPr lang="pl-PL" sz="800" dirty="0" err="1"/>
              <a:t>Costs</a:t>
            </a:r>
            <a:r>
              <a:rPr lang="pl-PL" sz="800" dirty="0"/>
              <a:t> of a Plastic Planet.</a:t>
            </a:r>
          </a:p>
        </p:txBody>
      </p:sp>
      <p:pic>
        <p:nvPicPr>
          <p:cNvPr id="13" name="Grafika 12" descr="Zrównoważony rozwój z wypełnieniem pełnym">
            <a:extLst>
              <a:ext uri="{FF2B5EF4-FFF2-40B4-BE49-F238E27FC236}">
                <a16:creationId xmlns:a16="http://schemas.microsoft.com/office/drawing/2014/main" id="{8F360ADE-A555-238D-FCCF-5150FCD6A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398" y="4207583"/>
            <a:ext cx="2060627" cy="206674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7E1CE10-880A-6818-E085-1111B3765AF5}"/>
              </a:ext>
            </a:extLst>
          </p:cNvPr>
          <p:cNvSpPr txBox="1"/>
          <p:nvPr/>
        </p:nvSpPr>
        <p:spPr>
          <a:xfrm>
            <a:off x="4401403" y="5636525"/>
            <a:ext cx="441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Recykling	        Składowisko           Spalarnia</a:t>
            </a:r>
          </a:p>
        </p:txBody>
      </p:sp>
    </p:spTree>
    <p:extLst>
      <p:ext uri="{BB962C8B-B14F-4D97-AF65-F5344CB8AC3E}">
        <p14:creationId xmlns:p14="http://schemas.microsoft.com/office/powerpoint/2010/main" val="6023994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ytuł 14">
            <a:extLst>
              <a:ext uri="{FF2B5EF4-FFF2-40B4-BE49-F238E27FC236}">
                <a16:creationId xmlns:a16="http://schemas.microsoft.com/office/drawing/2014/main" id="{B1F7A68B-B3D0-77B0-811E-3D578290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59" y="641850"/>
            <a:ext cx="270891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RECYKLING - RATUNKIEM DLA KLIMATU 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904457D-1F53-6A84-8BFE-C92CC86D7226}"/>
              </a:ext>
            </a:extLst>
          </p:cNvPr>
          <p:cNvSpPr txBox="1"/>
          <p:nvPr/>
        </p:nvSpPr>
        <p:spPr>
          <a:xfrm>
            <a:off x="3738154" y="365125"/>
            <a:ext cx="4777196" cy="2089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Wskaźniki recyklingu odpadów w UE powoli rosną, co wskazuje na przejście na gospodarkę o obiegu zamkniętym.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 2020 r. ogólny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wskaźnik recyklingu wynosił 46%  </a:t>
            </a:r>
            <a:r>
              <a:rPr lang="en-US" sz="1200" dirty="0"/>
              <a:t>liczony jako stosunek całkowitej ilości wytworzonych odpadów z wyłączeniem głównych odpadów mineralnych do ilości, które zostały zagospodarowane w drodze recyklingu.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Najwyższy </a:t>
            </a:r>
            <a:r>
              <a:rPr lang="en-US" sz="1200" b="1" dirty="0">
                <a:solidFill>
                  <a:srgbClr val="1E7384"/>
                </a:solidFill>
              </a:rPr>
              <a:t>wskaźnik recyklingu</a:t>
            </a:r>
            <a:r>
              <a:rPr lang="en-US" sz="1200" dirty="0">
                <a:solidFill>
                  <a:srgbClr val="1E7384"/>
                </a:solidFill>
              </a:rPr>
              <a:t> w 2021 r. odnotowano w przypadku </a:t>
            </a:r>
            <a:r>
              <a:rPr lang="en-US" sz="1200" b="1" dirty="0">
                <a:solidFill>
                  <a:srgbClr val="1E7384"/>
                </a:solidFill>
              </a:rPr>
              <a:t>opakowań </a:t>
            </a:r>
            <a:r>
              <a:rPr lang="en-US" sz="1200" dirty="0">
                <a:solidFill>
                  <a:srgbClr val="1E7384"/>
                </a:solidFill>
              </a:rPr>
              <a:t>(64%), </a:t>
            </a:r>
            <a:r>
              <a:rPr lang="en-US" sz="1200" dirty="0"/>
              <a:t>a następnie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odpadów komunalnych (49%)</a:t>
            </a:r>
            <a:br>
              <a:rPr lang="pl-PL" sz="1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/>
              <a:t>i </a:t>
            </a:r>
            <a:r>
              <a:rPr lang="en-US" sz="1200" dirty="0">
                <a:solidFill>
                  <a:srgbClr val="FFC000"/>
                </a:solidFill>
              </a:rPr>
              <a:t>e-odpadów (39%).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2A39F1-D8F8-8EAC-22F5-6B49B7B2E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5"/>
          <a:stretch/>
        </p:blipFill>
        <p:spPr>
          <a:xfrm>
            <a:off x="438761" y="2731167"/>
            <a:ext cx="8375585" cy="348498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 bwMode="auto">
          <a:xfrm>
            <a:off x="0" y="6463312"/>
            <a:ext cx="9144000" cy="424249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238523" y="6492875"/>
            <a:ext cx="19009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Warszawa, 21.05.2024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911031" y="6492873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847053A-3F19-4F92-BEDE-CAC7CD77B16C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2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5120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90109"/>
            <a:ext cx="2057400" cy="26789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21.05.2024 r.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31BF645-0342-1E27-1A8A-50A9D1DF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49" y="2109344"/>
            <a:ext cx="9144000" cy="180808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9F110E0-74D9-7C62-1246-29A2AA29D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313930"/>
            <a:ext cx="2665490" cy="81824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29FF02A-A1C6-F645-1675-1942124D3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201" y="4305724"/>
            <a:ext cx="3377477" cy="79254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F658611-7A7D-50F4-78FA-767A20377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15" y="164757"/>
            <a:ext cx="1922485" cy="139022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2A42EB4-705C-1E7A-E82A-524F80CCC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1675" y="6590109"/>
            <a:ext cx="205453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06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19EE142D-E619-68CB-B5E5-8A8BB71F27E5}"/>
              </a:ext>
            </a:extLst>
          </p:cNvPr>
          <p:cNvSpPr txBox="1"/>
          <p:nvPr/>
        </p:nvSpPr>
        <p:spPr>
          <a:xfrm>
            <a:off x="779763" y="2459154"/>
            <a:ext cx="75844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Wnioskodawcy mogą ubiegać się o dofinansowanie ze środków Komisji Europejskiej na realizację projektów w wysokości standardowo do 60% kosztów kwalifikowanych.</a:t>
            </a:r>
          </a:p>
          <a:p>
            <a:endParaRPr lang="pl-PL" dirty="0"/>
          </a:p>
          <a:p>
            <a:r>
              <a:rPr lang="pl-PL" dirty="0"/>
              <a:t>Wnioskodawcy planujący realizację projektu LIFE na obszarze Polski mogą dodatkowo ubiegać się o współfinansowanie projektu ze środków Narodowego Funduszu Ochrony Środowiska i Gospodarki Wodnej. Dofinansowanie pozwala uzupełnić budżet projektu nawet do 95% kosztów kwalifikowanych.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A130CD4-BFC0-62C8-64D0-D4DCB42C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7" y="5200587"/>
            <a:ext cx="3225064" cy="98763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7E017AD-01B0-8243-10B2-CF3A6ECB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315" y="5298131"/>
            <a:ext cx="3377477" cy="79254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B68D2A2-5C3A-3D04-898B-02EAD4D4B0A0}"/>
              </a:ext>
            </a:extLst>
          </p:cNvPr>
          <p:cNvSpPr txBox="1"/>
          <p:nvPr/>
        </p:nvSpPr>
        <p:spPr>
          <a:xfrm>
            <a:off x="2747318" y="1516375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800" b="1" dirty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800" b="1" dirty="0">
                <a:solidFill>
                  <a:schemeClr val="accent6">
                    <a:lumMod val="75000"/>
                  </a:schemeClr>
                </a:solidFill>
              </a:rPr>
              <a:t>LIFE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1EBFFAD-EE72-55E1-AC11-07E1E56C9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13" y="200589"/>
            <a:ext cx="1612532" cy="116821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D852E61-CC27-470E-F193-F39429F0C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4766"/>
            <a:ext cx="9144000" cy="26822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9E956E6-6E2F-A405-63D6-77CD24E66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35" y="6538913"/>
            <a:ext cx="2060627" cy="36579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65C59C6-B2D0-7289-EDBE-E3CAC4E8B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735" y="3291828"/>
            <a:ext cx="2054530" cy="27434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6DBCF79-7B9C-C1CF-CE0F-F4F4F14BE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4756" y="6584743"/>
            <a:ext cx="2054530" cy="268247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E0D1217-0F1A-30F5-FE6B-69DBAF5456EB}"/>
              </a:ext>
            </a:extLst>
          </p:cNvPr>
          <p:cNvSpPr txBox="1"/>
          <p:nvPr/>
        </p:nvSpPr>
        <p:spPr>
          <a:xfrm>
            <a:off x="8757179" y="6499047"/>
            <a:ext cx="2487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1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B357D1A4-9382-9B4C-9BD5-E67F6EDF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020"/>
            <a:ext cx="9033159" cy="508115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 bwMode="auto">
          <a:xfrm>
            <a:off x="0" y="6590110"/>
            <a:ext cx="9144000" cy="267891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350" dirty="0"/>
          </a:p>
        </p:txBody>
      </p:sp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66131" y="484828"/>
            <a:ext cx="8917372" cy="1214318"/>
          </a:xfrm>
        </p:spPr>
        <p:txBody>
          <a:bodyPr>
            <a:noAutofit/>
          </a:bodyPr>
          <a:lstStyle/>
          <a:p>
            <a:pPr algn="ctr"/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SKŁAD</a:t>
            </a:r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KONSORCJUM</a:t>
            </a:r>
            <a:br>
              <a:rPr lang="pl-PL" sz="3200" b="1" dirty="0">
                <a:cs typeface="Arial" panose="020B0604020202020204" pitchFamily="34" charset="0"/>
              </a:rPr>
            </a:br>
            <a:endParaRPr lang="pl-PL" sz="3200" b="1" dirty="0">
              <a:cs typeface="Arial" panose="020B0604020202020204" pitchFamily="34" charset="0"/>
            </a:endParaRPr>
          </a:p>
        </p:txBody>
      </p:sp>
      <p:sp>
        <p:nvSpPr>
          <p:cNvPr id="11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6590109"/>
            <a:ext cx="2057400" cy="26789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21.05.2024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56351" y="6590109"/>
            <a:ext cx="2057400" cy="26789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20062133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6488</TotalTime>
  <Words>661</Words>
  <Application>Microsoft Office PowerPoint</Application>
  <PresentationFormat>Pokaz na ekranie (4:3)</PresentationFormat>
  <Paragraphs>80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ff-more-web-pro</vt:lpstr>
      <vt:lpstr>Wingdings</vt:lpstr>
      <vt:lpstr>Motyw pakietu Office</vt:lpstr>
      <vt:lpstr>Gospodarka o obiegu zamkniętym  kluczem do neutralności klimatycznej</vt:lpstr>
      <vt:lpstr>Prezentacja programu PowerPoint</vt:lpstr>
      <vt:lpstr>  Wpływ produkcji i utylizacji tworzyw sztucznych na zmianę klimatu  </vt:lpstr>
      <vt:lpstr>Emisje gazów cieplarnianych mają miejsce na każdym etapie cyklu życia tworzyw sztucznych:</vt:lpstr>
      <vt:lpstr>Prezentacja programu PowerPoint</vt:lpstr>
      <vt:lpstr>RECYKLING - RATUNKIEM DLA KLIMATU </vt:lpstr>
      <vt:lpstr>Prezentacja programu PowerPoint</vt:lpstr>
      <vt:lpstr>Prezentacja programu PowerPoint</vt:lpstr>
      <vt:lpstr> SKŁAD  KONSORCJUM </vt:lpstr>
      <vt:lpstr>Prezentacja programu PowerPoint</vt:lpstr>
      <vt:lpstr>Prezentacja programu PowerPoint</vt:lpstr>
      <vt:lpstr>Prezentacja programu PowerPoint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SOS_EXPO</dc:title>
  <dc:creator>Drzewińska Justyna</dc:creator>
  <cp:lastModifiedBy>Żelarzewski Adam</cp:lastModifiedBy>
  <cp:revision>522</cp:revision>
  <cp:lastPrinted>2020-03-06T12:49:16Z</cp:lastPrinted>
  <dcterms:created xsi:type="dcterms:W3CDTF">2018-08-07T12:22:38Z</dcterms:created>
  <dcterms:modified xsi:type="dcterms:W3CDTF">2024-05-17T11:28:48Z</dcterms:modified>
</cp:coreProperties>
</file>