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474" r:id="rId2"/>
    <p:sldId id="468" r:id="rId3"/>
    <p:sldId id="453" r:id="rId4"/>
    <p:sldId id="499" r:id="rId5"/>
    <p:sldId id="1896" r:id="rId6"/>
    <p:sldId id="1898" r:id="rId7"/>
    <p:sldId id="525" r:id="rId8"/>
    <p:sldId id="492" r:id="rId9"/>
    <p:sldId id="493" r:id="rId10"/>
    <p:sldId id="496" r:id="rId11"/>
    <p:sldId id="464" r:id="rId12"/>
    <p:sldId id="4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DFB6EFDA-955B-4D3E-A922-F9BD2E0D5598}">
          <p14:sldIdLst>
            <p14:sldId id="474"/>
            <p14:sldId id="468"/>
            <p14:sldId id="453"/>
            <p14:sldId id="499"/>
            <p14:sldId id="1896"/>
            <p14:sldId id="1898"/>
            <p14:sldId id="525"/>
            <p14:sldId id="492"/>
            <p14:sldId id="493"/>
            <p14:sldId id="496"/>
            <p14:sldId id="464"/>
            <p14:sldId id="47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yda Joanna" initials="HJ" lastIdx="9" clrIdx="0">
    <p:extLst>
      <p:ext uri="{19B8F6BF-5375-455C-9EA6-DF929625EA0E}">
        <p15:presenceInfo xmlns:p15="http://schemas.microsoft.com/office/powerpoint/2012/main" userId="S-1-5-21-3906529882-2472526378-782400817-3599" providerId="AD"/>
      </p:ext>
    </p:extLst>
  </p:cmAuthor>
  <p:cmAuthor id="2" name="Dominik Wolsak" initials="DW" lastIdx="1" clrIdx="1">
    <p:extLst>
      <p:ext uri="{19B8F6BF-5375-455C-9EA6-DF929625EA0E}">
        <p15:presenceInfo xmlns:p15="http://schemas.microsoft.com/office/powerpoint/2012/main" userId="890ac46c0056e0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A5A"/>
    <a:srgbClr val="8FBD90"/>
    <a:srgbClr val="13CB78"/>
    <a:srgbClr val="FF5800"/>
    <a:srgbClr val="000000"/>
    <a:srgbClr val="26352B"/>
    <a:srgbClr val="D9272D"/>
    <a:srgbClr val="CC3300"/>
    <a:srgbClr val="026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40820B-7E37-4377-80C6-9DB468D9D52F}" v="1" dt="2024-05-20T15:38:51.0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79" autoAdjust="0"/>
    <p:restoredTop sz="94660"/>
  </p:normalViewPr>
  <p:slideViewPr>
    <p:cSldViewPr snapToGrid="0">
      <p:cViewPr varScale="1">
        <p:scale>
          <a:sx n="88" d="100"/>
          <a:sy n="88" d="100"/>
        </p:scale>
        <p:origin x="7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96CF3B0-C5D4-4976-86FA-C812E8F55C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E947144-B8B8-4A3B-B323-7435133F65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4C24A-C4D6-4FA0-8298-47F3E98679CA}" type="datetimeFigureOut">
              <a:rPr lang="pl-PL" smtClean="0"/>
              <a:t>2024-05-20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D8E1D64-6D4A-4B03-8B15-090CA1D05F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5552E50-5AB5-4293-8609-8783C4495F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E24EE-B0EB-4186-AAA7-73E88D6C70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237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7AA55-4ECA-41AF-AEE0-578D62CB5406}" type="datetimeFigureOut">
              <a:rPr lang="pl-PL" smtClean="0"/>
              <a:t>2024-05-20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CA4A4-B721-4292-A674-4FDA46DB75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49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325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2002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483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0242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Inwestycje w blado zielonych mogą tylko uzupełniać główne projekty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607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Inwestycje w blado zielonych mogą tylko uzupełniać główne projekty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8923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Inwestycje w blado zielonych mogą tylko uzupełniać główne projekty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2819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368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fosigw.gov.pl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11" descr="Obraz zawierający siedzi, małe, stół, tort&#10;&#10;Opis wygenerowany automatycznie">
            <a:extLst>
              <a:ext uri="{FF2B5EF4-FFF2-40B4-BE49-F238E27FC236}">
                <a16:creationId xmlns:a16="http://schemas.microsoft.com/office/drawing/2014/main" id="{163103A3-3791-4999-AFB9-C21720F84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54A1D70-DBBD-424C-8528-6E25B66EB2A1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E2709DCA-B701-4456-84DD-7470D98BF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250" y="3961186"/>
            <a:ext cx="9705975" cy="830997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26" name="Symbol zastępczy tekstu 17">
            <a:extLst>
              <a:ext uri="{FF2B5EF4-FFF2-40B4-BE49-F238E27FC236}">
                <a16:creationId xmlns:a16="http://schemas.microsoft.com/office/drawing/2014/main" id="{62EE1355-2ABF-47FD-814D-F8DDE5826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97973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8" name="Symbol zastępczy tekstu 17">
            <a:extLst>
              <a:ext uri="{FF2B5EF4-FFF2-40B4-BE49-F238E27FC236}">
                <a16:creationId xmlns:a16="http://schemas.microsoft.com/office/drawing/2014/main" id="{6B9D628A-F91B-483D-A0C2-1AAF15C0F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5662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Miejscowość, dzień miesiąc rok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937632B5-02BA-44F3-922F-23420D93A2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3253" y="606151"/>
            <a:ext cx="4009487" cy="266453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D4D69E7E-9C13-4C97-8A55-D72FF0892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023" y="507700"/>
            <a:ext cx="3450923" cy="11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4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1pPr>
            <a:lvl2pPr marL="0" indent="304815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2pPr>
            <a:lvl3pPr marL="0" indent="60963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3pPr>
            <a:lvl4pPr marL="0" indent="914446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4pPr>
            <a:lvl5pPr marL="0" indent="1219261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19573" y="4266942"/>
            <a:ext cx="171627" cy="184666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5" name="NFOSiGW_presentation_BG_cover_03_v1.png" descr="NFOSiGW_presentation_BG_cover_03_v1.png">
            <a:extLst>
              <a:ext uri="{FF2B5EF4-FFF2-40B4-BE49-F238E27FC236}">
                <a16:creationId xmlns:a16="http://schemas.microsoft.com/office/drawing/2014/main" id="{179FA951-AD40-7C93-AE81-702DBE850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67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01E68364-DB61-27FA-22B9-8A98C2802E97}"/>
              </a:ext>
            </a:extLst>
          </p:cNvPr>
          <p:cNvSpPr/>
          <p:nvPr userDrawn="1"/>
        </p:nvSpPr>
        <p:spPr>
          <a:xfrm>
            <a:off x="0" y="6473601"/>
            <a:ext cx="12192001" cy="389467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30479" rIns="30479"/>
          <a:lstStyle/>
          <a:p>
            <a:pPr algn="ctr"/>
            <a:r>
              <a:rPr lang="pl-PL" sz="1333" b="1" i="0" dirty="0">
                <a:solidFill>
                  <a:schemeClr val="bg1"/>
                </a:solidFill>
                <a:latin typeface="Source Sans Pro Semibold" panose="020B0503030403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www.nfosigw.gov.pl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45FBD96-5168-6042-86D9-C223CD6809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5477" y="769105"/>
            <a:ext cx="3571359" cy="8606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99311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0" y="6181726"/>
            <a:ext cx="885825" cy="67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id="{0ECA10ED-9830-4AD5-983C-03B3B630D9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E1EAA0BB-B34C-4229-949E-CAAD46F5B0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588" y="2056613"/>
            <a:ext cx="10491787" cy="4133850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ACA797F1-846F-41CA-85B2-004A6DF37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7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5" name="Symbol zastępczy tekstu 18">
            <a:extLst>
              <a:ext uri="{FF2B5EF4-FFF2-40B4-BE49-F238E27FC236}">
                <a16:creationId xmlns:a16="http://schemas.microsoft.com/office/drawing/2014/main" id="{20C0C28E-AE8E-4075-9533-31B707138A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69" y="2056613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16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r="35556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1D883B9-80D6-4CAB-AFD1-F8708DD4DB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2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obrazu 7" descr="Obraz zawierający zewnętrzne, przyroda, trawa, woda&#10;&#10;Opis wygenerowany automatycznie">
            <a:extLst>
              <a:ext uri="{FF2B5EF4-FFF2-40B4-BE49-F238E27FC236}">
                <a16:creationId xmlns:a16="http://schemas.microsoft.com/office/drawing/2014/main" id="{A4AF3A21-D697-4C3E-A860-242EB0C0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r="29740"/>
          <a:stretch/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20" name="Symbol zastępczy tekstu 18">
            <a:extLst>
              <a:ext uri="{FF2B5EF4-FFF2-40B4-BE49-F238E27FC236}">
                <a16:creationId xmlns:a16="http://schemas.microsoft.com/office/drawing/2014/main" id="{41379729-947D-4A4B-B2BE-C202D1EC1E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69" y="2056613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5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1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26" descr="Obraz zawierający osoba, wewnątrz, żywność, ręka&#10;&#10;Opis wygenerowany automatycznie">
            <a:extLst>
              <a:ext uri="{FF2B5EF4-FFF2-40B4-BE49-F238E27FC236}">
                <a16:creationId xmlns:a16="http://schemas.microsoft.com/office/drawing/2014/main" id="{4363814B-02B8-4E80-B865-0F3C77F40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5720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698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FCE443F1-8872-4F2D-9E2E-B6F6E1B56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651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7" name="Symbol zastępczy obrazu 4" descr="Obraz zawierający płot, trawa, zewnętrzne, budynek&#10;&#10;Opis wygenerowany automatycznie">
            <a:extLst>
              <a:ext uri="{FF2B5EF4-FFF2-40B4-BE49-F238E27FC236}">
                <a16:creationId xmlns:a16="http://schemas.microsoft.com/office/drawing/2014/main" id="{A53E959F-1993-4C5C-A24A-2B020B85B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761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8735C6A7-A7C8-4D03-91A7-9EA4EE1C7B21}"/>
              </a:ext>
            </a:extLst>
          </p:cNvPr>
          <p:cNvGrpSpPr/>
          <p:nvPr userDrawn="1"/>
        </p:nvGrpSpPr>
        <p:grpSpPr>
          <a:xfrm>
            <a:off x="1899920" y="4273913"/>
            <a:ext cx="4215429" cy="1097787"/>
            <a:chOff x="1861820" y="4724868"/>
            <a:chExt cx="4215429" cy="1097787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8E4589B-F3D7-4DB8-9340-6B59A27708B2}"/>
                </a:ext>
              </a:extLst>
            </p:cNvPr>
            <p:cNvCxnSpPr>
              <a:cxnSpLocks/>
            </p:cNvCxnSpPr>
            <p:nvPr/>
          </p:nvCxnSpPr>
          <p:spPr>
            <a:xfrm>
              <a:off x="1861820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id="{2D6FD398-144A-49C2-A084-9FB56B8427ED}"/>
                </a:ext>
              </a:extLst>
            </p:cNvPr>
            <p:cNvCxnSpPr>
              <a:cxnSpLocks/>
            </p:cNvCxnSpPr>
            <p:nvPr/>
          </p:nvCxnSpPr>
          <p:spPr>
            <a:xfrm>
              <a:off x="6077249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4">
            <a:extLst>
              <a:ext uri="{FF2B5EF4-FFF2-40B4-BE49-F238E27FC236}">
                <a16:creationId xmlns:a16="http://schemas.microsoft.com/office/drawing/2014/main" id="{50CC3FAE-EBC1-4CC9-B04C-371887269FE7}"/>
              </a:ext>
            </a:extLst>
          </p:cNvPr>
          <p:cNvCxnSpPr>
            <a:cxnSpLocks/>
          </p:cNvCxnSpPr>
          <p:nvPr/>
        </p:nvCxnSpPr>
        <p:spPr>
          <a:xfrm>
            <a:off x="1899920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8">
            <a:extLst>
              <a:ext uri="{FF2B5EF4-FFF2-40B4-BE49-F238E27FC236}">
                <a16:creationId xmlns:a16="http://schemas.microsoft.com/office/drawing/2014/main" id="{48E5CF7A-D7AB-43F2-8F36-609F798D14F7}"/>
              </a:ext>
            </a:extLst>
          </p:cNvPr>
          <p:cNvCxnSpPr>
            <a:cxnSpLocks/>
          </p:cNvCxnSpPr>
          <p:nvPr/>
        </p:nvCxnSpPr>
        <p:spPr>
          <a:xfrm>
            <a:off x="6115349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ymbol zastępczy tekstu 17">
            <a:extLst>
              <a:ext uri="{FF2B5EF4-FFF2-40B4-BE49-F238E27FC236}">
                <a16:creationId xmlns:a16="http://schemas.microsoft.com/office/drawing/2014/main" id="{81A1E51E-970E-4D33-881D-5B92172D63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713" y="2357725"/>
            <a:ext cx="489358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47" name="Symbol zastępczy tekstu 17">
            <a:extLst>
              <a:ext uri="{FF2B5EF4-FFF2-40B4-BE49-F238E27FC236}">
                <a16:creationId xmlns:a16="http://schemas.microsoft.com/office/drawing/2014/main" id="{3EE3BE56-B338-4568-9341-5EB6095C12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075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49" name="Symbol zastępczy tekstu 17">
            <a:extLst>
              <a:ext uri="{FF2B5EF4-FFF2-40B4-BE49-F238E27FC236}">
                <a16:creationId xmlns:a16="http://schemas.microsoft.com/office/drawing/2014/main" id="{6152D0AF-85E2-4345-BBBB-F228E0D51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6666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4</a:t>
            </a:r>
          </a:p>
        </p:txBody>
      </p:sp>
      <p:sp>
        <p:nvSpPr>
          <p:cNvPr id="51" name="Symbol zastępczy tekstu 17">
            <a:extLst>
              <a:ext uri="{FF2B5EF4-FFF2-40B4-BE49-F238E27FC236}">
                <a16:creationId xmlns:a16="http://schemas.microsoft.com/office/drawing/2014/main" id="{26A7DCAC-6BF3-4CF2-A29D-76D18B62E7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6666" y="2358716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3</a:t>
            </a:r>
          </a:p>
        </p:txBody>
      </p:sp>
      <p:sp>
        <p:nvSpPr>
          <p:cNvPr id="55" name="Symbol zastępczy tekstu 23">
            <a:extLst>
              <a:ext uri="{FF2B5EF4-FFF2-40B4-BE49-F238E27FC236}">
                <a16:creationId xmlns:a16="http://schemas.microsoft.com/office/drawing/2014/main" id="{51845B07-76AA-47DD-A71E-893C30B130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7705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6" name="Symbol zastępczy tekstu 23">
            <a:extLst>
              <a:ext uri="{FF2B5EF4-FFF2-40B4-BE49-F238E27FC236}">
                <a16:creationId xmlns:a16="http://schemas.microsoft.com/office/drawing/2014/main" id="{2094830B-DAF0-46C8-821F-3E82287067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17705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7" name="Symbol zastępczy tekstu 23">
            <a:extLst>
              <a:ext uri="{FF2B5EF4-FFF2-40B4-BE49-F238E27FC236}">
                <a16:creationId xmlns:a16="http://schemas.microsoft.com/office/drawing/2014/main" id="{E22C6660-79B1-4297-A53E-13FB2C1696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4301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8" name="Symbol zastępczy tekstu 23">
            <a:extLst>
              <a:ext uri="{FF2B5EF4-FFF2-40B4-BE49-F238E27FC236}">
                <a16:creationId xmlns:a16="http://schemas.microsoft.com/office/drawing/2014/main" id="{811EA9EF-CC9B-49D4-B139-F63DB1A8F0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4301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0" name="Symbol zastępczy tekstu 10">
            <a:extLst>
              <a:ext uri="{FF2B5EF4-FFF2-40B4-BE49-F238E27FC236}">
                <a16:creationId xmlns:a16="http://schemas.microsoft.com/office/drawing/2014/main" id="{065DAFB9-A21E-4E2F-AE2B-0D7D2E6D3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6958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1</a:t>
            </a:r>
          </a:p>
        </p:txBody>
      </p:sp>
      <p:sp>
        <p:nvSpPr>
          <p:cNvPr id="62" name="Symbol zastępczy tekstu 10">
            <a:extLst>
              <a:ext uri="{FF2B5EF4-FFF2-40B4-BE49-F238E27FC236}">
                <a16:creationId xmlns:a16="http://schemas.microsoft.com/office/drawing/2014/main" id="{DAE53025-E836-403B-823D-765258B752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6958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2</a:t>
            </a:r>
          </a:p>
        </p:txBody>
      </p:sp>
      <p:sp>
        <p:nvSpPr>
          <p:cNvPr id="65" name="Symbol zastępczy tekstu 10">
            <a:extLst>
              <a:ext uri="{FF2B5EF4-FFF2-40B4-BE49-F238E27FC236}">
                <a16:creationId xmlns:a16="http://schemas.microsoft.com/office/drawing/2014/main" id="{C57FA426-6271-4780-86BA-837F1ED596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763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3</a:t>
            </a:r>
          </a:p>
        </p:txBody>
      </p:sp>
      <p:sp>
        <p:nvSpPr>
          <p:cNvPr id="66" name="Symbol zastępczy tekstu 10">
            <a:extLst>
              <a:ext uri="{FF2B5EF4-FFF2-40B4-BE49-F238E27FC236}">
                <a16:creationId xmlns:a16="http://schemas.microsoft.com/office/drawing/2014/main" id="{58D9F231-BFA4-46D6-9713-99F3EB31E9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44763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4</a:t>
            </a:r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E4371656-3EDC-44B1-8767-6A293218C6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9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ymbol zastępczy obrazu 5">
            <a:extLst>
              <a:ext uri="{FF2B5EF4-FFF2-40B4-BE49-F238E27FC236}">
                <a16:creationId xmlns:a16="http://schemas.microsoft.com/office/drawing/2014/main" id="{8537EDB9-3850-4094-A888-6B8114FCB4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Prostokąt 24">
            <a:extLst>
              <a:ext uri="{FF2B5EF4-FFF2-40B4-BE49-F238E27FC236}">
                <a16:creationId xmlns:a16="http://schemas.microsoft.com/office/drawing/2014/main" id="{ACB7C131-16A0-4F5A-AE13-6E09D673E514}"/>
              </a:ext>
            </a:extLst>
          </p:cNvPr>
          <p:cNvSpPr/>
          <p:nvPr userDrawn="1"/>
        </p:nvSpPr>
        <p:spPr>
          <a:xfrm>
            <a:off x="-1" y="-5554"/>
            <a:ext cx="12191999" cy="5717296"/>
          </a:xfrm>
          <a:prstGeom prst="rect">
            <a:avLst/>
          </a:prstGeom>
          <a:solidFill>
            <a:srgbClr val="00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26937"/>
              </a:solidFill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CFA3AB71-7B15-4E07-A174-3B0C509AB45E}"/>
              </a:ext>
            </a:extLst>
          </p:cNvPr>
          <p:cNvSpPr/>
          <p:nvPr userDrawn="1"/>
        </p:nvSpPr>
        <p:spPr>
          <a:xfrm>
            <a:off x="1" y="5684808"/>
            <a:ext cx="12192000" cy="1173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3365AB9A-5C84-4860-A22E-11682D27998C}"/>
              </a:ext>
            </a:extLst>
          </p:cNvPr>
          <p:cNvSpPr txBox="1"/>
          <p:nvPr userDrawn="1"/>
        </p:nvSpPr>
        <p:spPr>
          <a:xfrm flipH="1">
            <a:off x="1137827" y="6110360"/>
            <a:ext cx="3453249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100" b="1" spc="600" dirty="0">
                <a:solidFill>
                  <a:schemeClr val="tx2"/>
                </a:solidFill>
              </a:rPr>
              <a:t>ZAPRASZAMY NA: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79C7E0AC-2DA7-40CF-8C61-A9D0487720B6}"/>
              </a:ext>
            </a:extLst>
          </p:cNvPr>
          <p:cNvSpPr txBox="1"/>
          <p:nvPr userDrawn="1"/>
        </p:nvSpPr>
        <p:spPr>
          <a:xfrm flipH="1">
            <a:off x="4245157" y="6152638"/>
            <a:ext cx="7078534" cy="257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800" dirty="0">
                <a:solidFill>
                  <a:schemeClr val="tx2"/>
                </a:solidFill>
              </a:rPr>
              <a:t>www.nfosigw.gov.pl                               NFOŚiGW                              Narodowy Fundusz Ochrony Środowiska i Gospodarki Wodnej</a:t>
            </a:r>
          </a:p>
        </p:txBody>
      </p:sp>
      <p:pic>
        <p:nvPicPr>
          <p:cNvPr id="31" name="Grafika 30">
            <a:extLst>
              <a:ext uri="{FF2B5EF4-FFF2-40B4-BE49-F238E27FC236}">
                <a16:creationId xmlns:a16="http://schemas.microsoft.com/office/drawing/2014/main" id="{1BB4A8D5-42FD-4A01-973A-A70C607F0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7829" y="6140191"/>
            <a:ext cx="289359" cy="289359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EF8B1AB5-2BBF-4B61-AAA3-44CDF46571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2452" y="6155776"/>
            <a:ext cx="289359" cy="289359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204B1F51-A1AC-47DD-9912-6CFCBBF8C3F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03185" y="6140191"/>
            <a:ext cx="289359" cy="289359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E8E57204-B13E-47B9-B441-08579C0DDBF7}"/>
              </a:ext>
            </a:extLst>
          </p:cNvPr>
          <p:cNvGrpSpPr/>
          <p:nvPr userDrawn="1"/>
        </p:nvGrpSpPr>
        <p:grpSpPr>
          <a:xfrm>
            <a:off x="2058431" y="2665080"/>
            <a:ext cx="8578866" cy="1270471"/>
            <a:chOff x="6427107" y="770951"/>
            <a:chExt cx="8578866" cy="1270471"/>
          </a:xfrm>
        </p:grpSpPr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71104D7A-6150-439D-B280-03F87423CCDE}"/>
                </a:ext>
              </a:extLst>
            </p:cNvPr>
            <p:cNvSpPr txBox="1"/>
            <p:nvPr/>
          </p:nvSpPr>
          <p:spPr>
            <a:xfrm>
              <a:off x="6427107" y="770951"/>
              <a:ext cx="85788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6600" b="1" dirty="0">
                  <a:solidFill>
                    <a:schemeClr val="bg1"/>
                  </a:solidFill>
                  <a:latin typeface="+mj-lt"/>
                </a:rPr>
                <a:t>Dziękuję za uwagę</a:t>
              </a:r>
              <a:endParaRPr lang="en-US" sz="6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Right Triangle 5">
              <a:extLst>
                <a:ext uri="{FF2B5EF4-FFF2-40B4-BE49-F238E27FC236}">
                  <a16:creationId xmlns:a16="http://schemas.microsoft.com/office/drawing/2014/main" id="{E7398576-06DC-4D47-AFBC-B29EAC92DC31}"/>
                </a:ext>
              </a:extLst>
            </p:cNvPr>
            <p:cNvSpPr/>
            <p:nvPr/>
          </p:nvSpPr>
          <p:spPr>
            <a:xfrm rot="5400000">
              <a:off x="6577427" y="1789745"/>
              <a:ext cx="257609" cy="245745"/>
            </a:xfrm>
            <a:prstGeom prst="rtTriangle">
              <a:avLst/>
            </a:prstGeom>
            <a:solidFill>
              <a:srgbClr val="026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039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 opcja n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A4F283-C374-644F-B87D-EC41E3894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</a:t>
            </a:r>
            <a:endParaRPr lang="en-IE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888156D-0384-6441-AAD1-3BA56189CE9F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A556842-5889-3B47-8930-B8DAAE2D6A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3124" y="1979423"/>
            <a:ext cx="498718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3707DB08-05B3-5C4F-B545-5C34436CF5A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66615" y="1979422"/>
            <a:ext cx="498718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</p:spTree>
    <p:extLst>
      <p:ext uri="{BB962C8B-B14F-4D97-AF65-F5344CB8AC3E}">
        <p14:creationId xmlns:p14="http://schemas.microsoft.com/office/powerpoint/2010/main" val="3374203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40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7" r:id="rId3"/>
    <p:sldLayoutId id="2147483657" r:id="rId4"/>
    <p:sldLayoutId id="2147483651" r:id="rId5"/>
    <p:sldLayoutId id="2147483678" r:id="rId6"/>
    <p:sldLayoutId id="2147483679" r:id="rId7"/>
    <p:sldLayoutId id="2147483681" r:id="rId8"/>
    <p:sldLayoutId id="2147483682" r:id="rId9"/>
    <p:sldLayoutId id="214748368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marta.babicz@nfosigw.gov.p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strony tytułowej">
            <a:extLst>
              <a:ext uri="{FF2B5EF4-FFF2-40B4-BE49-F238E27FC236}">
                <a16:creationId xmlns:a16="http://schemas.microsoft.com/office/drawing/2014/main" id="{9FEE4670-23A7-AF5C-8BEF-F10224278E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42" y="2489114"/>
            <a:ext cx="8090929" cy="1188151"/>
          </a:xfrm>
        </p:spPr>
        <p:txBody>
          <a:bodyPr anchor="t">
            <a:noAutofit/>
          </a:bodyPr>
          <a:lstStyle/>
          <a:p>
            <a:r>
              <a:rPr lang="pl-PL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Wsparcie NFOŚiGW dla działań samorządów </a:t>
            </a:r>
            <a:r>
              <a:rPr lang="pl-P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l-P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l-PL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 </a:t>
            </a:r>
            <a:r>
              <a:rPr lang="pl-PL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rzecz polityki </a:t>
            </a:r>
            <a:r>
              <a:rPr lang="pl-P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klimatyczno-energetycznej</a:t>
            </a:r>
            <a:endParaRPr lang="pl-PL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D206BAB5-5A40-F447-34CB-712FC9ED6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477" y="769105"/>
            <a:ext cx="3571359" cy="86067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5"/>
          <p:cNvSpPr txBox="1"/>
          <p:nvPr/>
        </p:nvSpPr>
        <p:spPr>
          <a:xfrm>
            <a:off x="226142" y="4848035"/>
            <a:ext cx="4093267" cy="2123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Marta Babicz </a:t>
            </a: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Dyrektor</a:t>
            </a:r>
            <a:endParaRPr lang="pl-PL" sz="16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Departament Środków </a:t>
            </a: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Zagranicznych</a:t>
            </a:r>
          </a:p>
          <a:p>
            <a:pPr>
              <a:lnSpc>
                <a:spcPct val="150000"/>
              </a:lnSpc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pl-PL" sz="1600" b="1" dirty="0" smtClean="0">
                <a:solidFill>
                  <a:srgbClr val="0070C0"/>
                </a:solidFill>
                <a:cs typeface="Arial" panose="020B0604020202020204" pitchFamily="34" charset="0"/>
                <a:hlinkClick r:id="rId4"/>
              </a:rPr>
              <a:t>marta.babicz@nfosigw.gov.pl</a:t>
            </a:r>
            <a:r>
              <a:rPr lang="pl-PL" sz="16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lang="pl-PL" sz="16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16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6470468"/>
            <a:ext cx="12192000" cy="3875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670110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A3D923-579E-2E4B-9BD1-E529E195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50" y="391980"/>
            <a:ext cx="11452766" cy="681080"/>
          </a:xfrm>
        </p:spPr>
        <p:txBody>
          <a:bodyPr/>
          <a:lstStyle/>
          <a:p>
            <a:r>
              <a:rPr lang="pl-PL" sz="3000" dirty="0">
                <a:solidFill>
                  <a:schemeClr val="accent5">
                    <a:lumMod val="50000"/>
                  </a:schemeClr>
                </a:solidFill>
              </a:rPr>
              <a:t>Projekt Doradztwa Energetycznego – PDE - FENX.01.01</a:t>
            </a:r>
            <a:endParaRPr lang="en-IE" sz="3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D206BAB5-5A40-F447-34CB-712FC9ED6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038" y="156907"/>
            <a:ext cx="1396053" cy="336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0377"/>
            <a:ext cx="9101581" cy="491609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901" y="2947749"/>
            <a:ext cx="3568099" cy="170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24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84BB693-26EE-4319-8622-88463DA6E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D9746D6-5A9A-6290-E0E3-A987FC6D0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53"/>
            <a:ext cx="12192000" cy="677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98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1878491" y="6662057"/>
            <a:ext cx="313509" cy="1959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403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90DA61F8-DBF7-6875-864E-70BAA1F5B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43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887" y="4183584"/>
            <a:ext cx="2265958" cy="2616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744" y="23072"/>
            <a:ext cx="2265958" cy="2616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8" y="2076283"/>
            <a:ext cx="2265959" cy="2616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166" y="4169238"/>
            <a:ext cx="2265959" cy="2616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573" y="70859"/>
            <a:ext cx="2265958" cy="261675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87"/>
          <p:cNvSpPr/>
          <p:nvPr/>
        </p:nvSpPr>
        <p:spPr>
          <a:xfrm>
            <a:off x="1444703" y="4662893"/>
            <a:ext cx="1876607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Efektywność energetyczna (EE) </a:t>
            </a:r>
            <a:br>
              <a:rPr lang="pl-PL" sz="1600" dirty="0"/>
            </a:br>
            <a:r>
              <a:rPr lang="pl-PL" sz="1600" dirty="0"/>
              <a:t>szkół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6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290 mln €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(ok. 1,3 mld zł)</a:t>
            </a:r>
          </a:p>
        </p:txBody>
      </p:sp>
      <p:sp>
        <p:nvSpPr>
          <p:cNvPr id="16" name="Shape 188"/>
          <p:cNvSpPr/>
          <p:nvPr/>
        </p:nvSpPr>
        <p:spPr>
          <a:xfrm>
            <a:off x="3869349" y="642513"/>
            <a:ext cx="2056496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PP Ciepłownictwo powiatowe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6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300 mln €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(ok. 1,35 mld zł)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>
                <a:solidFill>
                  <a:schemeClr val="bg1"/>
                </a:solidFill>
              </a:rPr>
              <a:t>a</a:t>
            </a:r>
            <a:endParaRPr lang="en-US" sz="1600" dirty="0"/>
          </a:p>
        </p:txBody>
      </p:sp>
      <p:sp>
        <p:nvSpPr>
          <p:cNvPr id="17" name="Shape 190"/>
          <p:cNvSpPr/>
          <p:nvPr/>
        </p:nvSpPr>
        <p:spPr>
          <a:xfrm>
            <a:off x="161724" y="2731277"/>
            <a:ext cx="222128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400" b="1">
                <a:solidFill>
                  <a:srgbClr val="2D5586"/>
                </a:solidFill>
              </a:defRPr>
            </a:pPr>
            <a:r>
              <a:rPr lang="pl-PL" sz="1600" dirty="0"/>
              <a:t>PP Zeroemisyjny Transport Publiczny</a:t>
            </a:r>
          </a:p>
          <a:p>
            <a:pPr algn="ctr">
              <a:defRPr sz="1400" b="1">
                <a:solidFill>
                  <a:srgbClr val="2D5586"/>
                </a:solidFill>
              </a:defRPr>
            </a:pPr>
            <a:endParaRPr lang="pl-PL" sz="1600" dirty="0"/>
          </a:p>
          <a:p>
            <a:pPr algn="ctr">
              <a:defRPr sz="1400" b="1">
                <a:solidFill>
                  <a:srgbClr val="2D5586"/>
                </a:solidFill>
              </a:defRPr>
            </a:pPr>
            <a:r>
              <a:rPr lang="pl-PL" sz="1600" dirty="0"/>
              <a:t>754 mln €</a:t>
            </a:r>
          </a:p>
          <a:p>
            <a:pPr algn="ctr">
              <a:defRPr sz="1400" b="1">
                <a:solidFill>
                  <a:srgbClr val="2D5586"/>
                </a:solidFill>
              </a:defRPr>
            </a:pPr>
            <a:r>
              <a:rPr lang="pl-PL" sz="1600" dirty="0"/>
              <a:t>(ok. 3,4 mld zł)</a:t>
            </a:r>
          </a:p>
        </p:txBody>
      </p:sp>
      <p:sp>
        <p:nvSpPr>
          <p:cNvPr id="22" name="Shape 186"/>
          <p:cNvSpPr/>
          <p:nvPr/>
        </p:nvSpPr>
        <p:spPr>
          <a:xfrm>
            <a:off x="4992922" y="2657894"/>
            <a:ext cx="2152895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2D5586"/>
                </a:solidFill>
              </a:defRPr>
            </a:pPr>
            <a:r>
              <a:rPr lang="pl-PL" sz="1600" dirty="0" smtClean="0"/>
              <a:t>PP </a:t>
            </a:r>
            <a:r>
              <a:rPr lang="pl-PL" sz="1600" dirty="0" err="1" smtClean="0"/>
              <a:t>Wodoryzacja</a:t>
            </a:r>
            <a:r>
              <a:rPr lang="pl-PL" sz="1600" dirty="0" smtClean="0"/>
              <a:t> gospodarki </a:t>
            </a:r>
            <a:br>
              <a:rPr lang="pl-PL" sz="1600" dirty="0" smtClean="0"/>
            </a:br>
            <a:r>
              <a:rPr lang="pl-PL" sz="1600" dirty="0" smtClean="0"/>
              <a:t>+ Stacje tankowania wodoru</a:t>
            </a:r>
            <a:endParaRPr lang="pl-PL" sz="1600" dirty="0"/>
          </a:p>
          <a:p>
            <a:pPr algn="ctr">
              <a:defRPr b="1">
                <a:solidFill>
                  <a:srgbClr val="2D5586"/>
                </a:solidFill>
              </a:defRPr>
            </a:pPr>
            <a:r>
              <a:rPr lang="pl-PL" sz="1600" dirty="0" smtClean="0"/>
              <a:t>160 </a:t>
            </a:r>
            <a:r>
              <a:rPr lang="pl-PL" sz="1600" dirty="0"/>
              <a:t>mln €</a:t>
            </a:r>
            <a:r>
              <a:rPr lang="pl-PL" sz="1600" dirty="0">
                <a:solidFill>
                  <a:schemeClr val="bg1"/>
                </a:solidFill>
              </a:rPr>
              <a:t>.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>(ok. </a:t>
            </a:r>
            <a:r>
              <a:rPr lang="pl-PL" sz="1600" dirty="0" smtClean="0"/>
              <a:t>720 mln zł</a:t>
            </a:r>
            <a:r>
              <a:rPr lang="pl-PL" sz="1600" dirty="0"/>
              <a:t>)</a:t>
            </a:r>
            <a:endParaRPr lang="en-US" sz="1600" dirty="0"/>
          </a:p>
        </p:txBody>
      </p:sp>
      <p:pic>
        <p:nvPicPr>
          <p:cNvPr id="23" name="image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297" y="2114003"/>
            <a:ext cx="2265958" cy="2616755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Rounded Rectangle 21"/>
          <p:cNvSpPr/>
          <p:nvPr/>
        </p:nvSpPr>
        <p:spPr>
          <a:xfrm>
            <a:off x="8701077" y="109019"/>
            <a:ext cx="3359164" cy="1443313"/>
          </a:xfrm>
          <a:prstGeom prst="roundRect">
            <a:avLst/>
          </a:prstGeom>
          <a:solidFill>
            <a:srgbClr val="00206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>
                <a:solidFill>
                  <a:prstClr val="white"/>
                </a:solidFill>
                <a:latin typeface="Open Sans"/>
              </a:rPr>
              <a:t>NFOŚiGW w KPO (do 2026 r.):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>
                <a:solidFill>
                  <a:prstClr val="white"/>
                </a:solidFill>
                <a:latin typeface="Open Sans"/>
              </a:rPr>
              <a:t/>
            </a:r>
            <a:br>
              <a:rPr lang="pl-PL" sz="1600" b="1" dirty="0">
                <a:solidFill>
                  <a:prstClr val="white"/>
                </a:solidFill>
                <a:latin typeface="Open Sans"/>
              </a:rPr>
            </a:br>
            <a:r>
              <a:rPr lang="pl-PL" sz="1600" b="1" dirty="0">
                <a:solidFill>
                  <a:prstClr val="white"/>
                </a:solidFill>
                <a:latin typeface="Open Sans"/>
              </a:rPr>
              <a:t>ok. </a:t>
            </a:r>
            <a:r>
              <a:rPr lang="pl-PL" sz="1600" b="1" dirty="0" smtClean="0">
                <a:solidFill>
                  <a:prstClr val="white"/>
                </a:solidFill>
                <a:latin typeface="Open Sans"/>
              </a:rPr>
              <a:t>26 </a:t>
            </a:r>
            <a:r>
              <a:rPr lang="pl-PL" sz="1600" b="1" dirty="0">
                <a:solidFill>
                  <a:prstClr val="white"/>
                </a:solidFill>
                <a:latin typeface="Open Sans"/>
              </a:rPr>
              <a:t>mld zł (środki grantowe)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>
                <a:solidFill>
                  <a:prstClr val="white"/>
                </a:solidFill>
                <a:latin typeface="Open Sans"/>
              </a:rPr>
              <a:t>ok. 1,5 mld zł (środki zwrotne)   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24" name="Shape 188"/>
          <p:cNvSpPr/>
          <p:nvPr/>
        </p:nvSpPr>
        <p:spPr>
          <a:xfrm>
            <a:off x="3816767" y="4563924"/>
            <a:ext cx="1921103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Rekultywacja 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terenów zdegradowanych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6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28 mln €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b="1" dirty="0">
                <a:solidFill>
                  <a:srgbClr val="FF0000"/>
                </a:solidFill>
              </a:rPr>
              <a:t>środki grantowe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pl-PL" sz="1600" dirty="0"/>
              <a:t>(ok. 126 mln zł)</a:t>
            </a:r>
            <a:endParaRPr lang="en-US" sz="1600" dirty="0"/>
          </a:p>
        </p:txBody>
      </p:sp>
      <p:sp>
        <p:nvSpPr>
          <p:cNvPr id="33" name="Shape 188"/>
          <p:cNvSpPr/>
          <p:nvPr/>
        </p:nvSpPr>
        <p:spPr>
          <a:xfrm>
            <a:off x="6270205" y="482888"/>
            <a:ext cx="2037098" cy="150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400" dirty="0"/>
              <a:t>OZE i EE w przedsiębiorstwach</a:t>
            </a:r>
            <a:endParaRPr lang="pl-PL" sz="1400" b="1" dirty="0">
              <a:solidFill>
                <a:srgbClr val="2D5586"/>
              </a:solidFill>
            </a:endParaRPr>
          </a:p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6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300 mln €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b="1" dirty="0">
                <a:solidFill>
                  <a:srgbClr val="FF0000"/>
                </a:solidFill>
              </a:rPr>
              <a:t>środki zwrotne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pl-PL" sz="1600" dirty="0"/>
              <a:t>(ok. 1,35 mld zł)</a:t>
            </a:r>
            <a:endParaRPr lang="en-US" sz="1600" dirty="0"/>
          </a:p>
        </p:txBody>
      </p:sp>
      <p:pic>
        <p:nvPicPr>
          <p:cNvPr id="20" name="image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66" y="-20097"/>
            <a:ext cx="2265958" cy="261675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188"/>
          <p:cNvSpPr/>
          <p:nvPr/>
        </p:nvSpPr>
        <p:spPr>
          <a:xfrm>
            <a:off x="1391573" y="627458"/>
            <a:ext cx="2049968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PP Czyste </a:t>
            </a:r>
            <a:br>
              <a:rPr lang="pl-PL" sz="1600" dirty="0"/>
            </a:br>
            <a:r>
              <a:rPr lang="pl-PL" sz="1600" dirty="0"/>
              <a:t>Powietrze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6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en-US" sz="1600" dirty="0"/>
              <a:t>3 101 </a:t>
            </a:r>
            <a:r>
              <a:rPr lang="pl-PL" sz="1600" dirty="0"/>
              <a:t>mln €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(ok. </a:t>
            </a:r>
            <a:r>
              <a:rPr lang="pl-PL" sz="1600" dirty="0" smtClean="0"/>
              <a:t>13,9 </a:t>
            </a:r>
            <a:r>
              <a:rPr lang="pl-PL" sz="1600" dirty="0"/>
              <a:t>mld zł)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452" y="2678556"/>
            <a:ext cx="1995117" cy="1360088"/>
          </a:xfrm>
          <a:prstGeom prst="rect">
            <a:avLst/>
          </a:prstGeom>
        </p:spPr>
      </p:pic>
      <p:pic>
        <p:nvPicPr>
          <p:cNvPr id="2" name="image5.png">
            <a:extLst>
              <a:ext uri="{FF2B5EF4-FFF2-40B4-BE49-F238E27FC236}">
                <a16:creationId xmlns:a16="http://schemas.microsoft.com/office/drawing/2014/main" id="{7A0F27F7-3768-CBA0-FA4E-5FD2CE58B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090" y="4233156"/>
            <a:ext cx="2265958" cy="2616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5.png">
            <a:extLst>
              <a:ext uri="{FF2B5EF4-FFF2-40B4-BE49-F238E27FC236}">
                <a16:creationId xmlns:a16="http://schemas.microsoft.com/office/drawing/2014/main" id="{890B50E8-2F13-8DE8-7893-6B2C354F4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765" y="2105603"/>
            <a:ext cx="2265958" cy="261675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188">
            <a:extLst>
              <a:ext uri="{FF2B5EF4-FFF2-40B4-BE49-F238E27FC236}">
                <a16:creationId xmlns:a16="http://schemas.microsoft.com/office/drawing/2014/main" id="{D57A54F2-750F-783F-B35B-B90F57AD4AE1}"/>
              </a:ext>
            </a:extLst>
          </p:cNvPr>
          <p:cNvSpPr/>
          <p:nvPr/>
        </p:nvSpPr>
        <p:spPr>
          <a:xfrm>
            <a:off x="7404867" y="2578634"/>
            <a:ext cx="2013984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6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Magazyny Energii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(BESS)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b="1" dirty="0">
                <a:solidFill>
                  <a:srgbClr val="FF0000"/>
                </a:solidFill>
              </a:rPr>
              <a:t> </a:t>
            </a:r>
            <a:endParaRPr lang="pl-PL" sz="16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€ 200 mln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(</a:t>
            </a:r>
            <a:r>
              <a:rPr lang="pl-PL" sz="1600" dirty="0" smtClean="0"/>
              <a:t>ok. </a:t>
            </a:r>
            <a:r>
              <a:rPr lang="pl-PL" sz="1600" dirty="0"/>
              <a:t>900 mln zł)</a:t>
            </a:r>
            <a:endParaRPr lang="en-US" sz="16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5E4DA51-52C7-B594-D5FF-EC1289452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1077" y="4823671"/>
            <a:ext cx="1759720" cy="519262"/>
          </a:xfrm>
          <a:prstGeom prst="rect">
            <a:avLst/>
          </a:prstGeom>
        </p:spPr>
      </p:pic>
      <p:sp>
        <p:nvSpPr>
          <p:cNvPr id="7" name="Shape 187">
            <a:extLst>
              <a:ext uri="{FF2B5EF4-FFF2-40B4-BE49-F238E27FC236}">
                <a16:creationId xmlns:a16="http://schemas.microsoft.com/office/drawing/2014/main" id="{285FAAFC-8D78-F299-7C6E-396BB44D7B9E}"/>
              </a:ext>
            </a:extLst>
          </p:cNvPr>
          <p:cNvSpPr/>
          <p:nvPr/>
        </p:nvSpPr>
        <p:spPr>
          <a:xfrm>
            <a:off x="6359461" y="4843705"/>
            <a:ext cx="1876607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Sieci OSD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tereny wiejskie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600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€ 971 mln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(ok. 4,3 mld zł)</a:t>
            </a:r>
          </a:p>
        </p:txBody>
      </p:sp>
      <p:sp>
        <p:nvSpPr>
          <p:cNvPr id="8" name="Shape 188">
            <a:extLst>
              <a:ext uri="{FF2B5EF4-FFF2-40B4-BE49-F238E27FC236}">
                <a16:creationId xmlns:a16="http://schemas.microsoft.com/office/drawing/2014/main" id="{AF3AC9D8-883A-EE97-719B-8DB117BD49C4}"/>
              </a:ext>
            </a:extLst>
          </p:cNvPr>
          <p:cNvSpPr/>
          <p:nvPr/>
        </p:nvSpPr>
        <p:spPr>
          <a:xfrm>
            <a:off x="9945485" y="2308743"/>
            <a:ext cx="1969029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6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Magazyny energii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b="1" u="sng" dirty="0">
                <a:solidFill>
                  <a:schemeClr val="accent6">
                    <a:lumMod val="75000"/>
                  </a:schemeClr>
                </a:solidFill>
              </a:rPr>
              <a:t>ESP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b="1" dirty="0">
                <a:solidFill>
                  <a:srgbClr val="FF0000"/>
                </a:solidFill>
              </a:rPr>
              <a:t>Środki zwrotne </a:t>
            </a:r>
            <a:endParaRPr lang="pl-PL" sz="16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€ 35 mln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(ok. 160 mln zł)</a:t>
            </a:r>
            <a:endParaRPr lang="en-US" sz="1600" dirty="0"/>
          </a:p>
        </p:txBody>
      </p:sp>
      <p:pic>
        <p:nvPicPr>
          <p:cNvPr id="18" name="image6.png">
            <a:extLst>
              <a:ext uri="{FF2B5EF4-FFF2-40B4-BE49-F238E27FC236}">
                <a16:creationId xmlns:a16="http://schemas.microsoft.com/office/drawing/2014/main" id="{74B6E22A-9A3E-25CC-A553-F5EE2745B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722" y="2069146"/>
            <a:ext cx="2265958" cy="25789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8068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733" y="1757579"/>
            <a:ext cx="1769012" cy="204287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192"/>
          <p:cNvSpPr/>
          <p:nvPr/>
        </p:nvSpPr>
        <p:spPr>
          <a:xfrm>
            <a:off x="10259487" y="674996"/>
            <a:ext cx="1463104" cy="996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sz="28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pl-PL" sz="2000" dirty="0">
                <a:solidFill>
                  <a:srgbClr val="002060"/>
                </a:solidFill>
                <a:cs typeface="Calibri"/>
              </a:rPr>
              <a:t>FEPW </a:t>
            </a:r>
            <a:br>
              <a:rPr lang="pl-PL" sz="2000" dirty="0">
                <a:solidFill>
                  <a:srgbClr val="002060"/>
                </a:solidFill>
                <a:cs typeface="Calibri"/>
              </a:rPr>
            </a:br>
            <a:r>
              <a:rPr lang="pl-PL" sz="2000" dirty="0">
                <a:solidFill>
                  <a:srgbClr val="002060"/>
                </a:solidFill>
                <a:cs typeface="Calibri"/>
              </a:rPr>
              <a:t>2021-2027</a:t>
            </a:r>
          </a:p>
          <a:p>
            <a:pPr algn="ctr"/>
            <a:r>
              <a:rPr lang="pl-PL" sz="1400" dirty="0">
                <a:solidFill>
                  <a:srgbClr val="002060"/>
                </a:solidFill>
                <a:cs typeface="Calibri"/>
              </a:rPr>
              <a:t>ok. 1,2 mld zł</a:t>
            </a:r>
          </a:p>
        </p:txBody>
      </p:sp>
      <p:sp>
        <p:nvSpPr>
          <p:cNvPr id="27" name="Shape 188"/>
          <p:cNvSpPr/>
          <p:nvPr/>
        </p:nvSpPr>
        <p:spPr>
          <a:xfrm>
            <a:off x="10257170" y="2194241"/>
            <a:ext cx="1457245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400" dirty="0"/>
              <a:t>Adaptacja do zmian klimatu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4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400" dirty="0"/>
              <a:t>255 mln €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200" dirty="0"/>
              <a:t>(ok. 1,14 mld zł) </a:t>
            </a:r>
            <a:endParaRPr lang="en-US" sz="1200" dirty="0"/>
          </a:p>
        </p:txBody>
      </p:sp>
      <p:pic>
        <p:nvPicPr>
          <p:cNvPr id="28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503" y="3865385"/>
            <a:ext cx="1693241" cy="204287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188"/>
          <p:cNvSpPr/>
          <p:nvPr/>
        </p:nvSpPr>
        <p:spPr>
          <a:xfrm>
            <a:off x="10178504" y="4236476"/>
            <a:ext cx="1614575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200" dirty="0"/>
              <a:t>Ochrona bioróżnorodności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4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400" dirty="0"/>
              <a:t>30 mln € 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400" dirty="0"/>
              <a:t>(ok. 135 mln zł)</a:t>
            </a:r>
            <a:endParaRPr lang="en-US" sz="1400" dirty="0"/>
          </a:p>
        </p:txBody>
      </p:sp>
      <p:pic>
        <p:nvPicPr>
          <p:cNvPr id="29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333" y="2054266"/>
            <a:ext cx="2265958" cy="2616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855" y="15359"/>
            <a:ext cx="2265959" cy="2616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896" y="4174303"/>
            <a:ext cx="2265959" cy="2616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540" y="89623"/>
            <a:ext cx="2265959" cy="2616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062" y="66053"/>
            <a:ext cx="2265959" cy="2616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495" y="4157455"/>
            <a:ext cx="2265959" cy="2616754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187"/>
          <p:cNvSpPr/>
          <p:nvPr/>
        </p:nvSpPr>
        <p:spPr>
          <a:xfrm>
            <a:off x="3882737" y="466489"/>
            <a:ext cx="1876607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Ciepłownictwo/ efektywne systemy ciepłownicze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 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1,17 mld </a:t>
            </a:r>
            <a:r>
              <a:rPr lang="pl-PL" sz="1600" dirty="0">
                <a:cs typeface="Calibri"/>
              </a:rPr>
              <a:t>€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>
                <a:cs typeface="Calibri"/>
              </a:rPr>
              <a:t>(ok. 5,26 mld zł)</a:t>
            </a:r>
            <a:endParaRPr lang="en-US" sz="1600" dirty="0"/>
          </a:p>
        </p:txBody>
      </p:sp>
      <p:sp>
        <p:nvSpPr>
          <p:cNvPr id="54" name="Shape 188"/>
          <p:cNvSpPr/>
          <p:nvPr/>
        </p:nvSpPr>
        <p:spPr>
          <a:xfrm>
            <a:off x="1498424" y="4779487"/>
            <a:ext cx="19257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2400" dirty="0"/>
              <a:t>OZE 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6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dirty="0"/>
              <a:t>590 mln €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(ok. 2,65 mld zł)</a:t>
            </a:r>
            <a:endParaRPr lang="en-US" sz="1600" dirty="0"/>
          </a:p>
        </p:txBody>
      </p:sp>
      <p:sp>
        <p:nvSpPr>
          <p:cNvPr id="56" name="Shape 192"/>
          <p:cNvSpPr/>
          <p:nvPr/>
        </p:nvSpPr>
        <p:spPr>
          <a:xfrm>
            <a:off x="2637955" y="2659236"/>
            <a:ext cx="2043444" cy="160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sz="28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pl-PL" sz="2400" dirty="0">
                <a:solidFill>
                  <a:srgbClr val="002060"/>
                </a:solidFill>
              </a:rPr>
              <a:t>NFOŚiGW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w FEnIKS </a:t>
            </a: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2021-2027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1400" dirty="0">
                <a:solidFill>
                  <a:srgbClr val="002060"/>
                </a:solidFill>
              </a:rPr>
              <a:t>ok. 8,5 mld </a:t>
            </a:r>
            <a:r>
              <a:rPr lang="pl-PL" sz="1400" dirty="0">
                <a:solidFill>
                  <a:srgbClr val="002060"/>
                </a:solidFill>
                <a:cs typeface="Calibri"/>
              </a:rPr>
              <a:t>€</a:t>
            </a:r>
            <a:r>
              <a:rPr lang="pl-PL" sz="1400" dirty="0">
                <a:solidFill>
                  <a:srgbClr val="002060"/>
                </a:solidFill>
              </a:rPr>
              <a:t> </a:t>
            </a:r>
            <a:br>
              <a:rPr lang="pl-PL" sz="1400" dirty="0">
                <a:solidFill>
                  <a:srgbClr val="002060"/>
                </a:solidFill>
              </a:rPr>
            </a:br>
            <a:r>
              <a:rPr lang="pl-PL" sz="1400" dirty="0">
                <a:solidFill>
                  <a:srgbClr val="002060"/>
                </a:solidFill>
              </a:rPr>
              <a:t>(ok. 38,25 mld zł)</a:t>
            </a:r>
          </a:p>
        </p:txBody>
      </p:sp>
      <p:sp>
        <p:nvSpPr>
          <p:cNvPr id="57" name="Shape 188"/>
          <p:cNvSpPr/>
          <p:nvPr/>
        </p:nvSpPr>
        <p:spPr>
          <a:xfrm>
            <a:off x="1382767" y="558582"/>
            <a:ext cx="2032028" cy="169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Efektywność energetyczna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6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2,79 mld </a:t>
            </a:r>
            <a:r>
              <a:rPr lang="pl-PL" sz="1600" dirty="0">
                <a:cs typeface="Calibri"/>
              </a:rPr>
              <a:t>€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>
                <a:cs typeface="Calibri"/>
              </a:rPr>
              <a:t>(ok. 12,55 mld zł)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200" dirty="0" smtClean="0">
                <a:cs typeface="Calibri"/>
              </a:rPr>
              <a:t>w </a:t>
            </a:r>
            <a:r>
              <a:rPr lang="pl-PL" sz="1200" dirty="0">
                <a:cs typeface="Calibri"/>
              </a:rPr>
              <a:t>tym ok. 2 mld € na </a:t>
            </a:r>
            <a:br>
              <a:rPr lang="pl-PL" sz="1200" dirty="0">
                <a:cs typeface="Calibri"/>
              </a:rPr>
            </a:br>
            <a:r>
              <a:rPr lang="pl-PL" sz="1200" dirty="0">
                <a:cs typeface="Calibri"/>
              </a:rPr>
              <a:t>PP Czyste </a:t>
            </a:r>
            <a:r>
              <a:rPr lang="pl-PL" sz="1200" dirty="0" smtClean="0">
                <a:cs typeface="Calibri"/>
              </a:rPr>
              <a:t>Powietrze</a:t>
            </a:r>
            <a:endParaRPr lang="pl-PL" sz="1200" dirty="0"/>
          </a:p>
        </p:txBody>
      </p:sp>
      <p:sp>
        <p:nvSpPr>
          <p:cNvPr id="58" name="Shape 188"/>
          <p:cNvSpPr/>
          <p:nvPr/>
        </p:nvSpPr>
        <p:spPr>
          <a:xfrm>
            <a:off x="6203057" y="730827"/>
            <a:ext cx="2077552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Adaptacja do </a:t>
            </a:r>
            <a:br>
              <a:rPr lang="pl-PL" sz="1600" dirty="0"/>
            </a:br>
            <a:r>
              <a:rPr lang="pl-PL" sz="1600" dirty="0"/>
              <a:t>zmian klimatu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600" dirty="0">
              <a:cs typeface="Calibri"/>
            </a:endParaRP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>
                <a:cs typeface="Calibri"/>
              </a:rPr>
              <a:t>2,1 mld €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>
                <a:cs typeface="Calibri"/>
              </a:rPr>
              <a:t>(ok. 9,45 mld zł)</a:t>
            </a:r>
          </a:p>
        </p:txBody>
      </p:sp>
      <p:pic>
        <p:nvPicPr>
          <p:cNvPr id="59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732" y="2097085"/>
            <a:ext cx="2265958" cy="2616755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188"/>
          <p:cNvSpPr/>
          <p:nvPr/>
        </p:nvSpPr>
        <p:spPr>
          <a:xfrm>
            <a:off x="4978527" y="2483393"/>
            <a:ext cx="2138701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Dostarczanie </a:t>
            </a:r>
            <a:br>
              <a:rPr lang="pl-PL" sz="1600" dirty="0"/>
            </a:br>
            <a:r>
              <a:rPr lang="pl-PL" sz="1600" dirty="0"/>
              <a:t>wody pitnej 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i gospodarka </a:t>
            </a:r>
            <a:br>
              <a:rPr lang="pl-PL" sz="1600" dirty="0"/>
            </a:br>
            <a:r>
              <a:rPr lang="pl-PL" sz="1600" dirty="0"/>
              <a:t>wodno-ściekowa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6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1,18 mld </a:t>
            </a:r>
            <a:r>
              <a:rPr lang="pl-PL" sz="1600" dirty="0">
                <a:cs typeface="Calibri"/>
              </a:rPr>
              <a:t>€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>
                <a:cs typeface="Calibri"/>
              </a:rPr>
              <a:t>(ok. </a:t>
            </a:r>
            <a:r>
              <a:rPr lang="pl-PL" sz="1600" dirty="0" smtClean="0">
                <a:cs typeface="Calibri"/>
              </a:rPr>
              <a:t>5,31 </a:t>
            </a:r>
            <a:r>
              <a:rPr lang="pl-PL" sz="1600" dirty="0">
                <a:cs typeface="Calibri"/>
              </a:rPr>
              <a:t>mld zł)</a:t>
            </a:r>
            <a:endParaRPr lang="en-US" sz="1600" dirty="0"/>
          </a:p>
        </p:txBody>
      </p:sp>
      <p:pic>
        <p:nvPicPr>
          <p:cNvPr id="61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090" y="4127222"/>
            <a:ext cx="2265958" cy="2616755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188"/>
          <p:cNvSpPr/>
          <p:nvPr/>
        </p:nvSpPr>
        <p:spPr>
          <a:xfrm>
            <a:off x="6226264" y="4658763"/>
            <a:ext cx="2077552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Gospodarka wodna </a:t>
            </a:r>
            <a:br>
              <a:rPr lang="pl-PL" sz="1600" dirty="0"/>
            </a:br>
            <a:r>
              <a:rPr lang="pl-PL" sz="1600" dirty="0"/>
              <a:t>i ochrona zasobów wodnych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6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120 mln </a:t>
            </a:r>
            <a:r>
              <a:rPr lang="pl-PL" sz="1600" dirty="0">
                <a:cs typeface="Calibri"/>
              </a:rPr>
              <a:t>€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>
                <a:cs typeface="Calibri"/>
              </a:rPr>
              <a:t>(ok. 540 mln zł)</a:t>
            </a:r>
            <a:endParaRPr lang="en-US" sz="1600" dirty="0"/>
          </a:p>
        </p:txBody>
      </p:sp>
      <p:sp>
        <p:nvSpPr>
          <p:cNvPr id="63" name="Shape 188"/>
          <p:cNvSpPr/>
          <p:nvPr/>
        </p:nvSpPr>
        <p:spPr>
          <a:xfrm>
            <a:off x="3856080" y="4680613"/>
            <a:ext cx="2018176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Gospodarka Obiegu Zamkniętego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6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190 mln </a:t>
            </a:r>
            <a:r>
              <a:rPr lang="pl-PL" sz="1600" dirty="0">
                <a:cs typeface="Calibri"/>
              </a:rPr>
              <a:t>€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>
                <a:cs typeface="Calibri"/>
              </a:rPr>
              <a:t>(ok. 855 mln zł)</a:t>
            </a:r>
            <a:endParaRPr lang="en-US" sz="1600" dirty="0"/>
          </a:p>
        </p:txBody>
      </p:sp>
      <p:sp>
        <p:nvSpPr>
          <p:cNvPr id="64" name="Shape 188"/>
          <p:cNvSpPr/>
          <p:nvPr/>
        </p:nvSpPr>
        <p:spPr>
          <a:xfrm>
            <a:off x="7415299" y="2405671"/>
            <a:ext cx="2077552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Ochrona bioróżnorodności</a:t>
            </a:r>
            <a:br>
              <a:rPr lang="pl-PL" sz="1600" dirty="0"/>
            </a:br>
            <a:r>
              <a:rPr lang="pl-PL" sz="1600" dirty="0"/>
              <a:t>i dziedzictwa naturalnego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endParaRPr lang="pl-PL" sz="1600" dirty="0"/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/>
              <a:t>300 mln </a:t>
            </a:r>
            <a:r>
              <a:rPr lang="pl-PL" sz="1600" dirty="0">
                <a:cs typeface="Calibri"/>
              </a:rPr>
              <a:t>€</a:t>
            </a:r>
          </a:p>
          <a:p>
            <a:pPr algn="ctr">
              <a:defRPr sz="2000" b="1">
                <a:solidFill>
                  <a:srgbClr val="2D5586"/>
                </a:solidFill>
              </a:defRPr>
            </a:pPr>
            <a:r>
              <a:rPr lang="pl-PL" sz="1600" dirty="0">
                <a:cs typeface="Calibri"/>
              </a:rPr>
              <a:t>(ok. 1,35 mld zł)</a:t>
            </a:r>
            <a:endParaRPr lang="en-US" sz="1600" dirty="0"/>
          </a:p>
        </p:txBody>
      </p:sp>
      <p:sp>
        <p:nvSpPr>
          <p:cNvPr id="65" name="Objaśnienie ze strzałką w lewo i w prawo 64"/>
          <p:cNvSpPr/>
          <p:nvPr/>
        </p:nvSpPr>
        <p:spPr>
          <a:xfrm rot="5400000">
            <a:off x="-152017" y="2473694"/>
            <a:ext cx="2723618" cy="1928500"/>
          </a:xfrm>
          <a:prstGeom prst="leftRightArrowCallou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6" name="Prostokąt zaokrąglony 65"/>
          <p:cNvSpPr/>
          <p:nvPr/>
        </p:nvSpPr>
        <p:spPr>
          <a:xfrm>
            <a:off x="485447" y="2901823"/>
            <a:ext cx="1422012" cy="1045588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Instrumenty Finansowe</a:t>
            </a:r>
          </a:p>
        </p:txBody>
      </p:sp>
      <p:pic>
        <p:nvPicPr>
          <p:cNvPr id="67" name="Obraz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9" y="34067"/>
            <a:ext cx="1482198" cy="57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04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zaokrąglony 56"/>
          <p:cNvSpPr/>
          <p:nvPr/>
        </p:nvSpPr>
        <p:spPr>
          <a:xfrm>
            <a:off x="7486153" y="1643822"/>
            <a:ext cx="4460273" cy="77260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      </a:t>
            </a:r>
            <a:r>
              <a:rPr lang="pl-PL" b="1" dirty="0">
                <a:solidFill>
                  <a:schemeClr val="bg1"/>
                </a:solidFill>
              </a:rPr>
              <a:t>19</a:t>
            </a:r>
            <a:r>
              <a:rPr lang="pl-PL" b="1" dirty="0"/>
              <a:t> programów priorytetowych</a:t>
            </a:r>
          </a:p>
        </p:txBody>
      </p:sp>
      <p:sp>
        <p:nvSpPr>
          <p:cNvPr id="58" name="Prostokąt zaokrąglony 57"/>
          <p:cNvSpPr/>
          <p:nvPr/>
        </p:nvSpPr>
        <p:spPr>
          <a:xfrm>
            <a:off x="7501541" y="2495080"/>
            <a:ext cx="4460273" cy="80544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 Budżet całkowity</a:t>
            </a:r>
            <a:br>
              <a:rPr lang="pl-PL" b="1" dirty="0"/>
            </a:br>
            <a:r>
              <a:rPr lang="pl-PL" b="1" dirty="0"/>
              <a:t>  ponad 29 mld PLN</a:t>
            </a:r>
          </a:p>
        </p:txBody>
      </p:sp>
      <p:pic>
        <p:nvPicPr>
          <p:cNvPr id="35" name="Obraz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227" y="52207"/>
            <a:ext cx="2280773" cy="349183"/>
          </a:xfrm>
          <a:prstGeom prst="rect">
            <a:avLst/>
          </a:prstGeom>
        </p:spPr>
      </p:pic>
      <p:sp>
        <p:nvSpPr>
          <p:cNvPr id="44" name="Prostokąt zaokrąglony 43"/>
          <p:cNvSpPr/>
          <p:nvPr/>
        </p:nvSpPr>
        <p:spPr>
          <a:xfrm>
            <a:off x="7516930" y="3379183"/>
            <a:ext cx="4429496" cy="75114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   ponad 25 dotychczas ogłoszonych naborów</a:t>
            </a:r>
          </a:p>
        </p:txBody>
      </p:sp>
      <p:sp>
        <p:nvSpPr>
          <p:cNvPr id="55" name="Prostokąt zaokrąglony 54"/>
          <p:cNvSpPr/>
          <p:nvPr/>
        </p:nvSpPr>
        <p:spPr>
          <a:xfrm>
            <a:off x="371197" y="5807515"/>
            <a:ext cx="11405534" cy="42164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lt1"/>
                </a:solidFill>
              </a:rPr>
              <a:t>Wypłaty: ponad 280 mln zł</a:t>
            </a:r>
          </a:p>
        </p:txBody>
      </p:sp>
      <p:sp>
        <p:nvSpPr>
          <p:cNvPr id="56" name="Prostokąt zaokrąglony 55"/>
          <p:cNvSpPr/>
          <p:nvPr/>
        </p:nvSpPr>
        <p:spPr>
          <a:xfrm>
            <a:off x="358940" y="6384152"/>
            <a:ext cx="11474119" cy="42164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chemeClr val="lt1"/>
              </a:solidFill>
            </a:endParaRPr>
          </a:p>
          <a:p>
            <a:pPr algn="ctr"/>
            <a:r>
              <a:rPr lang="pl-PL" sz="1600" b="1" dirty="0">
                <a:solidFill>
                  <a:schemeClr val="lt1"/>
                </a:solidFill>
              </a:rPr>
              <a:t>VIII transza – składanie formularzy 13/08/2024 obszar </a:t>
            </a:r>
            <a:r>
              <a:rPr lang="pl-PL" sz="1600" b="1" dirty="0" err="1">
                <a:solidFill>
                  <a:schemeClr val="lt1"/>
                </a:solidFill>
              </a:rPr>
              <a:t>niepriorytetowy</a:t>
            </a:r>
            <a:r>
              <a:rPr lang="pl-PL" sz="1600" b="1" dirty="0">
                <a:solidFill>
                  <a:schemeClr val="lt1"/>
                </a:solidFill>
              </a:rPr>
              <a:t>, 10/09/24 obszar priorytetowy</a:t>
            </a:r>
          </a:p>
          <a:p>
            <a:pPr algn="ctr"/>
            <a:r>
              <a:rPr lang="pl-PL" b="1" dirty="0">
                <a:solidFill>
                  <a:schemeClr val="lt1"/>
                </a:solidFill>
              </a:rPr>
              <a:t> </a:t>
            </a:r>
          </a:p>
        </p:txBody>
      </p:sp>
      <p:sp>
        <p:nvSpPr>
          <p:cNvPr id="59" name="Prostokąt zaokrąglony 58"/>
          <p:cNvSpPr/>
          <p:nvPr/>
        </p:nvSpPr>
        <p:spPr>
          <a:xfrm>
            <a:off x="7516930" y="4234637"/>
            <a:ext cx="4429496" cy="75114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  20 272 umów o dofinansowanie</a:t>
            </a:r>
          </a:p>
        </p:txBody>
      </p:sp>
      <p:sp>
        <p:nvSpPr>
          <p:cNvPr id="65" name="Prostokąt zaokrąglony 64"/>
          <p:cNvSpPr/>
          <p:nvPr/>
        </p:nvSpPr>
        <p:spPr>
          <a:xfrm>
            <a:off x="371196" y="5253559"/>
            <a:ext cx="11405534" cy="42164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lt1"/>
                </a:solidFill>
              </a:rPr>
              <a:t>Zawarte zobowiązania (umowy) na kwotę ok. 4,44 mld zł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5" y="1014657"/>
            <a:ext cx="7175409" cy="410658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95CF615-6708-C4D0-F55F-A405CA11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47" y="391980"/>
            <a:ext cx="10515600" cy="681080"/>
          </a:xfrm>
        </p:spPr>
        <p:txBody>
          <a:bodyPr/>
          <a:lstStyle/>
          <a:p>
            <a:r>
              <a:rPr lang="pl-PL" sz="3200" dirty="0">
                <a:solidFill>
                  <a:schemeClr val="accent5">
                    <a:lumMod val="50000"/>
                  </a:schemeClr>
                </a:solidFill>
              </a:rPr>
              <a:t>Fundusz Modernizacyjny: Podsumowanie  </a:t>
            </a:r>
            <a:endParaRPr lang="en-IE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70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A3D923-579E-2E4B-9BD1-E529E195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47" y="391980"/>
            <a:ext cx="10515600" cy="681080"/>
          </a:xfrm>
        </p:spPr>
        <p:txBody>
          <a:bodyPr/>
          <a:lstStyle/>
          <a:p>
            <a:r>
              <a:rPr lang="pl-PL" sz="3200" dirty="0">
                <a:solidFill>
                  <a:schemeClr val="accent5">
                    <a:lumMod val="50000"/>
                  </a:schemeClr>
                </a:solidFill>
              </a:rPr>
              <a:t>Fundusz Modernizacyjny: </a:t>
            </a:r>
            <a:r>
              <a:rPr lang="pl-PL" sz="3200" dirty="0" smtClean="0">
                <a:solidFill>
                  <a:schemeClr val="accent5">
                    <a:lumMod val="50000"/>
                  </a:schemeClr>
                </a:solidFill>
              </a:rPr>
              <a:t>Programy dla JST  </a:t>
            </a:r>
            <a:endParaRPr lang="en-IE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7" name="Prostokąt zaokrąglony 56"/>
          <p:cNvSpPr/>
          <p:nvPr/>
        </p:nvSpPr>
        <p:spPr>
          <a:xfrm>
            <a:off x="285689" y="1350249"/>
            <a:ext cx="8062128" cy="540207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Program priorytetowy</a:t>
            </a:r>
          </a:p>
        </p:txBody>
      </p:sp>
      <p:sp>
        <p:nvSpPr>
          <p:cNvPr id="58" name="Prostokąt zaokrąglony 57"/>
          <p:cNvSpPr/>
          <p:nvPr/>
        </p:nvSpPr>
        <p:spPr>
          <a:xfrm>
            <a:off x="8449847" y="1333163"/>
            <a:ext cx="2114129" cy="540207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Budżet całkowity</a:t>
            </a:r>
          </a:p>
        </p:txBody>
      </p:sp>
      <p:sp>
        <p:nvSpPr>
          <p:cNvPr id="64" name="Prostokąt zaokrąglony 63"/>
          <p:cNvSpPr/>
          <p:nvPr/>
        </p:nvSpPr>
        <p:spPr>
          <a:xfrm>
            <a:off x="10740451" y="3543583"/>
            <a:ext cx="1328765" cy="17090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IV transza</a:t>
            </a:r>
          </a:p>
        </p:txBody>
      </p:sp>
      <p:sp>
        <p:nvSpPr>
          <p:cNvPr id="81" name="Prostokąt zaokrąglony 80"/>
          <p:cNvSpPr/>
          <p:nvPr/>
        </p:nvSpPr>
        <p:spPr>
          <a:xfrm>
            <a:off x="331005" y="3521032"/>
            <a:ext cx="8016812" cy="51011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002060"/>
                </a:solidFill>
              </a:rPr>
              <a:t>Rozwój kogeneracji w oparciu o biogaz komunalny</a:t>
            </a:r>
          </a:p>
        </p:txBody>
      </p:sp>
      <p:sp>
        <p:nvSpPr>
          <p:cNvPr id="82" name="Prostokąt zaokrąglony 81"/>
          <p:cNvSpPr/>
          <p:nvPr/>
        </p:nvSpPr>
        <p:spPr>
          <a:xfrm>
            <a:off x="8465330" y="3531904"/>
            <a:ext cx="2083161" cy="48837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1 500 mln zł</a:t>
            </a:r>
          </a:p>
        </p:txBody>
      </p:sp>
      <p:sp>
        <p:nvSpPr>
          <p:cNvPr id="93" name="Prostokąt zaokrąglony 92"/>
          <p:cNvSpPr/>
          <p:nvPr/>
        </p:nvSpPr>
        <p:spPr>
          <a:xfrm>
            <a:off x="340607" y="4099423"/>
            <a:ext cx="8016812" cy="5399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002060"/>
                </a:solidFill>
              </a:rPr>
              <a:t>Kogeneracja powiatowa</a:t>
            </a:r>
          </a:p>
        </p:txBody>
      </p:sp>
      <p:sp>
        <p:nvSpPr>
          <p:cNvPr id="94" name="Prostokąt zaokrąglony 93"/>
          <p:cNvSpPr/>
          <p:nvPr/>
        </p:nvSpPr>
        <p:spPr>
          <a:xfrm>
            <a:off x="8502554" y="4105998"/>
            <a:ext cx="2083161" cy="5211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1 000 mln zł</a:t>
            </a:r>
          </a:p>
        </p:txBody>
      </p:sp>
      <p:sp>
        <p:nvSpPr>
          <p:cNvPr id="37" name="Prostokąt zaokrąglony 36"/>
          <p:cNvSpPr/>
          <p:nvPr/>
        </p:nvSpPr>
        <p:spPr>
          <a:xfrm>
            <a:off x="363870" y="4707875"/>
            <a:ext cx="8016812" cy="54480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002060"/>
                </a:solidFill>
              </a:rPr>
              <a:t>OZE – źródło ciepła dla </a:t>
            </a:r>
            <a:r>
              <a:rPr lang="pl-PL" sz="1600" b="1" dirty="0" smtClean="0">
                <a:solidFill>
                  <a:srgbClr val="002060"/>
                </a:solidFill>
              </a:rPr>
              <a:t>ciepłownictwa</a:t>
            </a:r>
            <a:endParaRPr lang="pl-PL" sz="1600" b="1" dirty="0">
              <a:solidFill>
                <a:srgbClr val="002060"/>
              </a:solidFill>
            </a:endParaRPr>
          </a:p>
        </p:txBody>
      </p:sp>
      <p:sp>
        <p:nvSpPr>
          <p:cNvPr id="38" name="Prostokąt zaokrąglony 37"/>
          <p:cNvSpPr/>
          <p:nvPr/>
        </p:nvSpPr>
        <p:spPr>
          <a:xfrm>
            <a:off x="8518986" y="4732959"/>
            <a:ext cx="2083161" cy="53081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2 000 mln zł</a:t>
            </a:r>
          </a:p>
        </p:txBody>
      </p:sp>
      <p:sp>
        <p:nvSpPr>
          <p:cNvPr id="44" name="Prostokąt zaokrąglony 43"/>
          <p:cNvSpPr/>
          <p:nvPr/>
        </p:nvSpPr>
        <p:spPr>
          <a:xfrm>
            <a:off x="10741892" y="2985060"/>
            <a:ext cx="1328765" cy="4601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III transza</a:t>
            </a: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768" y="142558"/>
            <a:ext cx="744133" cy="744133"/>
          </a:xfrm>
          <a:prstGeom prst="rect">
            <a:avLst/>
          </a:prstGeom>
        </p:spPr>
      </p:pic>
      <p:sp>
        <p:nvSpPr>
          <p:cNvPr id="29" name="Prostokąt zaokrąglony 28"/>
          <p:cNvSpPr/>
          <p:nvPr/>
        </p:nvSpPr>
        <p:spPr>
          <a:xfrm>
            <a:off x="363870" y="5321232"/>
            <a:ext cx="8016812" cy="4878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002060"/>
                </a:solidFill>
              </a:rPr>
              <a:t>Wykorzystanie paliw alternatywnych na cele </a:t>
            </a:r>
            <a:r>
              <a:rPr lang="pl-PL" sz="1600" b="1" dirty="0" smtClean="0">
                <a:solidFill>
                  <a:srgbClr val="002060"/>
                </a:solidFill>
              </a:rPr>
              <a:t>energetyczne III</a:t>
            </a:r>
            <a:endParaRPr lang="pl-PL" sz="1600" b="1" dirty="0">
              <a:solidFill>
                <a:srgbClr val="002060"/>
              </a:solidFill>
            </a:endParaRPr>
          </a:p>
        </p:txBody>
      </p:sp>
      <p:sp>
        <p:nvSpPr>
          <p:cNvPr id="30" name="Prostokąt zaokrąglony 29"/>
          <p:cNvSpPr/>
          <p:nvPr/>
        </p:nvSpPr>
        <p:spPr>
          <a:xfrm>
            <a:off x="10740451" y="5351064"/>
            <a:ext cx="1328765" cy="5344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V transza</a:t>
            </a:r>
          </a:p>
        </p:txBody>
      </p:sp>
      <p:sp>
        <p:nvSpPr>
          <p:cNvPr id="34" name="Prostokąt zaokrąglony 33"/>
          <p:cNvSpPr/>
          <p:nvPr/>
        </p:nvSpPr>
        <p:spPr>
          <a:xfrm>
            <a:off x="8534211" y="5351064"/>
            <a:ext cx="2083161" cy="4878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3 000 mln zł</a:t>
            </a:r>
          </a:p>
        </p:txBody>
      </p:sp>
      <p:sp>
        <p:nvSpPr>
          <p:cNvPr id="28" name="Prostokąt zaokrąglony 27"/>
          <p:cNvSpPr/>
          <p:nvPr/>
        </p:nvSpPr>
        <p:spPr>
          <a:xfrm>
            <a:off x="8480815" y="2985061"/>
            <a:ext cx="2083161" cy="44730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2 000 </a:t>
            </a:r>
            <a:r>
              <a:rPr lang="pl-PL" sz="1600" b="1" dirty="0"/>
              <a:t>mln zł</a:t>
            </a:r>
          </a:p>
        </p:txBody>
      </p:sp>
      <p:sp>
        <p:nvSpPr>
          <p:cNvPr id="32" name="Prostokąt zaokrąglony 31"/>
          <p:cNvSpPr/>
          <p:nvPr/>
        </p:nvSpPr>
        <p:spPr>
          <a:xfrm>
            <a:off x="317949" y="2990439"/>
            <a:ext cx="8016811" cy="4547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rgbClr val="002060"/>
                </a:solidFill>
              </a:rPr>
              <a:t>Wykorzystanie paliw alternatywnych na cele energetyczne II</a:t>
            </a:r>
            <a:endParaRPr lang="pl-PL" sz="1600" b="1" dirty="0">
              <a:solidFill>
                <a:srgbClr val="002060"/>
              </a:solidFill>
            </a:endParaRPr>
          </a:p>
        </p:txBody>
      </p:sp>
      <p:sp>
        <p:nvSpPr>
          <p:cNvPr id="33" name="Prostokąt zaokrąglony 32"/>
          <p:cNvSpPr/>
          <p:nvPr/>
        </p:nvSpPr>
        <p:spPr>
          <a:xfrm>
            <a:off x="317948" y="2006867"/>
            <a:ext cx="8016811" cy="4340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002060"/>
                </a:solidFill>
              </a:rPr>
              <a:t>Renowacja z gwarancją oszczędności </a:t>
            </a:r>
            <a:r>
              <a:rPr lang="pl-PL" sz="1600" b="1" dirty="0" smtClean="0">
                <a:solidFill>
                  <a:srgbClr val="002060"/>
                </a:solidFill>
              </a:rPr>
              <a:t>EPC+</a:t>
            </a:r>
            <a:endParaRPr lang="pl-PL" sz="1600" b="1" dirty="0">
              <a:solidFill>
                <a:srgbClr val="002060"/>
              </a:solidFill>
            </a:endParaRPr>
          </a:p>
        </p:txBody>
      </p:sp>
      <p:sp>
        <p:nvSpPr>
          <p:cNvPr id="36" name="Prostokąt zaokrąglony 35"/>
          <p:cNvSpPr/>
          <p:nvPr/>
        </p:nvSpPr>
        <p:spPr>
          <a:xfrm>
            <a:off x="8465330" y="1980808"/>
            <a:ext cx="2083161" cy="4336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112,5 mln zł</a:t>
            </a:r>
          </a:p>
        </p:txBody>
      </p:sp>
      <p:sp>
        <p:nvSpPr>
          <p:cNvPr id="39" name="Prostokąt zaokrąglony 38"/>
          <p:cNvSpPr/>
          <p:nvPr/>
        </p:nvSpPr>
        <p:spPr>
          <a:xfrm>
            <a:off x="10740451" y="1966854"/>
            <a:ext cx="1328765" cy="43385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I transza</a:t>
            </a:r>
          </a:p>
        </p:txBody>
      </p:sp>
      <p:sp>
        <p:nvSpPr>
          <p:cNvPr id="40" name="Prostokąt zaokrąglony 39"/>
          <p:cNvSpPr/>
          <p:nvPr/>
        </p:nvSpPr>
        <p:spPr>
          <a:xfrm>
            <a:off x="10740451" y="2484881"/>
            <a:ext cx="1328765" cy="4149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II transza</a:t>
            </a:r>
          </a:p>
        </p:txBody>
      </p:sp>
      <p:sp>
        <p:nvSpPr>
          <p:cNvPr id="46" name="Prostokąt zaokrąglony 45"/>
          <p:cNvSpPr/>
          <p:nvPr/>
        </p:nvSpPr>
        <p:spPr>
          <a:xfrm>
            <a:off x="317947" y="2511686"/>
            <a:ext cx="8029869" cy="38811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002060"/>
                </a:solidFill>
              </a:rPr>
              <a:t>Wykorzystanie paliw alternatywnych na cele energetyczne </a:t>
            </a:r>
          </a:p>
        </p:txBody>
      </p:sp>
      <p:sp>
        <p:nvSpPr>
          <p:cNvPr id="50" name="Prostokąt zaokrąglony 49"/>
          <p:cNvSpPr/>
          <p:nvPr/>
        </p:nvSpPr>
        <p:spPr>
          <a:xfrm>
            <a:off x="8465330" y="2484881"/>
            <a:ext cx="2083161" cy="42435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1 </a:t>
            </a:r>
            <a:r>
              <a:rPr lang="pl-PL" sz="1600" b="1" dirty="0"/>
              <a:t>000 mln zł</a:t>
            </a:r>
          </a:p>
        </p:txBody>
      </p:sp>
    </p:spTree>
    <p:extLst>
      <p:ext uri="{BB962C8B-B14F-4D97-AF65-F5344CB8AC3E}">
        <p14:creationId xmlns:p14="http://schemas.microsoft.com/office/powerpoint/2010/main" val="377620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52BCA00-8CB4-4517-84DF-60F6FCF6BDFB}"/>
              </a:ext>
            </a:extLst>
          </p:cNvPr>
          <p:cNvSpPr txBox="1">
            <a:spLocks/>
          </p:cNvSpPr>
          <p:nvPr/>
        </p:nvSpPr>
        <p:spPr>
          <a:xfrm>
            <a:off x="4696385" y="953040"/>
            <a:ext cx="2035496" cy="1673877"/>
          </a:xfrm>
          <a:prstGeom prst="rect">
            <a:avLst/>
          </a:prstGeom>
        </p:spPr>
        <p:txBody>
          <a:bodyPr lIns="91440" tIns="45720" rIns="91440" bIns="45720" numCol="1" spcCol="720000" anchor="t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400" b="1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Symbol zastępczy tekstu 4">
            <a:extLst>
              <a:ext uri="{FF2B5EF4-FFF2-40B4-BE49-F238E27FC236}">
                <a16:creationId xmlns:a16="http://schemas.microsoft.com/office/drawing/2014/main" id="{D52BCA00-8CB4-4517-84DF-60F6FCF6BDFB}"/>
              </a:ext>
            </a:extLst>
          </p:cNvPr>
          <p:cNvSpPr txBox="1">
            <a:spLocks/>
          </p:cNvSpPr>
          <p:nvPr/>
        </p:nvSpPr>
        <p:spPr>
          <a:xfrm>
            <a:off x="7066395" y="4343292"/>
            <a:ext cx="1355855" cy="558199"/>
          </a:xfrm>
          <a:prstGeom prst="rect">
            <a:avLst/>
          </a:prstGeom>
        </p:spPr>
        <p:txBody>
          <a:bodyPr lIns="91440" tIns="45720" rIns="91440" bIns="45720" numCol="1" spcCol="720000" anchor="t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800" dirty="0">
              <a:solidFill>
                <a:schemeClr val="accent1"/>
              </a:solidFill>
              <a:cs typeface="Calibri Light" panose="020F0302020204030204" pitchFamily="34" charset="0"/>
            </a:endParaRPr>
          </a:p>
        </p:txBody>
      </p:sp>
      <p:sp>
        <p:nvSpPr>
          <p:cNvPr id="10" name="Symbol zastępczy tekstu 4">
            <a:extLst>
              <a:ext uri="{FF2B5EF4-FFF2-40B4-BE49-F238E27FC236}">
                <a16:creationId xmlns:a16="http://schemas.microsoft.com/office/drawing/2014/main" id="{D52BCA00-8CB4-4517-84DF-60F6FCF6BDFB}"/>
              </a:ext>
            </a:extLst>
          </p:cNvPr>
          <p:cNvSpPr txBox="1">
            <a:spLocks/>
          </p:cNvSpPr>
          <p:nvPr/>
        </p:nvSpPr>
        <p:spPr>
          <a:xfrm>
            <a:off x="1119853" y="4260272"/>
            <a:ext cx="1586873" cy="948945"/>
          </a:xfrm>
          <a:prstGeom prst="rect">
            <a:avLst/>
          </a:prstGeom>
        </p:spPr>
        <p:txBody>
          <a:bodyPr lIns="91440" tIns="45720" rIns="91440" bIns="45720" numCol="1" spcCol="720000" anchor="t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l-PL" sz="1800" dirty="0">
              <a:solidFill>
                <a:schemeClr val="accent1"/>
              </a:solidFill>
              <a:cs typeface="Calibri Light" panose="020F0302020204030204" pitchFamily="34" charset="0"/>
            </a:endParaRPr>
          </a:p>
        </p:txBody>
      </p:sp>
      <p:sp>
        <p:nvSpPr>
          <p:cNvPr id="13" name="Shape 192"/>
          <p:cNvSpPr/>
          <p:nvPr/>
        </p:nvSpPr>
        <p:spPr>
          <a:xfrm>
            <a:off x="1001785" y="1795611"/>
            <a:ext cx="2524014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sz="2800" b="1">
                <a:solidFill>
                  <a:srgbClr val="FFFFFF"/>
                </a:solidFill>
              </a:defRPr>
            </a:lvl1pPr>
          </a:lstStyle>
          <a:p>
            <a:pPr algn="ctr"/>
            <a:endParaRPr lang="pl-PL" sz="1600" dirty="0"/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263" y="112349"/>
            <a:ext cx="2550935" cy="390544"/>
          </a:xfrm>
          <a:prstGeom prst="rect">
            <a:avLst/>
          </a:prstGeom>
        </p:spPr>
      </p:pic>
      <p:sp>
        <p:nvSpPr>
          <p:cNvPr id="27" name="Prostokąt zaokrąglony 26"/>
          <p:cNvSpPr/>
          <p:nvPr/>
        </p:nvSpPr>
        <p:spPr>
          <a:xfrm>
            <a:off x="283990" y="2481208"/>
            <a:ext cx="3231419" cy="5271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3.06.2024 – 31.10.2024</a:t>
            </a:r>
          </a:p>
        </p:txBody>
      </p:sp>
      <p:sp>
        <p:nvSpPr>
          <p:cNvPr id="28" name="Prostokąt zaokrąglony 27"/>
          <p:cNvSpPr/>
          <p:nvPr/>
        </p:nvSpPr>
        <p:spPr>
          <a:xfrm>
            <a:off x="267143" y="3126586"/>
            <a:ext cx="3241214" cy="77255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 10.06.2024 – 30.12.2024</a:t>
            </a:r>
          </a:p>
        </p:txBody>
      </p:sp>
      <p:sp>
        <p:nvSpPr>
          <p:cNvPr id="32" name="Prostokąt zaokrąglony 31"/>
          <p:cNvSpPr/>
          <p:nvPr/>
        </p:nvSpPr>
        <p:spPr>
          <a:xfrm>
            <a:off x="3861302" y="4002643"/>
            <a:ext cx="7755616" cy="6041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</a:rPr>
              <a:t>Kogeneracja powiatowa</a:t>
            </a:r>
          </a:p>
        </p:txBody>
      </p:sp>
      <p:sp>
        <p:nvSpPr>
          <p:cNvPr id="23" name="Prostokąt zaokrąglony 22"/>
          <p:cNvSpPr/>
          <p:nvPr/>
        </p:nvSpPr>
        <p:spPr>
          <a:xfrm>
            <a:off x="3861302" y="3137338"/>
            <a:ext cx="7755616" cy="75127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Kogeneracja dla Ciepłownictwa</a:t>
            </a:r>
          </a:p>
          <a:p>
            <a:pPr algn="ctr"/>
            <a:r>
              <a:rPr lang="pl-PL" sz="1600" b="1" dirty="0"/>
              <a:t>Część 1) Budowa lub/i przebudowa jednostek wytwórczych o łącznej mocy zainstalowanej nie mniejszej niż 10 MW</a:t>
            </a:r>
          </a:p>
        </p:txBody>
      </p:sp>
      <p:sp>
        <p:nvSpPr>
          <p:cNvPr id="26" name="Prostokąt zaokrąglony 25"/>
          <p:cNvSpPr/>
          <p:nvPr/>
        </p:nvSpPr>
        <p:spPr>
          <a:xfrm>
            <a:off x="267143" y="3997978"/>
            <a:ext cx="3241214" cy="589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3C4043"/>
                </a:solidFill>
              </a:rPr>
              <a:t>3.06.2024 – 29.11.2024</a:t>
            </a:r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F4A3D923-579E-2E4B-9BD1-E529E1959B17}"/>
              </a:ext>
            </a:extLst>
          </p:cNvPr>
          <p:cNvSpPr txBox="1">
            <a:spLocks/>
          </p:cNvSpPr>
          <p:nvPr/>
        </p:nvSpPr>
        <p:spPr>
          <a:xfrm>
            <a:off x="267143" y="445535"/>
            <a:ext cx="11874252" cy="615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chemeClr val="accent5">
                    <a:lumMod val="50000"/>
                  </a:schemeClr>
                </a:solidFill>
              </a:rPr>
              <a:t> Fundusz Modernizacyjny: Nabory </a:t>
            </a:r>
            <a:r>
              <a:rPr lang="pl-PL" sz="3200" dirty="0" smtClean="0">
                <a:solidFill>
                  <a:schemeClr val="accent5">
                    <a:lumMod val="50000"/>
                  </a:schemeClr>
                </a:solidFill>
              </a:rPr>
              <a:t>w </a:t>
            </a:r>
            <a:r>
              <a:rPr lang="pl-PL" sz="3200" dirty="0">
                <a:solidFill>
                  <a:schemeClr val="accent5">
                    <a:lumMod val="50000"/>
                  </a:schemeClr>
                </a:solidFill>
              </a:rPr>
              <a:t>2024</a:t>
            </a:r>
            <a:endParaRPr lang="en-IE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Prostokąt zaokrąglony 16"/>
          <p:cNvSpPr/>
          <p:nvPr/>
        </p:nvSpPr>
        <p:spPr>
          <a:xfrm>
            <a:off x="3861302" y="2496480"/>
            <a:ext cx="7755616" cy="5124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Wsparcie wykorzystania magazynów oraz innych urządzeń na cele stabilizacji sieci - program dla Operatorów Sieci Dystrybucyjnych</a:t>
            </a:r>
          </a:p>
        </p:txBody>
      </p:sp>
      <p:sp>
        <p:nvSpPr>
          <p:cNvPr id="19" name="Prostokąt zaokrąglony 18"/>
          <p:cNvSpPr/>
          <p:nvPr/>
        </p:nvSpPr>
        <p:spPr>
          <a:xfrm>
            <a:off x="297579" y="4686074"/>
            <a:ext cx="3231419" cy="5271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IV kw. 2024 – I kw. 2025</a:t>
            </a:r>
          </a:p>
        </p:txBody>
      </p:sp>
      <p:sp>
        <p:nvSpPr>
          <p:cNvPr id="20" name="Prostokąt zaokrąglony 19"/>
          <p:cNvSpPr/>
          <p:nvPr/>
        </p:nvSpPr>
        <p:spPr>
          <a:xfrm>
            <a:off x="3871725" y="4711014"/>
            <a:ext cx="7745193" cy="5271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Energia dla wsi</a:t>
            </a:r>
          </a:p>
        </p:txBody>
      </p:sp>
      <p:sp>
        <p:nvSpPr>
          <p:cNvPr id="22" name="Prostokąt zaokrąglony 21"/>
          <p:cNvSpPr/>
          <p:nvPr/>
        </p:nvSpPr>
        <p:spPr>
          <a:xfrm>
            <a:off x="3907500" y="5357048"/>
            <a:ext cx="7731894" cy="55321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Moja elektrownia wiatrowa</a:t>
            </a:r>
            <a:r>
              <a:rPr kumimoji="0" lang="pl-PL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24" name="Prostokąt zaokrąglony 23"/>
          <p:cNvSpPr/>
          <p:nvPr/>
        </p:nvSpPr>
        <p:spPr>
          <a:xfrm>
            <a:off x="321258" y="5357047"/>
            <a:ext cx="3203946" cy="55321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II / III kw. 2024 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4" name="Prostokąt zaokrąglony 27">
            <a:extLst>
              <a:ext uri="{FF2B5EF4-FFF2-40B4-BE49-F238E27FC236}">
                <a16:creationId xmlns:a16="http://schemas.microsoft.com/office/drawing/2014/main" id="{D8BF282C-C48F-0185-B874-009D6C6595EE}"/>
              </a:ext>
            </a:extLst>
          </p:cNvPr>
          <p:cNvSpPr/>
          <p:nvPr/>
        </p:nvSpPr>
        <p:spPr>
          <a:xfrm>
            <a:off x="321258" y="5993150"/>
            <a:ext cx="3241214" cy="77255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prstClr val="black"/>
                </a:solidFill>
              </a:rPr>
              <a:t> IV kw. 2024</a:t>
            </a:r>
          </a:p>
        </p:txBody>
      </p:sp>
      <p:sp>
        <p:nvSpPr>
          <p:cNvPr id="6" name="Prostokąt zaokrąglony 22">
            <a:extLst>
              <a:ext uri="{FF2B5EF4-FFF2-40B4-BE49-F238E27FC236}">
                <a16:creationId xmlns:a16="http://schemas.microsoft.com/office/drawing/2014/main" id="{7DF9E01D-2531-646B-8364-74EFFA88E614}"/>
              </a:ext>
            </a:extLst>
          </p:cNvPr>
          <p:cNvSpPr/>
          <p:nvPr/>
        </p:nvSpPr>
        <p:spPr>
          <a:xfrm>
            <a:off x="3921046" y="6014432"/>
            <a:ext cx="7755616" cy="75127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prstClr val="black"/>
                </a:solidFill>
              </a:rPr>
              <a:t>Wsparcie budowy lub rozbudowy ogólnodostępnej stacji ładowania dla transportu ciężkiego</a:t>
            </a:r>
          </a:p>
        </p:txBody>
      </p:sp>
      <p:sp>
        <p:nvSpPr>
          <p:cNvPr id="25" name="Prostokąt zaokrąglony 24"/>
          <p:cNvSpPr/>
          <p:nvPr/>
        </p:nvSpPr>
        <p:spPr>
          <a:xfrm>
            <a:off x="255579" y="1205196"/>
            <a:ext cx="3241214" cy="5363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do 30.06.2024 </a:t>
            </a:r>
            <a:endParaRPr lang="pl-PL" sz="1600" b="1" dirty="0"/>
          </a:p>
        </p:txBody>
      </p:sp>
      <p:sp>
        <p:nvSpPr>
          <p:cNvPr id="29" name="Prostokąt zaokrąglony 28"/>
          <p:cNvSpPr/>
          <p:nvPr/>
        </p:nvSpPr>
        <p:spPr>
          <a:xfrm>
            <a:off x="3861302" y="1175423"/>
            <a:ext cx="7755616" cy="6041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Renowacja z gwarancją oszczędności EPC+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30" name="Prostokąt zaokrąglony 29"/>
          <p:cNvSpPr/>
          <p:nvPr/>
        </p:nvSpPr>
        <p:spPr>
          <a:xfrm>
            <a:off x="3861302" y="1826523"/>
            <a:ext cx="7755616" cy="6041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OZE – źródło ciepła dla ciepłownictwa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31" name="Prostokąt zaokrąglony 30"/>
          <p:cNvSpPr/>
          <p:nvPr/>
        </p:nvSpPr>
        <p:spPr>
          <a:xfrm>
            <a:off x="255579" y="1848323"/>
            <a:ext cx="3241214" cy="5361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do 17.12.2024 </a:t>
            </a: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224382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A3D923-579E-2E4B-9BD1-E529E195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50" y="391980"/>
            <a:ext cx="11452766" cy="681080"/>
          </a:xfrm>
        </p:spPr>
        <p:txBody>
          <a:bodyPr/>
          <a:lstStyle/>
          <a:p>
            <a:r>
              <a:rPr lang="pl-PL" sz="3000" dirty="0">
                <a:solidFill>
                  <a:schemeClr val="accent5">
                    <a:lumMod val="50000"/>
                  </a:schemeClr>
                </a:solidFill>
              </a:rPr>
              <a:t>Program Priorytetowy Czyste Powietrze</a:t>
            </a:r>
            <a:endParaRPr lang="en-IE" sz="3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" name="Obraz 6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3"/>
          <a:stretch/>
        </p:blipFill>
        <p:spPr>
          <a:xfrm>
            <a:off x="0" y="872762"/>
            <a:ext cx="12192001" cy="5985237"/>
          </a:xfrm>
          <a:prstGeom prst="rect">
            <a:avLst/>
          </a:prstGeom>
        </p:spPr>
      </p:pic>
      <p:pic>
        <p:nvPicPr>
          <p:cNvPr id="62" name="Image" descr="Image">
            <a:extLst>
              <a:ext uri="{FF2B5EF4-FFF2-40B4-BE49-F238E27FC236}">
                <a16:creationId xmlns:a16="http://schemas.microsoft.com/office/drawing/2014/main" id="{D206BAB5-5A40-F447-34CB-712FC9ED6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038" y="156907"/>
            <a:ext cx="1396053" cy="3364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0060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A3D923-579E-2E4B-9BD1-E529E195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50" y="391980"/>
            <a:ext cx="11452766" cy="681080"/>
          </a:xfrm>
        </p:spPr>
        <p:txBody>
          <a:bodyPr/>
          <a:lstStyle/>
          <a:p>
            <a:r>
              <a:rPr lang="pl-PL" sz="3000" dirty="0">
                <a:solidFill>
                  <a:schemeClr val="accent5">
                    <a:lumMod val="50000"/>
                  </a:schemeClr>
                </a:solidFill>
              </a:rPr>
              <a:t>Mój Elektryk</a:t>
            </a:r>
            <a:endParaRPr lang="en-IE" sz="3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47" y="987799"/>
            <a:ext cx="11239869" cy="5780152"/>
          </a:xfrm>
          <a:prstGeom prst="rect">
            <a:avLst/>
          </a:prstGeom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D206BAB5-5A40-F447-34CB-712FC9ED6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038" y="156907"/>
            <a:ext cx="1396053" cy="3364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070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Zielonożółty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NFOŚiGW">
      <a:majorFont>
        <a:latin typeface="Poppi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34306</TotalTime>
  <Words>693</Words>
  <Application>Microsoft Office PowerPoint</Application>
  <PresentationFormat>Panoramiczny</PresentationFormat>
  <Paragraphs>164</Paragraphs>
  <Slides>12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Poppins</vt:lpstr>
      <vt:lpstr>Source Sans Pro</vt:lpstr>
      <vt:lpstr>Source Sans Pro Semibold</vt:lpstr>
      <vt:lpstr>Office Theme</vt:lpstr>
      <vt:lpstr>Wsparcie NFOŚiGW dla działań samorządów   na rzecz polityki klimatyczno-energetycznej</vt:lpstr>
      <vt:lpstr>Prezentacja programu PowerPoint</vt:lpstr>
      <vt:lpstr>Prezentacja programu PowerPoint</vt:lpstr>
      <vt:lpstr>Prezentacja programu PowerPoint</vt:lpstr>
      <vt:lpstr>Fundusz Modernizacyjny: Podsumowanie  </vt:lpstr>
      <vt:lpstr>Fundusz Modernizacyjny: Programy dla JST  </vt:lpstr>
      <vt:lpstr>Prezentacja programu PowerPoint</vt:lpstr>
      <vt:lpstr>Program Priorytetowy Czyste Powietrze</vt:lpstr>
      <vt:lpstr>Mój Elektryk</vt:lpstr>
      <vt:lpstr>Projekt Doradztwa Energetycznego – PDE - FENX.01.01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Babicz Marta</cp:lastModifiedBy>
  <cp:revision>661</cp:revision>
  <cp:lastPrinted>2022-03-25T15:55:11Z</cp:lastPrinted>
  <dcterms:created xsi:type="dcterms:W3CDTF">2019-07-25T04:51:43Z</dcterms:created>
  <dcterms:modified xsi:type="dcterms:W3CDTF">2024-05-20T19:28:56Z</dcterms:modified>
</cp:coreProperties>
</file>