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67" r:id="rId3"/>
    <p:sldId id="268" r:id="rId4"/>
    <p:sldId id="269" r:id="rId5"/>
    <p:sldId id="270" r:id="rId6"/>
    <p:sldId id="272" r:id="rId7"/>
    <p:sldId id="273" r:id="rId8"/>
    <p:sldId id="271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282"/>
    <a:srgbClr val="006441"/>
    <a:srgbClr val="FFD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6357" autoAdjust="0"/>
  </p:normalViewPr>
  <p:slideViewPr>
    <p:cSldViewPr snapToGrid="0">
      <p:cViewPr varScale="1">
        <p:scale>
          <a:sx n="115" d="100"/>
          <a:sy n="115" d="100"/>
        </p:scale>
        <p:origin x="37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Struktura opłat</a:t>
            </a:r>
          </a:p>
        </c:rich>
      </c:tx>
      <c:layout>
        <c:manualLayout>
          <c:xMode val="edge"/>
          <c:yMode val="edge"/>
          <c:x val="2.6286244938850158E-3"/>
          <c:y val="3.827410506029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94585573629689"/>
          <c:y val="0.23790455174998396"/>
          <c:w val="0.83890210017707978"/>
          <c:h val="0.7062110279032632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Struktura opłat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3D4-4F86-9DCA-3E46D5A085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3D4-4F86-9DCA-3E46D5A0852F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3D4-4F86-9DCA-3E46D5A0852F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3D4-4F86-9DCA-3E46D5A0852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3D4-4F86-9DCA-3E46D5A0852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3D4-4F86-9DCA-3E46D5A0852F}"/>
                </c:ext>
              </c:extLst>
            </c:dLbl>
            <c:dLbl>
              <c:idx val="2"/>
              <c:layout>
                <c:manualLayout>
                  <c:x val="-2.9767080416132696E-2"/>
                  <c:y val="-2.22641078330799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DCF2329-6FE5-47AB-BDD8-490654153AFA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[NAZWA KATEGORII]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
</a:t>
                    </a:r>
                    <a:fld id="{E2BDE532-5EAC-45B5-AD44-FD4969C10A54}" type="PERCENTAG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[PROCENTOWE]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D4-4F86-9DCA-3E46D5A0852F}"/>
                </c:ext>
              </c:extLst>
            </c:dLbl>
            <c:dLbl>
              <c:idx val="3"/>
              <c:layout>
                <c:manualLayout>
                  <c:x val="0.17162282032337303"/>
                  <c:y val="-3.71068463884666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13661B-E0E3-48FB-B02F-18DB164650CD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[NAZWA KATEGORII]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
</a:t>
                    </a:r>
                    <a:fld id="{62BBB02F-3AD8-481C-8EDF-A29E701149F2}" type="PERCENTAG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[PROCENTOWE]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3D4-4F86-9DCA-3E46D5A08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Energia elektryczna</c:v>
                </c:pt>
                <c:pt idx="1">
                  <c:v>Ciepło sieciowe</c:v>
                </c:pt>
                <c:pt idx="2">
                  <c:v>Gaz</c:v>
                </c:pt>
                <c:pt idx="3">
                  <c:v>Woda i ścieki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533.1</c:v>
                </c:pt>
                <c:pt idx="1">
                  <c:v>201.9</c:v>
                </c:pt>
                <c:pt idx="2">
                  <c:v>51.1</c:v>
                </c:pt>
                <c:pt idx="3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D4-4F86-9DCA-3E46D5A0852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3E98F-710C-451B-8FA2-3F3CF8121B50}" type="datetimeFigureOut">
              <a:rPr lang="pl-PL" smtClean="0"/>
              <a:t>17.05.2024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2F8F6-4D00-4E6D-A406-3A443E38E9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993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2F8F6-4D00-4E6D-A406-3A443E38E91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47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8">
            <a:extLst>
              <a:ext uri="{FF2B5EF4-FFF2-40B4-BE49-F238E27FC236}">
                <a16:creationId xmlns:a16="http://schemas.microsoft.com/office/drawing/2014/main" id="{AE921C64-0565-41B9-8D4A-B4701B52F3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4727" y="4116721"/>
            <a:ext cx="8422546" cy="9581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Engram Warsaw" pitchFamily="2" charset="-18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0966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sz="quarter" idx="10"/>
          </p:nvPr>
        </p:nvSpPr>
        <p:spPr>
          <a:xfrm>
            <a:off x="1904302" y="4328719"/>
            <a:ext cx="8422546" cy="21979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Engram Warsaw Light" pitchFamily="2" charset="-18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0769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rozdział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5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11678920" y="6614173"/>
            <a:ext cx="513080" cy="233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fld id="{2E27F4D3-B96E-4B1F-B7AA-4577FB9564B4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3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549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rozdziału_k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5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11678920" y="6614173"/>
            <a:ext cx="513080" cy="233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fld id="{2E27F4D3-B96E-4B1F-B7AA-4577FB9564B4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3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029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/>
          <p:cNvSpPr>
            <a:spLocks noGrp="1"/>
          </p:cNvSpPr>
          <p:nvPr>
            <p:ph type="body" sz="quarter" idx="10"/>
          </p:nvPr>
        </p:nvSpPr>
        <p:spPr>
          <a:xfrm>
            <a:off x="498476" y="1280271"/>
            <a:ext cx="6506332" cy="4525962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1500">
                <a:latin typeface="Engram Warsaw" pitchFamily="50" charset="-18"/>
              </a:defRPr>
            </a:lvl1pPr>
            <a:lvl2pPr>
              <a:lnSpc>
                <a:spcPct val="125000"/>
              </a:lnSpc>
              <a:defRPr sz="1500">
                <a:latin typeface="Engram Warsaw" pitchFamily="50" charset="-18"/>
              </a:defRPr>
            </a:lvl2pPr>
            <a:lvl3pPr>
              <a:lnSpc>
                <a:spcPct val="125000"/>
              </a:lnSpc>
              <a:defRPr sz="1500">
                <a:latin typeface="Engram Warsaw" pitchFamily="50" charset="-18"/>
              </a:defRPr>
            </a:lvl3pPr>
            <a:lvl4pPr>
              <a:lnSpc>
                <a:spcPct val="125000"/>
              </a:lnSpc>
              <a:defRPr sz="1500">
                <a:latin typeface="Engram Warsaw" pitchFamily="50" charset="-18"/>
              </a:defRPr>
            </a:lvl4pPr>
            <a:lvl5pPr>
              <a:lnSpc>
                <a:spcPct val="125000"/>
              </a:lnSpc>
              <a:defRPr sz="1500">
                <a:latin typeface="Engram Warsaw" pitchFamily="50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7" name="Symbol zastępczy wykresu 16"/>
          <p:cNvSpPr>
            <a:spLocks noGrp="1"/>
          </p:cNvSpPr>
          <p:nvPr>
            <p:ph type="chart" sz="quarter" idx="11"/>
          </p:nvPr>
        </p:nvSpPr>
        <p:spPr>
          <a:xfrm>
            <a:off x="7794625" y="1280271"/>
            <a:ext cx="3884613" cy="4525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19" name="Tytuł 18"/>
          <p:cNvSpPr>
            <a:spLocks noGrp="1"/>
          </p:cNvSpPr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11678920" y="6613987"/>
            <a:ext cx="513080" cy="233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fld id="{2E27F4D3-B96E-4B1F-B7AA-4577FB9564B4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stopki 1"/>
          <p:cNvSpPr>
            <a:spLocks noGrp="1"/>
          </p:cNvSpPr>
          <p:nvPr>
            <p:ph type="ftr" sz="quarter" idx="3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327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_k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/>
          <p:cNvSpPr>
            <a:spLocks noGrp="1"/>
          </p:cNvSpPr>
          <p:nvPr>
            <p:ph type="body" sz="quarter" idx="10"/>
          </p:nvPr>
        </p:nvSpPr>
        <p:spPr>
          <a:xfrm>
            <a:off x="498476" y="1272226"/>
            <a:ext cx="6506332" cy="4525962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1500">
                <a:latin typeface="Engram Warsaw" pitchFamily="50" charset="-18"/>
              </a:defRPr>
            </a:lvl1pPr>
            <a:lvl2pPr>
              <a:lnSpc>
                <a:spcPct val="125000"/>
              </a:lnSpc>
              <a:defRPr sz="1500">
                <a:latin typeface="Engram Warsaw" pitchFamily="50" charset="-18"/>
              </a:defRPr>
            </a:lvl2pPr>
            <a:lvl3pPr>
              <a:lnSpc>
                <a:spcPct val="125000"/>
              </a:lnSpc>
              <a:defRPr sz="1500">
                <a:latin typeface="Engram Warsaw" pitchFamily="50" charset="-18"/>
              </a:defRPr>
            </a:lvl3pPr>
            <a:lvl4pPr>
              <a:lnSpc>
                <a:spcPct val="125000"/>
              </a:lnSpc>
              <a:defRPr sz="1500">
                <a:latin typeface="Engram Warsaw" pitchFamily="50" charset="-18"/>
              </a:defRPr>
            </a:lvl4pPr>
            <a:lvl5pPr>
              <a:lnSpc>
                <a:spcPct val="125000"/>
              </a:lnSpc>
              <a:defRPr sz="1500">
                <a:latin typeface="Engram Warsaw" pitchFamily="50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7" name="Symbol zastępczy wykresu 16"/>
          <p:cNvSpPr>
            <a:spLocks noGrp="1"/>
          </p:cNvSpPr>
          <p:nvPr>
            <p:ph type="chart" sz="quarter" idx="11"/>
          </p:nvPr>
        </p:nvSpPr>
        <p:spPr>
          <a:xfrm>
            <a:off x="7794625" y="1272226"/>
            <a:ext cx="3884613" cy="4525962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9" name="Tytuł 18"/>
          <p:cNvSpPr>
            <a:spLocks noGrp="1"/>
          </p:cNvSpPr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11678920" y="6613987"/>
            <a:ext cx="513080" cy="233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fld id="{2E27F4D3-B96E-4B1F-B7AA-4577FB9564B4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stopki 1"/>
          <p:cNvSpPr>
            <a:spLocks noGrp="1"/>
          </p:cNvSpPr>
          <p:nvPr>
            <p:ph type="ftr" sz="quarter" idx="3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212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ytuł 18"/>
          <p:cNvSpPr>
            <a:spLocks noGrp="1"/>
          </p:cNvSpPr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sz="quarter" idx="10"/>
          </p:nvPr>
        </p:nvSpPr>
        <p:spPr>
          <a:xfrm>
            <a:off x="498475" y="1266825"/>
            <a:ext cx="11180763" cy="45053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11678920" y="6613987"/>
            <a:ext cx="513080" cy="233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fld id="{2E27F4D3-B96E-4B1F-B7AA-4577FB9564B4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stopki 1"/>
          <p:cNvSpPr>
            <a:spLocks noGrp="1"/>
          </p:cNvSpPr>
          <p:nvPr>
            <p:ph type="ftr" sz="quarter" idx="3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981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k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ytuł 18"/>
          <p:cNvSpPr>
            <a:spLocks noGrp="1"/>
          </p:cNvSpPr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sz="quarter" idx="10"/>
          </p:nvPr>
        </p:nvSpPr>
        <p:spPr>
          <a:xfrm>
            <a:off x="498475" y="1266825"/>
            <a:ext cx="11180763" cy="45053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11678920" y="6613987"/>
            <a:ext cx="513080" cy="233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fld id="{2E27F4D3-B96E-4B1F-B7AA-4577FB9564B4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stopki 1"/>
          <p:cNvSpPr>
            <a:spLocks noGrp="1"/>
          </p:cNvSpPr>
          <p:nvPr>
            <p:ph type="ftr" sz="quarter" idx="3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808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pion z opis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548594" y="0"/>
            <a:ext cx="464340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0"/>
          </p:nvPr>
        </p:nvSpPr>
        <p:spPr>
          <a:xfrm>
            <a:off x="498474" y="1292225"/>
            <a:ext cx="6862445" cy="440055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1500">
                <a:solidFill>
                  <a:schemeClr val="bg1"/>
                </a:solidFill>
                <a:latin typeface="Engram Warsaw" pitchFamily="50" charset="-18"/>
              </a:defRPr>
            </a:lvl1pPr>
            <a:lvl2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2pPr>
            <a:lvl3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3pPr>
            <a:lvl4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4pPr>
            <a:lvl5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Tytuł 18"/>
          <p:cNvSpPr>
            <a:spLocks noGrp="1"/>
          </p:cNvSpPr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7948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poziom z opis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291398" y="1292225"/>
            <a:ext cx="6894000" cy="440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0"/>
          </p:nvPr>
        </p:nvSpPr>
        <p:spPr>
          <a:xfrm>
            <a:off x="498474" y="1292225"/>
            <a:ext cx="4451031" cy="440055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1500">
                <a:solidFill>
                  <a:schemeClr val="bg1"/>
                </a:solidFill>
                <a:latin typeface="Engram Warsaw" pitchFamily="50" charset="-18"/>
              </a:defRPr>
            </a:lvl1pPr>
            <a:lvl2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2pPr>
            <a:lvl3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3pPr>
            <a:lvl4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4pPr>
            <a:lvl5pPr>
              <a:lnSpc>
                <a:spcPct val="125000"/>
              </a:lnSpc>
              <a:defRPr sz="1600">
                <a:solidFill>
                  <a:schemeClr val="bg1"/>
                </a:solidFill>
                <a:latin typeface="Engram Warsaw" pitchFamily="50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Tytuł 18"/>
          <p:cNvSpPr>
            <a:spLocks noGrp="1"/>
          </p:cNvSpPr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1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11678920" y="6613987"/>
            <a:ext cx="513080" cy="233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fld id="{2E27F4D3-B96E-4B1F-B7AA-4577FB9564B4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Symbol zastępczy stopki 1"/>
          <p:cNvSpPr>
            <a:spLocks noGrp="1"/>
          </p:cNvSpPr>
          <p:nvPr>
            <p:ph type="ftr" sz="quarter" idx="3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Engram Warsaw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9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9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0" r:id="rId4"/>
    <p:sldLayoutId id="2147483661" r:id="rId5"/>
    <p:sldLayoutId id="2147483659" r:id="rId6"/>
    <p:sldLayoutId id="2147483662" r:id="rId7"/>
    <p:sldLayoutId id="2147483657" r:id="rId8"/>
    <p:sldLayoutId id="2147483658" r:id="rId9"/>
    <p:sldLayoutId id="214748365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99791" y="2766219"/>
            <a:ext cx="9792419" cy="1325563"/>
          </a:xfrm>
        </p:spPr>
        <p:txBody>
          <a:bodyPr/>
          <a:lstStyle/>
          <a:p>
            <a:r>
              <a:rPr lang="pl-PL" sz="3200" dirty="0"/>
              <a:t>Jak przy pomocy nowych technologii możemy </a:t>
            </a:r>
            <a:r>
              <a:rPr lang="pl-PL" sz="3200" dirty="0" smtClean="0"/>
              <a:t>oszczędzać ciepło, </a:t>
            </a:r>
            <a:r>
              <a:rPr lang="pl-PL" sz="3200" dirty="0"/>
              <a:t>energię </a:t>
            </a:r>
            <a:r>
              <a:rPr lang="pl-PL" sz="3200" dirty="0" smtClean="0"/>
              <a:t>elektryczną, gaz</a:t>
            </a:r>
            <a:br>
              <a:rPr lang="pl-PL" sz="3200" dirty="0" smtClean="0"/>
            </a:br>
            <a:r>
              <a:rPr lang="pl-PL" sz="3200" dirty="0" smtClean="0"/>
              <a:t>i wodę (prezentacja </a:t>
            </a:r>
            <a:r>
              <a:rPr lang="pl-PL" sz="3200" dirty="0"/>
              <a:t>programu pilotażowego) </a:t>
            </a:r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648393" y="5586153"/>
            <a:ext cx="10806545" cy="590180"/>
          </a:xfrm>
        </p:spPr>
        <p:txBody>
          <a:bodyPr/>
          <a:lstStyle/>
          <a:p>
            <a:pPr algn="l"/>
            <a:r>
              <a:rPr lang="pl-PL" sz="2400" dirty="0" smtClean="0"/>
              <a:t>Konferencja: Neutralność </a:t>
            </a:r>
            <a:r>
              <a:rPr lang="pl-PL" sz="2400" dirty="0"/>
              <a:t>Klimatyczna </a:t>
            </a:r>
            <a:r>
              <a:rPr lang="pl-PL" sz="2400" dirty="0" smtClean="0"/>
              <a:t>2024 / Warszawa / 21 maja 2024 </a:t>
            </a:r>
            <a:endParaRPr lang="pl-PL" sz="2400" dirty="0"/>
          </a:p>
        </p:txBody>
      </p:sp>
      <p:sp>
        <p:nvSpPr>
          <p:cNvPr id="5" name="Tytuł 1"/>
          <p:cNvSpPr>
            <a:spLocks noGrp="1"/>
          </p:cNvSpPr>
          <p:nvPr/>
        </p:nvSpPr>
        <p:spPr>
          <a:xfrm>
            <a:off x="3792855" y="6599132"/>
            <a:ext cx="4606290" cy="309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1200" dirty="0">
              <a:solidFill>
                <a:schemeClr val="bg1"/>
              </a:solidFill>
              <a:latin typeface="Engram Warsaw" pitchFamily="50" charset="-18"/>
            </a:endParaRPr>
          </a:p>
        </p:txBody>
      </p:sp>
      <p:sp>
        <p:nvSpPr>
          <p:cNvPr id="6" name="Symbol zastępczy tekstu 1"/>
          <p:cNvSpPr txBox="1">
            <a:spLocks/>
          </p:cNvSpPr>
          <p:nvPr/>
        </p:nvSpPr>
        <p:spPr>
          <a:xfrm>
            <a:off x="648393" y="6010101"/>
            <a:ext cx="10996046" cy="65933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Engram Warsaw" pitchFamily="2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400" dirty="0" smtClean="0"/>
              <a:t>Leszek Drogosz </a:t>
            </a:r>
            <a:r>
              <a:rPr lang="pl-PL" sz="2400" dirty="0"/>
              <a:t>– </a:t>
            </a:r>
            <a:r>
              <a:rPr lang="pl-PL" sz="2400" dirty="0" smtClean="0"/>
              <a:t>Z-ca </a:t>
            </a:r>
            <a:r>
              <a:rPr lang="pl-PL" sz="2400" dirty="0"/>
              <a:t>Dyrektora Biura </a:t>
            </a:r>
            <a:r>
              <a:rPr lang="pl-PL" sz="2400" dirty="0" smtClean="0"/>
              <a:t>Infrastruktury m.st</a:t>
            </a:r>
            <a:r>
              <a:rPr lang="pl-PL" sz="2400" dirty="0"/>
              <a:t>. </a:t>
            </a:r>
            <a:r>
              <a:rPr lang="pl-PL" sz="2400" dirty="0" smtClean="0"/>
              <a:t>Warszawy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735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8920" y="6622696"/>
            <a:ext cx="513080" cy="233627"/>
          </a:xfrm>
          <a:prstGeom prst="rect">
            <a:avLst/>
          </a:prstGeom>
        </p:spPr>
        <p:txBody>
          <a:bodyPr/>
          <a:lstStyle/>
          <a:p>
            <a:fld id="{2E27F4D3-B96E-4B1F-B7AA-4577FB9564B4}" type="slidenum">
              <a:rPr lang="pl-PL" smtClean="0"/>
              <a:pPr/>
              <a:t>2</a:t>
            </a:fld>
            <a:endParaRPr lang="pl-PL" dirty="0"/>
          </a:p>
        </p:txBody>
      </p:sp>
      <p:sp>
        <p:nvSpPr>
          <p:cNvPr id="4" name="Symbol zastępczy stopki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1292" y="6622509"/>
            <a:ext cx="8909405" cy="23400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Jak przy pomocy nowych technologii możemy oszczędzać energię </a:t>
            </a:r>
            <a:r>
              <a:rPr lang="pl-PL" dirty="0" smtClean="0"/>
              <a:t>elektryczną, </a:t>
            </a:r>
            <a:r>
              <a:rPr lang="pl-PL" dirty="0"/>
              <a:t>wodę i ciepło (prezentacja programu pilotażowego)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827533" y="0"/>
            <a:ext cx="8364467" cy="6622509"/>
          </a:xfrm>
          <a:prstGeom prst="rect">
            <a:avLst/>
          </a:prstGeom>
          <a:solidFill>
            <a:srgbClr val="1432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6E5964D3-B150-4552-9038-A24EDEF0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51" y="124845"/>
            <a:ext cx="2812930" cy="998027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solidFill>
                  <a:srgbClr val="143282"/>
                </a:solidFill>
                <a:latin typeface="+mn-lt"/>
                <a:ea typeface="Source Sans Pro" panose="020B0503030403020204" pitchFamily="34" charset="0"/>
                <a:cs typeface="+mn-cs"/>
              </a:rPr>
              <a:t>Miasto Stołeczne Warszawa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BECD9DC-6662-4465-8A62-FAEC0281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61" y="1358413"/>
            <a:ext cx="3200310" cy="3334215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88646B5D-1716-403E-9286-1A2C2A5791C6}"/>
              </a:ext>
            </a:extLst>
          </p:cNvPr>
          <p:cNvSpPr/>
          <p:nvPr/>
        </p:nvSpPr>
        <p:spPr>
          <a:xfrm>
            <a:off x="538721" y="5012824"/>
            <a:ext cx="2663991" cy="7571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l-PL" sz="2400" dirty="0">
                <a:solidFill>
                  <a:srgbClr val="143282"/>
                </a:solidFill>
                <a:ea typeface="Source Sans Pro" panose="020B0503030403020204" pitchFamily="34" charset="0"/>
              </a:rPr>
              <a:t>Powierzchnia: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l-PL" sz="2400" dirty="0">
                <a:solidFill>
                  <a:srgbClr val="143282"/>
                </a:solidFill>
                <a:ea typeface="Source Sans Pro" panose="020B0503030403020204" pitchFamily="34" charset="0"/>
              </a:rPr>
              <a:t>517,2 km²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418251" y="124845"/>
            <a:ext cx="759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ea typeface="Source Sans Pro" panose="020B0503030403020204" pitchFamily="34" charset="0"/>
              </a:rPr>
              <a:t>22 </a:t>
            </a:r>
            <a:r>
              <a:rPr lang="pl-PL" sz="2400" b="1" dirty="0" err="1" smtClean="0">
                <a:solidFill>
                  <a:schemeClr val="bg1"/>
                </a:solidFill>
                <a:ea typeface="Source Sans Pro" panose="020B0503030403020204" pitchFamily="34" charset="0"/>
              </a:rPr>
              <a:t>TWh</a:t>
            </a:r>
            <a:r>
              <a:rPr lang="pl-PL" sz="2400" b="1" dirty="0" smtClean="0">
                <a:solidFill>
                  <a:schemeClr val="bg1"/>
                </a:solidFill>
                <a:ea typeface="Source Sans Pro" panose="020B0503030403020204" pitchFamily="34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ea typeface="Source Sans Pro" panose="020B0503030403020204" pitchFamily="34" charset="0"/>
              </a:rPr>
              <a:t>– </a:t>
            </a:r>
            <a:r>
              <a:rPr lang="pl-PL" sz="2400" dirty="0">
                <a:solidFill>
                  <a:schemeClr val="bg1"/>
                </a:solidFill>
                <a:ea typeface="Source Sans Pro" panose="020B0503030403020204" pitchFamily="34" charset="0"/>
              </a:rPr>
              <a:t>całkowite</a:t>
            </a:r>
            <a:r>
              <a:rPr lang="pl-PL" sz="2400" b="1" dirty="0">
                <a:solidFill>
                  <a:schemeClr val="bg1"/>
                </a:solidFill>
                <a:ea typeface="Source Sans Pro" panose="020B0503030403020204" pitchFamily="34" charset="0"/>
              </a:rPr>
              <a:t> </a:t>
            </a:r>
            <a:r>
              <a:rPr lang="pl-PL" sz="2400" dirty="0">
                <a:solidFill>
                  <a:schemeClr val="bg1"/>
                </a:solidFill>
                <a:ea typeface="Source Sans Pro" panose="020B0503030403020204" pitchFamily="34" charset="0"/>
              </a:rPr>
              <a:t>zużycie energii</a:t>
            </a:r>
            <a:br>
              <a:rPr lang="pl-PL" sz="2400" dirty="0">
                <a:solidFill>
                  <a:schemeClr val="bg1"/>
                </a:solidFill>
                <a:ea typeface="Source Sans Pro" panose="020B0503030403020204" pitchFamily="34" charset="0"/>
              </a:rPr>
            </a:br>
            <a:r>
              <a:rPr lang="pl-PL" sz="2400" dirty="0">
                <a:solidFill>
                  <a:schemeClr val="bg1"/>
                </a:solidFill>
                <a:ea typeface="Source Sans Pro" panose="020B0503030403020204" pitchFamily="34" charset="0"/>
              </a:rPr>
              <a:t>w m.st. Warszawa</a:t>
            </a:r>
          </a:p>
        </p:txBody>
      </p:sp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538491"/>
              </p:ext>
            </p:extLst>
          </p:nvPr>
        </p:nvGraphicFramePr>
        <p:xfrm>
          <a:off x="4418251" y="1451911"/>
          <a:ext cx="741870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547">
                  <a:extLst>
                    <a:ext uri="{9D8B030D-6E8A-4147-A177-3AD203B41FA5}">
                      <a16:colId xmlns:a16="http://schemas.microsoft.com/office/drawing/2014/main" val="2262165697"/>
                    </a:ext>
                  </a:extLst>
                </a:gridCol>
                <a:gridCol w="1274690">
                  <a:extLst>
                    <a:ext uri="{9D8B030D-6E8A-4147-A177-3AD203B41FA5}">
                      <a16:colId xmlns:a16="http://schemas.microsoft.com/office/drawing/2014/main" val="4210669908"/>
                    </a:ext>
                  </a:extLst>
                </a:gridCol>
                <a:gridCol w="1053006">
                  <a:extLst>
                    <a:ext uri="{9D8B030D-6E8A-4147-A177-3AD203B41FA5}">
                      <a16:colId xmlns:a16="http://schemas.microsoft.com/office/drawing/2014/main" val="4138630227"/>
                    </a:ext>
                  </a:extLst>
                </a:gridCol>
                <a:gridCol w="2560464">
                  <a:extLst>
                    <a:ext uri="{9D8B030D-6E8A-4147-A177-3AD203B41FA5}">
                      <a16:colId xmlns:a16="http://schemas.microsoft.com/office/drawing/2014/main" val="3676010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Źródło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Wartość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Jedn.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Oplata [mln zł]</a:t>
                      </a:r>
                      <a:endParaRPr lang="pl-P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0056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Energia elektryczna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724,5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err="1" smtClean="0"/>
                        <a:t>GWh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533,1</a:t>
                      </a:r>
                      <a:endParaRPr lang="pl-P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640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Ciepło sieciowe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660,1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err="1" smtClean="0"/>
                        <a:t>GWh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201,9</a:t>
                      </a:r>
                      <a:endParaRPr lang="pl-P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731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Gaz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178,6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err="1" smtClean="0"/>
                        <a:t>GWh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51,1</a:t>
                      </a:r>
                      <a:endParaRPr lang="pl-P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8344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Woda</a:t>
                      </a:r>
                      <a:r>
                        <a:rPr lang="pl-PL" sz="1400" baseline="0" dirty="0" smtClean="0"/>
                        <a:t> i ścieki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5,2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mln m</a:t>
                      </a:r>
                      <a:r>
                        <a:rPr lang="pl-PL" sz="1400" baseline="30000" dirty="0" smtClean="0"/>
                        <a:t>3</a:t>
                      </a:r>
                      <a:endParaRPr lang="pl-PL" sz="14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52,8</a:t>
                      </a:r>
                      <a:endParaRPr lang="pl-P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40690"/>
                  </a:ext>
                </a:extLst>
              </a:tr>
            </a:tbl>
          </a:graphicData>
        </a:graphic>
      </p:graphicFrame>
      <p:sp>
        <p:nvSpPr>
          <p:cNvPr id="20" name="pole tekstowe 19"/>
          <p:cNvSpPr txBox="1"/>
          <p:nvPr/>
        </p:nvSpPr>
        <p:spPr>
          <a:xfrm>
            <a:off x="4337331" y="989081"/>
            <a:ext cx="475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ea typeface="Source Sans Pro" panose="020B0503030403020204" pitchFamily="34" charset="0"/>
              </a:rPr>
              <a:t>Zużycie energii w jednostkach </a:t>
            </a:r>
            <a:r>
              <a:rPr lang="pl-PL" dirty="0" smtClean="0">
                <a:solidFill>
                  <a:schemeClr val="bg1"/>
                </a:solidFill>
                <a:ea typeface="Source Sans Pro" panose="020B0503030403020204" pitchFamily="34" charset="0"/>
              </a:rPr>
              <a:t>miejskich</a:t>
            </a:r>
            <a:endParaRPr lang="pl-PL" dirty="0">
              <a:solidFill>
                <a:schemeClr val="bg1"/>
              </a:solidFill>
              <a:ea typeface="Source Sans Pro" panose="020B0503030403020204" pitchFamily="34" charset="0"/>
            </a:endParaRPr>
          </a:p>
        </p:txBody>
      </p:sp>
      <p:graphicFrame>
        <p:nvGraphicFramePr>
          <p:cNvPr id="24" name="Wykres 23">
            <a:extLst>
              <a:ext uri="{FF2B5EF4-FFF2-40B4-BE49-F238E27FC236}">
                <a16:creationId xmlns:a16="http://schemas.microsoft.com/office/drawing/2014/main" id="{2E403BE9-ABF2-442F-A86B-79DFD8027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4833005"/>
              </p:ext>
            </p:extLst>
          </p:nvPr>
        </p:nvGraphicFramePr>
        <p:xfrm>
          <a:off x="4337331" y="3301550"/>
          <a:ext cx="7499627" cy="342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54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2210" y="31803"/>
            <a:ext cx="4427580" cy="53126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143282"/>
                </a:solidFill>
              </a:rPr>
              <a:t>Struktury zużycia mediów</a:t>
            </a:r>
            <a:endParaRPr lang="pl-PL" dirty="0">
              <a:solidFill>
                <a:srgbClr val="143282"/>
              </a:solidFill>
            </a:endParaRPr>
          </a:p>
        </p:txBody>
      </p:sp>
      <p:sp>
        <p:nvSpPr>
          <p:cNvPr id="6" name="Symbol zastępczy numeru slajdu 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8920" y="6622696"/>
            <a:ext cx="513080" cy="233627"/>
          </a:xfrm>
          <a:prstGeom prst="rect">
            <a:avLst/>
          </a:prstGeom>
        </p:spPr>
        <p:txBody>
          <a:bodyPr/>
          <a:lstStyle/>
          <a:p>
            <a:fld id="{2E27F4D3-B96E-4B1F-B7AA-4577FB9564B4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4" name="Symbol zastępczy stopki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6814" y="6622509"/>
            <a:ext cx="8423883" cy="23400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Jak przy pomocy nowych technologii możemy oszczędzać energię elektryczną, wodę i ciepło (prezentacja programu pilotażowego) </a:t>
            </a:r>
          </a:p>
        </p:txBody>
      </p:sp>
      <p:pic>
        <p:nvPicPr>
          <p:cNvPr id="10" name="Obraz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2502" r="1204" b="2751"/>
          <a:stretch/>
        </p:blipFill>
        <p:spPr bwMode="auto">
          <a:xfrm>
            <a:off x="763323" y="715618"/>
            <a:ext cx="5152446" cy="246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2807" r="1392" b="3668"/>
          <a:stretch/>
        </p:blipFill>
        <p:spPr bwMode="auto">
          <a:xfrm>
            <a:off x="6488264" y="715618"/>
            <a:ext cx="5446644" cy="246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2247" r="1547" b="1686"/>
          <a:stretch/>
        </p:blipFill>
        <p:spPr bwMode="auto">
          <a:xfrm>
            <a:off x="6488264" y="3454378"/>
            <a:ext cx="5446644" cy="2894276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288278" y="513758"/>
            <a:ext cx="1495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energia</a:t>
            </a:r>
          </a:p>
          <a:p>
            <a:r>
              <a:rPr lang="pl-PL" dirty="0" smtClean="0"/>
              <a:t>elektryczna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6488264" y="652258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ciepło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6697806" y="3408123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woda</a:t>
            </a:r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365758" y="3256703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gaz ziemny</a:t>
            </a:r>
            <a:endParaRPr lang="pl-PL" dirty="0"/>
          </a:p>
        </p:txBody>
      </p:sp>
      <p:pic>
        <p:nvPicPr>
          <p:cNvPr id="17" name="Obraz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247" r="2047" b="2434"/>
          <a:stretch/>
        </p:blipFill>
        <p:spPr bwMode="auto">
          <a:xfrm>
            <a:off x="763323" y="3702216"/>
            <a:ext cx="5152446" cy="2792263"/>
          </a:xfrm>
          <a:prstGeom prst="snip2DiagRect">
            <a:avLst>
              <a:gd name="adj1" fmla="val 0"/>
              <a:gd name="adj2" fmla="val 39733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4773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1037" y="105083"/>
            <a:ext cx="6247763" cy="7423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l-PL" sz="3200" dirty="0" smtClean="0">
                <a:solidFill>
                  <a:srgbClr val="143282"/>
                </a:solidFill>
              </a:rPr>
              <a:t>Kierunki działań m.st. Warszawy</a:t>
            </a:r>
            <a:endParaRPr lang="pl-PL" sz="3200" dirty="0">
              <a:solidFill>
                <a:srgbClr val="14328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741037" y="847387"/>
            <a:ext cx="6247763" cy="5403875"/>
          </a:xfrm>
        </p:spPr>
        <p:txBody>
          <a:bodyPr/>
          <a:lstStyle/>
          <a:p>
            <a:r>
              <a:rPr lang="pl-PL" sz="1800" dirty="0" smtClean="0">
                <a:solidFill>
                  <a:srgbClr val="143282"/>
                </a:solidFill>
              </a:rPr>
              <a:t>Poprawa efektywności energetycznej budynków miejskich</a:t>
            </a:r>
          </a:p>
          <a:p>
            <a:endParaRPr lang="pl-PL" sz="1800" dirty="0">
              <a:solidFill>
                <a:srgbClr val="143282"/>
              </a:solidFill>
            </a:endParaRPr>
          </a:p>
          <a:p>
            <a:r>
              <a:rPr lang="pl-PL" sz="1800" dirty="0" smtClean="0">
                <a:solidFill>
                  <a:srgbClr val="143282"/>
                </a:solidFill>
              </a:rPr>
              <a:t>Zwiększenie udziału energii pochodzącej</a:t>
            </a:r>
            <a:br>
              <a:rPr lang="pl-PL" sz="1800" dirty="0" smtClean="0">
                <a:solidFill>
                  <a:srgbClr val="143282"/>
                </a:solidFill>
              </a:rPr>
            </a:br>
            <a:r>
              <a:rPr lang="pl-PL" sz="1800" dirty="0" smtClean="0">
                <a:solidFill>
                  <a:srgbClr val="143282"/>
                </a:solidFill>
              </a:rPr>
              <a:t>z Odnawialnych Źródeł Energii w </a:t>
            </a:r>
            <a:r>
              <a:rPr lang="pl-PL" sz="1800" dirty="0" err="1" smtClean="0">
                <a:solidFill>
                  <a:srgbClr val="143282"/>
                </a:solidFill>
              </a:rPr>
              <a:t>miksie</a:t>
            </a:r>
            <a:r>
              <a:rPr lang="pl-PL" sz="1800" dirty="0" smtClean="0">
                <a:solidFill>
                  <a:srgbClr val="143282"/>
                </a:solidFill>
              </a:rPr>
              <a:t> energetycznym</a:t>
            </a:r>
          </a:p>
          <a:p>
            <a:endParaRPr lang="pl-PL" sz="1800" dirty="0">
              <a:solidFill>
                <a:srgbClr val="143282"/>
              </a:solidFill>
            </a:endParaRPr>
          </a:p>
          <a:p>
            <a:r>
              <a:rPr lang="pl-PL" sz="1800" dirty="0" smtClean="0">
                <a:solidFill>
                  <a:srgbClr val="143282"/>
                </a:solidFill>
              </a:rPr>
              <a:t>Zmniejszenie opłat za energię w obiektach miejskich (optymalizacja mocy zamówionej, redukcja mocy biernej)</a:t>
            </a:r>
          </a:p>
          <a:p>
            <a:endParaRPr lang="pl-PL" sz="1800" dirty="0">
              <a:solidFill>
                <a:srgbClr val="143282"/>
              </a:solidFill>
            </a:endParaRPr>
          </a:p>
          <a:p>
            <a:r>
              <a:rPr lang="pl-PL" sz="1800" dirty="0" smtClean="0">
                <a:solidFill>
                  <a:srgbClr val="143282"/>
                </a:solidFill>
              </a:rPr>
              <a:t>Uruchomienie miejskiego Systemu do Zarządzania Energią</a:t>
            </a:r>
          </a:p>
        </p:txBody>
      </p:sp>
      <p:sp>
        <p:nvSpPr>
          <p:cNvPr id="6" name="Symbol zastępczy numeru slajdu 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8920" y="6622696"/>
            <a:ext cx="513080" cy="233627"/>
          </a:xfrm>
          <a:prstGeom prst="rect">
            <a:avLst/>
          </a:prstGeom>
        </p:spPr>
        <p:txBody>
          <a:bodyPr/>
          <a:lstStyle/>
          <a:p>
            <a:fld id="{2E27F4D3-B96E-4B1F-B7AA-4577FB9564B4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4" name="Symbol zastępczy stopki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8130" y="6622509"/>
            <a:ext cx="8742568" cy="23400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Jak przy pomocy nowych technologii możemy oszczędzać energię elektryczną, wodę i ciepło (prezentacja programu pilotażowego)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-1"/>
            <a:ext cx="5638800" cy="6622509"/>
          </a:xfrm>
          <a:prstGeom prst="rect">
            <a:avLst/>
          </a:prstGeom>
          <a:solidFill>
            <a:srgbClr val="1432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3" name="Obraz 12" descr="Dr Charles DeLisi - Genetically Engineered Plants: A Potential Solutio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7" y="1117315"/>
            <a:ext cx="5226646" cy="438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398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8920" y="6622696"/>
            <a:ext cx="513080" cy="233627"/>
          </a:xfrm>
          <a:prstGeom prst="rect">
            <a:avLst/>
          </a:prstGeom>
        </p:spPr>
        <p:txBody>
          <a:bodyPr/>
          <a:lstStyle/>
          <a:p>
            <a:fld id="{2E27F4D3-B96E-4B1F-B7AA-4577FB9564B4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4" name="Symbol zastępczy stopki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1292" y="6622509"/>
            <a:ext cx="8909405" cy="23400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Jak przy pomocy nowych technologii możemy oszczędzać energię </a:t>
            </a:r>
            <a:r>
              <a:rPr lang="pl-PL" dirty="0" smtClean="0"/>
              <a:t>elektryczną, </a:t>
            </a:r>
            <a:r>
              <a:rPr lang="pl-PL" dirty="0"/>
              <a:t>wodę i ciepło (prezentacja programu pilotażowego)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762527" y="0"/>
            <a:ext cx="6429473" cy="6622509"/>
          </a:xfrm>
          <a:prstGeom prst="rect">
            <a:avLst/>
          </a:prstGeom>
          <a:solidFill>
            <a:srgbClr val="1432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6E5964D3-B150-4552-9038-A24EDEF0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27"/>
            <a:ext cx="5762526" cy="1520874"/>
          </a:xfrm>
        </p:spPr>
        <p:txBody>
          <a:bodyPr>
            <a:noAutofit/>
          </a:bodyPr>
          <a:lstStyle/>
          <a:p>
            <a:pPr algn="ctr"/>
            <a:r>
              <a:rPr lang="pl-PL" altLang="pl-PL" sz="1800" b="1" dirty="0">
                <a:solidFill>
                  <a:srgbClr val="143282"/>
                </a:solidFill>
                <a:cs typeface="Arial" panose="020B0604020202020204" pitchFamily="34" charset="0"/>
              </a:rPr>
              <a:t>2022 rok – pilotażowe </a:t>
            </a:r>
            <a:r>
              <a:rPr lang="pl-PL" altLang="pl-PL" sz="1800" dirty="0">
                <a:solidFill>
                  <a:srgbClr val="143282"/>
                </a:solidFill>
                <a:cs typeface="Arial" panose="020B0604020202020204" pitchFamily="34" charset="0"/>
              </a:rPr>
              <a:t>wdrożenie </a:t>
            </a:r>
            <a: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  <a:t>Systemu </a:t>
            </a:r>
            <a:r>
              <a:rPr lang="pl-PL" altLang="pl-PL" sz="1800" dirty="0">
                <a:solidFill>
                  <a:srgbClr val="143282"/>
                </a:solidFill>
                <a:cs typeface="Arial" panose="020B0604020202020204" pitchFamily="34" charset="0"/>
              </a:rPr>
              <a:t>do Zarządzania Energią </a:t>
            </a:r>
            <a: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  <a:t>w </a:t>
            </a:r>
            <a:r>
              <a:rPr lang="pl-PL" altLang="pl-PL" sz="1800" dirty="0">
                <a:solidFill>
                  <a:srgbClr val="143282"/>
                </a:solidFill>
                <a:cs typeface="Arial" panose="020B0604020202020204" pitchFamily="34" charset="0"/>
              </a:rPr>
              <a:t>10 </a:t>
            </a:r>
            <a: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  <a:t>obiektach oświatowych</a:t>
            </a:r>
            <a:b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</a:br>
            <a: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  <a:t/>
            </a:r>
            <a:b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</a:br>
            <a:r>
              <a:rPr lang="pl-PL" altLang="pl-PL" sz="1800" b="1" dirty="0" smtClean="0">
                <a:solidFill>
                  <a:srgbClr val="143282"/>
                </a:solidFill>
                <a:cs typeface="Arial" panose="020B0604020202020204" pitchFamily="34" charset="0"/>
              </a:rPr>
              <a:t>2023 – migracja </a:t>
            </a:r>
            <a: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  <a:t>systemu zarządzania ciepłem</a:t>
            </a:r>
            <a:b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</a:br>
            <a:r>
              <a:rPr lang="pl-PL" altLang="pl-PL" sz="1800" dirty="0" smtClean="0">
                <a:solidFill>
                  <a:srgbClr val="143282"/>
                </a:solidFill>
                <a:cs typeface="Arial" panose="020B0604020202020204" pitchFamily="34" charset="0"/>
              </a:rPr>
              <a:t>z Dzielnic Targówek i Śródmieście</a:t>
            </a:r>
            <a:endParaRPr lang="pl-PL" altLang="pl-PL" sz="1800" dirty="0">
              <a:solidFill>
                <a:srgbClr val="143282"/>
              </a:solidFill>
              <a:cs typeface="Arial" panose="020B0604020202020204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1300342-BDF2-65E1-7EFB-D4472F65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7" y="1574708"/>
            <a:ext cx="5190928" cy="4945362"/>
          </a:xfrm>
          <a:prstGeom prst="snip2DiagRect">
            <a:avLst>
              <a:gd name="adj1" fmla="val 0"/>
              <a:gd name="adj2" fmla="val 34865"/>
            </a:avLst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C198CB-B46E-8AE2-FDED-3AD0A570D196}"/>
              </a:ext>
            </a:extLst>
          </p:cNvPr>
          <p:cNvSpPr txBox="1"/>
          <p:nvPr/>
        </p:nvSpPr>
        <p:spPr>
          <a:xfrm>
            <a:off x="5837596" y="718392"/>
            <a:ext cx="609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Oszczędności wygenerowane </a:t>
            </a:r>
            <a:r>
              <a:rPr lang="pl-PL" dirty="0" smtClean="0">
                <a:solidFill>
                  <a:schemeClr val="bg1"/>
                </a:solidFill>
              </a:rPr>
              <a:t>w 10 obiektach pilotażowych od początku funkcjonowania: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2400" b="1" u="sng" dirty="0" smtClean="0">
                <a:solidFill>
                  <a:schemeClr val="bg1"/>
                </a:solidFill>
              </a:rPr>
              <a:t>824 173,80 </a:t>
            </a:r>
            <a:r>
              <a:rPr lang="pl-PL" sz="2400" b="1" u="sng" dirty="0">
                <a:solidFill>
                  <a:schemeClr val="bg1"/>
                </a:solidFill>
              </a:rPr>
              <a:t>zł </a:t>
            </a:r>
            <a:r>
              <a:rPr lang="pl-PL" sz="2400" b="1" u="sng" dirty="0" smtClean="0">
                <a:solidFill>
                  <a:schemeClr val="bg1"/>
                </a:solidFill>
              </a:rPr>
              <a:t>brutto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6D4A918-8979-F90D-A5C0-841B56EB883D}"/>
              </a:ext>
            </a:extLst>
          </p:cNvPr>
          <p:cNvSpPr txBox="1"/>
          <p:nvPr/>
        </p:nvSpPr>
        <p:spPr>
          <a:xfrm>
            <a:off x="5762528" y="2803423"/>
            <a:ext cx="61729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Oszczędności wygenerowane w dzielnicy Targówek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39 </a:t>
            </a:r>
            <a:r>
              <a:rPr lang="pl-PL" dirty="0" smtClean="0">
                <a:solidFill>
                  <a:schemeClr val="bg1"/>
                </a:solidFill>
              </a:rPr>
              <a:t>obiektów) od </a:t>
            </a:r>
            <a:r>
              <a:rPr lang="pl-PL" dirty="0">
                <a:solidFill>
                  <a:schemeClr val="bg1"/>
                </a:solidFill>
              </a:rPr>
              <a:t>początku funkcjonowania systemu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2011 rok): </a:t>
            </a:r>
            <a:r>
              <a:rPr lang="pl-PL" sz="2400" b="1" u="sng" dirty="0" smtClean="0">
                <a:solidFill>
                  <a:schemeClr val="bg1"/>
                </a:solidFill>
              </a:rPr>
              <a:t>4,066 mln zł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EA5AEF8-A522-55F0-A9D6-430A37CD1B85}"/>
              </a:ext>
            </a:extLst>
          </p:cNvPr>
          <p:cNvSpPr txBox="1"/>
          <p:nvPr/>
        </p:nvSpPr>
        <p:spPr>
          <a:xfrm>
            <a:off x="5804576" y="4205134"/>
            <a:ext cx="61639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Oszczędności wygenerowane w dzielnicy Śródmieście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37 obiektów) od początku funkcjonowania systemu (2011 rok): </a:t>
            </a:r>
            <a:r>
              <a:rPr lang="pl-PL" sz="2400" b="1" u="sng" dirty="0" smtClean="0">
                <a:solidFill>
                  <a:schemeClr val="bg1"/>
                </a:solidFill>
              </a:rPr>
              <a:t>2,763 </a:t>
            </a:r>
            <a:r>
              <a:rPr lang="pl-PL" sz="2400" b="1" u="sng" dirty="0">
                <a:solidFill>
                  <a:schemeClr val="bg1"/>
                </a:solidFill>
              </a:rPr>
              <a:t>mln zł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3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1421" y="247650"/>
            <a:ext cx="6083299" cy="7423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pl-PL" b="1" dirty="0">
                <a:solidFill>
                  <a:srgbClr val="143282"/>
                </a:solidFill>
                <a:latin typeface="+mj-lt"/>
                <a:cs typeface="Calibri" panose="020F0502020204030204" pitchFamily="34" charset="0"/>
              </a:rPr>
              <a:t>Główne funkcjonalności </a:t>
            </a:r>
            <a:r>
              <a:rPr lang="pl-PL" b="1" dirty="0" smtClean="0">
                <a:solidFill>
                  <a:srgbClr val="143282"/>
                </a:solidFill>
                <a:latin typeface="+mj-lt"/>
                <a:cs typeface="Calibri" panose="020F0502020204030204" pitchFamily="34" charset="0"/>
              </a:rPr>
              <a:t>systemu</a:t>
            </a:r>
            <a:endParaRPr lang="pl-PL" b="1" dirty="0">
              <a:solidFill>
                <a:srgbClr val="14328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6281421" y="841969"/>
            <a:ext cx="6083299" cy="5463581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monitoring parametrów instalacji energii </a:t>
            </a:r>
            <a:r>
              <a:rPr lang="pl-PL" sz="1600" dirty="0" smtClean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elektrycznej,</a:t>
            </a:r>
            <a:br>
              <a:rPr lang="pl-PL" sz="1600" dirty="0" smtClean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</a:br>
            <a:r>
              <a:rPr lang="pl-PL" sz="1600" dirty="0" smtClean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w </a:t>
            </a: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tym potencjalnej produkcji z paneli fotowoltaicznych</a:t>
            </a:r>
            <a:r>
              <a:rPr lang="pl-PL" sz="1600" dirty="0" smtClean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 smtClean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kontrola </a:t>
            </a: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wartości mocy zamówionej elektrycznej – realizacja strażnika mocy;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monitoring parametrów instalacji c.o. i c.w.u.;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kontrola parametrów pracy węzła cieplnego;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sterowanie ogrzewaniem strefowym;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kontrola systemu wentylacji;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monitoring zużycia gazu ziemnego i wody;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monitoring warunków atmosferycznych;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</a:pPr>
            <a:r>
              <a:rPr lang="pl-PL" sz="1600" dirty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monitoring parametrów </a:t>
            </a:r>
            <a:r>
              <a:rPr lang="pl-PL" sz="1600" dirty="0" smtClean="0">
                <a:solidFill>
                  <a:srgbClr val="143282"/>
                </a:solidFill>
                <a:latin typeface="+mn-lt"/>
                <a:cs typeface="Calibri" panose="020F0502020204030204" pitchFamily="34" charset="0"/>
              </a:rPr>
              <a:t>środowiskowych.</a:t>
            </a:r>
            <a:endParaRPr lang="pl-PL" sz="1600" dirty="0">
              <a:solidFill>
                <a:srgbClr val="143282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Symbol zastępczy numeru slajdu 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8920" y="6622696"/>
            <a:ext cx="513080" cy="233627"/>
          </a:xfrm>
          <a:prstGeom prst="rect">
            <a:avLst/>
          </a:prstGeom>
        </p:spPr>
        <p:txBody>
          <a:bodyPr/>
          <a:lstStyle/>
          <a:p>
            <a:fld id="{2E27F4D3-B96E-4B1F-B7AA-4577FB9564B4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4" name="Symbol zastępczy stopki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8026" y="6622509"/>
            <a:ext cx="8412672" cy="23400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Jak przy pomocy nowych technologii możemy oszczędzać energię elektryczną, wodę i ciepło (prezentacja programu pilotażowego)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6" y="989954"/>
            <a:ext cx="5905500" cy="5549629"/>
          </a:xfrm>
          <a:prstGeom prst="snip2DiagRect">
            <a:avLst>
              <a:gd name="adj1" fmla="val 0"/>
              <a:gd name="adj2" fmla="val 42934"/>
            </a:avLst>
          </a:prstGeom>
        </p:spPr>
      </p:pic>
      <p:sp>
        <p:nvSpPr>
          <p:cNvPr id="11" name="Prostokąt 10"/>
          <p:cNvSpPr/>
          <p:nvPr/>
        </p:nvSpPr>
        <p:spPr>
          <a:xfrm>
            <a:off x="305228" y="337475"/>
            <a:ext cx="5091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>
                <a:solidFill>
                  <a:srgbClr val="143282"/>
                </a:solidFill>
                <a:cs typeface="Calibri" panose="020F0502020204030204" pitchFamily="34" charset="0"/>
              </a:rPr>
              <a:t>Przedszkole nr 420 – dzielnica Wilanów</a:t>
            </a:r>
          </a:p>
          <a:p>
            <a:r>
              <a:rPr lang="pl-PL" sz="1400" dirty="0" smtClean="0">
                <a:solidFill>
                  <a:srgbClr val="143282"/>
                </a:solidFill>
                <a:cs typeface="Calibri" panose="020F0502020204030204" pitchFamily="34" charset="0"/>
              </a:rPr>
              <a:t>Rozmieszczenie temperatur w pomieszczeniach (parter)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8109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8920" y="6622696"/>
            <a:ext cx="513080" cy="233627"/>
          </a:xfrm>
          <a:prstGeom prst="rect">
            <a:avLst/>
          </a:prstGeom>
        </p:spPr>
        <p:txBody>
          <a:bodyPr/>
          <a:lstStyle/>
          <a:p>
            <a:fld id="{2E27F4D3-B96E-4B1F-B7AA-4577FB9564B4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4" name="Symbol zastępczy stopki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6814" y="6622509"/>
            <a:ext cx="8423883" cy="23400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Jak przy pomocy nowych technologii możemy oszczędzać energię elektryczną, wodę i ciepło (prezentacja programu pilotażowego) 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92" y="3083732"/>
            <a:ext cx="4345393" cy="2896929"/>
          </a:xfrm>
          <a:prstGeom prst="snip2DiagRect">
            <a:avLst>
              <a:gd name="adj1" fmla="val 0"/>
              <a:gd name="adj2" fmla="val 2103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pole tekstowe 15"/>
          <p:cNvSpPr txBox="1"/>
          <p:nvPr/>
        </p:nvSpPr>
        <p:spPr>
          <a:xfrm>
            <a:off x="1679172" y="6101541"/>
            <a:ext cx="1620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143282"/>
                </a:solidFill>
              </a:rPr>
              <a:t>Źródło: fot</a:t>
            </a:r>
            <a:r>
              <a:rPr lang="pl-PL" sz="800" b="1" dirty="0">
                <a:solidFill>
                  <a:srgbClr val="143282"/>
                </a:solidFill>
              </a:rPr>
              <a:t>. m.st. Warszawa</a:t>
            </a:r>
            <a:endParaRPr lang="pl-PL" sz="800" dirty="0">
              <a:solidFill>
                <a:srgbClr val="143282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939625" y="241121"/>
            <a:ext cx="5739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pl-PL" altLang="pl-PL" sz="2400" b="1" dirty="0" smtClean="0">
                <a:solidFill>
                  <a:srgbClr val="143282"/>
                </a:solidFill>
                <a:cs typeface="Calibri" panose="020F0502020204030204" pitchFamily="34" charset="0"/>
              </a:rPr>
              <a:t>Docelowo wdrożenie </a:t>
            </a:r>
          </a:p>
          <a:p>
            <a:pPr eaLnBrk="1" hangingPunct="1"/>
            <a:r>
              <a:rPr lang="pl-PL" altLang="pl-PL" sz="2400" b="1" dirty="0" smtClean="0">
                <a:solidFill>
                  <a:srgbClr val="143282"/>
                </a:solidFill>
                <a:cs typeface="Calibri" panose="020F0502020204030204" pitchFamily="34" charset="0"/>
              </a:rPr>
              <a:t>Normy ISO EN-PN 50001:2018 </a:t>
            </a:r>
          </a:p>
          <a:p>
            <a:pPr eaLnBrk="1" hangingPunct="1"/>
            <a:r>
              <a:rPr lang="pl-PL" dirty="0" smtClean="0">
                <a:solidFill>
                  <a:srgbClr val="143282"/>
                </a:solidFill>
              </a:rPr>
              <a:t>określającej </a:t>
            </a:r>
            <a:r>
              <a:rPr lang="pl-PL" dirty="0">
                <a:solidFill>
                  <a:srgbClr val="143282"/>
                </a:solidFill>
              </a:rPr>
              <a:t>Systemy zarządzania energią - wymagania dotyczące ustanowienia, wdrożenia, utrzymywania i ciągłego </a:t>
            </a:r>
            <a:r>
              <a:rPr lang="pl-PL" dirty="0" smtClean="0">
                <a:solidFill>
                  <a:srgbClr val="143282"/>
                </a:solidFill>
              </a:rPr>
              <a:t>doskonalenia </a:t>
            </a:r>
            <a:r>
              <a:rPr lang="pl-PL" dirty="0">
                <a:solidFill>
                  <a:srgbClr val="143282"/>
                </a:solidFill>
              </a:rPr>
              <a:t>systemu </a:t>
            </a:r>
          </a:p>
          <a:p>
            <a:pPr eaLnBrk="1" hangingPunct="1"/>
            <a:r>
              <a:rPr lang="pl-PL" dirty="0">
                <a:solidFill>
                  <a:srgbClr val="143282"/>
                </a:solidFill>
              </a:rPr>
              <a:t>zarządzania energią</a:t>
            </a:r>
            <a:endParaRPr lang="pl-PL" altLang="pl-PL" b="1" dirty="0">
              <a:solidFill>
                <a:srgbClr val="143282"/>
              </a:solidFill>
              <a:cs typeface="Calibri" panose="020F0502020204030204" pitchFamily="34" charset="0"/>
            </a:endParaRPr>
          </a:p>
        </p:txBody>
      </p:sp>
      <p:pic>
        <p:nvPicPr>
          <p:cNvPr id="18" name="Obraz 1">
            <a:extLst>
              <a:ext uri="{FF2B5EF4-FFF2-40B4-BE49-F238E27FC236}">
                <a16:creationId xmlns:a16="http://schemas.microsoft.com/office/drawing/2014/main" id="{590F1FDC-CDCB-400A-8E4A-F0B2DA3D0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5" y="2759594"/>
            <a:ext cx="5706710" cy="292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77156"/>
              </p:ext>
            </p:extLst>
          </p:nvPr>
        </p:nvGraphicFramePr>
        <p:xfrm>
          <a:off x="110466" y="117753"/>
          <a:ext cx="5597652" cy="2652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7814">
                  <a:extLst>
                    <a:ext uri="{9D8B030D-6E8A-4147-A177-3AD203B41FA5}">
                      <a16:colId xmlns:a16="http://schemas.microsoft.com/office/drawing/2014/main" val="955532566"/>
                    </a:ext>
                  </a:extLst>
                </a:gridCol>
                <a:gridCol w="763239">
                  <a:extLst>
                    <a:ext uri="{9D8B030D-6E8A-4147-A177-3AD203B41FA5}">
                      <a16:colId xmlns:a16="http://schemas.microsoft.com/office/drawing/2014/main" val="2927445130"/>
                    </a:ext>
                  </a:extLst>
                </a:gridCol>
                <a:gridCol w="989260">
                  <a:extLst>
                    <a:ext uri="{9D8B030D-6E8A-4147-A177-3AD203B41FA5}">
                      <a16:colId xmlns:a16="http://schemas.microsoft.com/office/drawing/2014/main" val="3075790954"/>
                    </a:ext>
                  </a:extLst>
                </a:gridCol>
                <a:gridCol w="1089329">
                  <a:extLst>
                    <a:ext uri="{9D8B030D-6E8A-4147-A177-3AD203B41FA5}">
                      <a16:colId xmlns:a16="http://schemas.microsoft.com/office/drawing/2014/main" val="1382099661"/>
                    </a:ext>
                  </a:extLst>
                </a:gridCol>
                <a:gridCol w="978010">
                  <a:extLst>
                    <a:ext uri="{9D8B030D-6E8A-4147-A177-3AD203B41FA5}">
                      <a16:colId xmlns:a16="http://schemas.microsoft.com/office/drawing/2014/main" val="998181745"/>
                    </a:ext>
                  </a:extLst>
                </a:gridCol>
              </a:tblGrid>
              <a:tr h="3413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Parametr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Stan aktualny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Po wdrożeniu SZE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Oszczędność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Jednostka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32255448"/>
                  </a:ext>
                </a:extLst>
              </a:tr>
              <a:tr h="3413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Koszt energii elektrycznej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68,6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62,2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6,4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mln zł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73896639"/>
                  </a:ext>
                </a:extLst>
              </a:tr>
              <a:tr h="3413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Koszt ciepła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87,0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76,5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10,5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Engram Warsaw"/>
                          <a:ea typeface="+mn-ea"/>
                          <a:cs typeface="+mn-cs"/>
                        </a:rPr>
                        <a:t>mln zł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98121935"/>
                  </a:ext>
                </a:extLst>
              </a:tr>
              <a:tr h="3413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Koszt gazu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17,4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14,7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2,7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Engram Warsaw"/>
                          <a:ea typeface="+mn-ea"/>
                          <a:cs typeface="+mn-cs"/>
                        </a:rPr>
                        <a:t>mln zł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52696473"/>
                  </a:ext>
                </a:extLst>
              </a:tr>
              <a:tr h="40700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Łączny koszt energii i paliw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173,0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153,4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19,7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Engram Warsaw"/>
                          <a:ea typeface="+mn-ea"/>
                          <a:cs typeface="+mn-cs"/>
                        </a:rPr>
                        <a:t>mln zł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78301611"/>
                  </a:ext>
                </a:extLst>
              </a:tr>
              <a:tr h="3413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Nakłady inwestycyjne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59,2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Engram Warsaw"/>
                          <a:ea typeface="+mn-ea"/>
                          <a:cs typeface="+mn-cs"/>
                        </a:rPr>
                        <a:t>mln zł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84686760"/>
                  </a:ext>
                </a:extLst>
              </a:tr>
              <a:tr h="3413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SPBT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3,01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lat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0345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4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524989"/>
            <a:ext cx="9144000" cy="1379827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Biuro </a:t>
            </a:r>
            <a:r>
              <a:rPr lang="pl-PL" dirty="0" smtClean="0"/>
              <a:t>Infrastruktury</a:t>
            </a:r>
            <a:endParaRPr lang="pl-PL" dirty="0"/>
          </a:p>
          <a:p>
            <a:r>
              <a:rPr lang="pl-PL" dirty="0" smtClean="0"/>
              <a:t>Leszek Drogosz </a:t>
            </a:r>
            <a:r>
              <a:rPr lang="pl-PL" dirty="0"/>
              <a:t>- Z-ca Dyrektora Biura Infrastruktury m.st. Warszawy </a:t>
            </a:r>
          </a:p>
          <a:p>
            <a:r>
              <a:rPr lang="pl-PL" dirty="0"/>
              <a:t>tel. (22) </a:t>
            </a:r>
            <a:r>
              <a:rPr lang="pl-PL" dirty="0" smtClean="0"/>
              <a:t>44 335 85; </a:t>
            </a:r>
            <a:r>
              <a:rPr lang="pl-PL" dirty="0"/>
              <a:t>e-mail: </a:t>
            </a:r>
            <a:r>
              <a:rPr lang="pl-PL" dirty="0" smtClean="0"/>
              <a:t>Sekretariat.BI@um.warszawa.pl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80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Warszawa kolorystyk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EDC"/>
      </a:accent1>
      <a:accent2>
        <a:srgbClr val="FF8C28"/>
      </a:accent2>
      <a:accent3>
        <a:srgbClr val="00964B"/>
      </a:accent3>
      <a:accent4>
        <a:srgbClr val="D22882"/>
      </a:accent4>
      <a:accent5>
        <a:srgbClr val="000A5A"/>
      </a:accent5>
      <a:accent6>
        <a:srgbClr val="640064"/>
      </a:accent6>
      <a:hlink>
        <a:srgbClr val="AAD2FF"/>
      </a:hlink>
      <a:folHlink>
        <a:srgbClr val="3C1464"/>
      </a:folHlink>
    </a:clrScheme>
    <a:fontScheme name="Warszawa">
      <a:majorFont>
        <a:latin typeface="Engram Warsaw"/>
        <a:ea typeface=""/>
        <a:cs typeface=""/>
      </a:majorFont>
      <a:minorFont>
        <a:latin typeface="Engram Warsaw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52A83190-5C58-43DF-A99C-86CC3ACE509E}" vid="{2EB448BE-35FD-4700-9329-7C2864931BE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537</Words>
  <Application>Microsoft Office PowerPoint</Application>
  <PresentationFormat>Panoramiczny</PresentationFormat>
  <Paragraphs>118</Paragraphs>
  <Slides>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Calibri</vt:lpstr>
      <vt:lpstr>Engram Warsaw</vt:lpstr>
      <vt:lpstr>Engram Warsaw Light</vt:lpstr>
      <vt:lpstr>Source Sans Pro</vt:lpstr>
      <vt:lpstr>Times New Roman</vt:lpstr>
      <vt:lpstr>Motyw pakietu Office</vt:lpstr>
      <vt:lpstr>Jak przy pomocy nowych technologii możemy oszczędzać ciepło, energię elektryczną, gaz i wodę (prezentacja programu pilotażowego) </vt:lpstr>
      <vt:lpstr>Miasto Stołeczne Warszawa</vt:lpstr>
      <vt:lpstr>Struktury zużycia mediów</vt:lpstr>
      <vt:lpstr>Kierunki działań m.st. Warszawy</vt:lpstr>
      <vt:lpstr>2022 rok – pilotażowe wdrożenie Systemu do Zarządzania Energią w 10 obiektach oświatowych  2023 – migracja systemu zarządzania ciepłem z Dzielnic Targówek i Śródmieście</vt:lpstr>
      <vt:lpstr>Główne funkcjonalności systemu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Nina</dc:creator>
  <cp:lastModifiedBy>Zdunowska Maria (IN)</cp:lastModifiedBy>
  <cp:revision>75</cp:revision>
  <dcterms:created xsi:type="dcterms:W3CDTF">2022-12-23T10:36:43Z</dcterms:created>
  <dcterms:modified xsi:type="dcterms:W3CDTF">2024-05-17T10:27:28Z</dcterms:modified>
</cp:coreProperties>
</file>