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95" r:id="rId4"/>
    <p:sldId id="296" r:id="rId5"/>
    <p:sldId id="297" r:id="rId6"/>
    <p:sldId id="285" r:id="rId7"/>
    <p:sldId id="300" r:id="rId8"/>
    <p:sldId id="278" r:id="rId9"/>
    <p:sldId id="299" r:id="rId10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Emisja CO2</c:v>
                </c:pt>
                <c:pt idx="1">
                  <c:v>Zasięg</c:v>
                </c:pt>
                <c:pt idx="2">
                  <c:v>Tankowanie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769</c:v>
                </c:pt>
                <c:pt idx="1">
                  <c:v>889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2-4051-99BC-2623F45BF7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Elektryk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Emisja CO2</c:v>
                </c:pt>
                <c:pt idx="1">
                  <c:v>Zasięg</c:v>
                </c:pt>
                <c:pt idx="2">
                  <c:v>Tankowanie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700</c:v>
                </c:pt>
                <c:pt idx="1">
                  <c:v>200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2-4051-99BC-2623F45BF7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Emisja CO2</c:v>
                </c:pt>
                <c:pt idx="1">
                  <c:v>Zasięg</c:v>
                </c:pt>
                <c:pt idx="2">
                  <c:v>Tankowanie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240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92-4051-99BC-2623F45BF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1156463008"/>
        <c:axId val="-1156462464"/>
      </c:barChart>
      <c:catAx>
        <c:axId val="-115646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56462464"/>
        <c:crosses val="autoZero"/>
        <c:auto val="1"/>
        <c:lblAlgn val="ctr"/>
        <c:lblOffset val="100"/>
        <c:noMultiLvlLbl val="0"/>
      </c:catAx>
      <c:valAx>
        <c:axId val="-115646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564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A3C17-D5CA-4305-A5D6-5A2F02CC095C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0004497-4CEF-4239-A413-D98A11DAB1C5}">
      <dgm:prSet phldrT="[Tekst]"/>
      <dgm:spPr/>
      <dgm:t>
        <a:bodyPr/>
        <a:lstStyle/>
        <a:p>
          <a:r>
            <a:rPr lang="pl-PL" dirty="0"/>
            <a:t>WRZESIEŃ 2019</a:t>
          </a:r>
        </a:p>
      </dgm:t>
    </dgm:pt>
    <dgm:pt modelId="{A5077A9A-5111-477E-9077-68AB1B42F60E}" type="parTrans" cxnId="{C781ED92-639F-45DE-AA73-0CD32C43DD7B}">
      <dgm:prSet/>
      <dgm:spPr/>
      <dgm:t>
        <a:bodyPr/>
        <a:lstStyle/>
        <a:p>
          <a:endParaRPr lang="pl-PL"/>
        </a:p>
      </dgm:t>
    </dgm:pt>
    <dgm:pt modelId="{7FF0AD0A-411F-4669-9FAA-90E52A089568}" type="sibTrans" cxnId="{C781ED92-639F-45DE-AA73-0CD32C43DD7B}">
      <dgm:prSet/>
      <dgm:spPr/>
      <dgm:t>
        <a:bodyPr/>
        <a:lstStyle/>
        <a:p>
          <a:endParaRPr lang="pl-PL"/>
        </a:p>
      </dgm:t>
    </dgm:pt>
    <dgm:pt modelId="{D6EBC1D5-721D-486F-98C6-2F298D336D9D}">
      <dgm:prSet phldrT="[Tekst]"/>
      <dgm:spPr/>
      <dgm:t>
        <a:bodyPr/>
        <a:lstStyle/>
        <a:p>
          <a:r>
            <a:rPr lang="pl-PL" dirty="0"/>
            <a:t>WRZESIEŃ 2020</a:t>
          </a:r>
        </a:p>
      </dgm:t>
    </dgm:pt>
    <dgm:pt modelId="{02FB9981-421B-4EE8-8AB1-5C71D4E9DE79}" type="parTrans" cxnId="{03B2288A-E067-45C1-B7D3-81355D5851DA}">
      <dgm:prSet/>
      <dgm:spPr/>
      <dgm:t>
        <a:bodyPr/>
        <a:lstStyle/>
        <a:p>
          <a:endParaRPr lang="pl-PL"/>
        </a:p>
      </dgm:t>
    </dgm:pt>
    <dgm:pt modelId="{2406CCD6-6F48-4DFC-BE06-D7A4F1FF7F95}" type="sibTrans" cxnId="{03B2288A-E067-45C1-B7D3-81355D5851DA}">
      <dgm:prSet/>
      <dgm:spPr/>
      <dgm:t>
        <a:bodyPr/>
        <a:lstStyle/>
        <a:p>
          <a:endParaRPr lang="pl-PL"/>
        </a:p>
      </dgm:t>
    </dgm:pt>
    <dgm:pt modelId="{61817176-4E76-4E97-8AE9-DDA2A26AA751}">
      <dgm:prSet phldrT="[Tekst]"/>
      <dgm:spPr/>
      <dgm:t>
        <a:bodyPr/>
        <a:lstStyle/>
        <a:p>
          <a:r>
            <a:rPr lang="pl-PL" dirty="0"/>
            <a:t>WRZESIEŃ 2020</a:t>
          </a:r>
        </a:p>
      </dgm:t>
    </dgm:pt>
    <dgm:pt modelId="{EA06E198-47F4-464B-91B4-9E27B1AADA05}" type="parTrans" cxnId="{A5548ABE-A6B8-4CE6-9898-BB2BA26AF11E}">
      <dgm:prSet/>
      <dgm:spPr/>
      <dgm:t>
        <a:bodyPr/>
        <a:lstStyle/>
        <a:p>
          <a:endParaRPr lang="pl-PL"/>
        </a:p>
      </dgm:t>
    </dgm:pt>
    <dgm:pt modelId="{46628C83-9986-4372-8969-E79AF3039B10}" type="sibTrans" cxnId="{A5548ABE-A6B8-4CE6-9898-BB2BA26AF11E}">
      <dgm:prSet/>
      <dgm:spPr/>
      <dgm:t>
        <a:bodyPr/>
        <a:lstStyle/>
        <a:p>
          <a:endParaRPr lang="pl-PL"/>
        </a:p>
      </dgm:t>
    </dgm:pt>
    <dgm:pt modelId="{F2ED22E8-7CF9-42D2-AFF8-B02C35561D1D}">
      <dgm:prSet phldrT="[Tekst]"/>
      <dgm:spPr/>
      <dgm:t>
        <a:bodyPr/>
        <a:lstStyle/>
        <a:p>
          <a:r>
            <a:rPr lang="pl-PL" dirty="0"/>
            <a:t>LISTOPAD 2021</a:t>
          </a:r>
        </a:p>
      </dgm:t>
    </dgm:pt>
    <dgm:pt modelId="{E2102952-C6E9-4926-A749-A410E6C96D39}" type="parTrans" cxnId="{3BC49D39-ADF2-44D0-8E37-3EAE963AFE8D}">
      <dgm:prSet/>
      <dgm:spPr/>
      <dgm:t>
        <a:bodyPr/>
        <a:lstStyle/>
        <a:p>
          <a:endParaRPr lang="pl-PL"/>
        </a:p>
      </dgm:t>
    </dgm:pt>
    <dgm:pt modelId="{473AFDAB-0277-49F4-B5B0-F9636A6641E2}" type="sibTrans" cxnId="{3BC49D39-ADF2-44D0-8E37-3EAE963AFE8D}">
      <dgm:prSet/>
      <dgm:spPr/>
      <dgm:t>
        <a:bodyPr/>
        <a:lstStyle/>
        <a:p>
          <a:endParaRPr lang="pl-PL"/>
        </a:p>
      </dgm:t>
    </dgm:pt>
    <dgm:pt modelId="{8BC156C2-3E08-4C96-A898-DC7FBFBE398C}">
      <dgm:prSet phldrT="[Tekst]"/>
      <dgm:spPr/>
      <dgm:t>
        <a:bodyPr/>
        <a:lstStyle/>
        <a:p>
          <a:r>
            <a:rPr lang="pl-PL" dirty="0"/>
            <a:t>KWIECIEŃ 2022</a:t>
          </a:r>
        </a:p>
      </dgm:t>
    </dgm:pt>
    <dgm:pt modelId="{FDA293D0-6FD9-4D4D-BF28-23B55D79E515}" type="parTrans" cxnId="{3B71A9A7-13CF-480F-839E-1616DFD972DF}">
      <dgm:prSet/>
      <dgm:spPr/>
      <dgm:t>
        <a:bodyPr/>
        <a:lstStyle/>
        <a:p>
          <a:endParaRPr lang="pl-PL"/>
        </a:p>
      </dgm:t>
    </dgm:pt>
    <dgm:pt modelId="{4B0E12F8-9115-4C5E-862A-56B2FF3EBC6A}" type="sibTrans" cxnId="{3B71A9A7-13CF-480F-839E-1616DFD972DF}">
      <dgm:prSet/>
      <dgm:spPr/>
      <dgm:t>
        <a:bodyPr/>
        <a:lstStyle/>
        <a:p>
          <a:endParaRPr lang="pl-PL"/>
        </a:p>
      </dgm:t>
    </dgm:pt>
    <dgm:pt modelId="{DAD2078B-A447-4913-B0E9-5ED13A62F0C0}">
      <dgm:prSet phldrT="[Tekst]"/>
      <dgm:spPr/>
      <dgm:t>
        <a:bodyPr/>
        <a:lstStyle/>
        <a:p>
          <a:r>
            <a:rPr lang="pl-PL" dirty="0"/>
            <a:t> od 2023</a:t>
          </a:r>
        </a:p>
      </dgm:t>
    </dgm:pt>
    <dgm:pt modelId="{89A39BB6-4657-4C6D-913B-E45F347A7E45}" type="parTrans" cxnId="{7486E77A-B2B9-4B95-83AB-15577B5EC6D3}">
      <dgm:prSet/>
      <dgm:spPr/>
      <dgm:t>
        <a:bodyPr/>
        <a:lstStyle/>
        <a:p>
          <a:endParaRPr lang="pl-PL"/>
        </a:p>
      </dgm:t>
    </dgm:pt>
    <dgm:pt modelId="{3CA5132B-1DB2-4B00-A99E-718CFEA95BDB}" type="sibTrans" cxnId="{7486E77A-B2B9-4B95-83AB-15577B5EC6D3}">
      <dgm:prSet/>
      <dgm:spPr/>
      <dgm:t>
        <a:bodyPr/>
        <a:lstStyle/>
        <a:p>
          <a:endParaRPr lang="pl-PL"/>
        </a:p>
      </dgm:t>
    </dgm:pt>
    <dgm:pt modelId="{60D9D74E-2B3B-4413-A323-12BCB08AA1B5}">
      <dgm:prSet phldrT="[Tekst]"/>
      <dgm:spPr/>
      <dgm:t>
        <a:bodyPr/>
        <a:lstStyle/>
        <a:p>
          <a:r>
            <a:rPr lang="pl-PL" dirty="0"/>
            <a:t>LISTOPAD 2021</a:t>
          </a:r>
        </a:p>
      </dgm:t>
    </dgm:pt>
    <dgm:pt modelId="{F05ABC66-00A8-490C-BD66-11EBEFA2FDD0}" type="parTrans" cxnId="{5403566B-E478-4C2E-86D2-C4701D3556BA}">
      <dgm:prSet/>
      <dgm:spPr/>
      <dgm:t>
        <a:bodyPr/>
        <a:lstStyle/>
        <a:p>
          <a:endParaRPr lang="pl-PL"/>
        </a:p>
      </dgm:t>
    </dgm:pt>
    <dgm:pt modelId="{149D7793-D5B3-48B9-A0B3-D83BCC70BA11}" type="sibTrans" cxnId="{5403566B-E478-4C2E-86D2-C4701D3556BA}">
      <dgm:prSet/>
      <dgm:spPr/>
      <dgm:t>
        <a:bodyPr/>
        <a:lstStyle/>
        <a:p>
          <a:endParaRPr lang="pl-PL"/>
        </a:p>
      </dgm:t>
    </dgm:pt>
    <dgm:pt modelId="{6FDCBCA9-5261-4858-8EB5-308A8DF34D57}" type="pres">
      <dgm:prSet presAssocID="{E11A3C17-D5CA-4305-A5D6-5A2F02CC095C}" presName="Name0" presStyleCnt="0">
        <dgm:presLayoutVars>
          <dgm:dir/>
          <dgm:animLvl val="lvl"/>
          <dgm:resizeHandles val="exact"/>
        </dgm:presLayoutVars>
      </dgm:prSet>
      <dgm:spPr/>
    </dgm:pt>
    <dgm:pt modelId="{979C31B7-6267-4DC2-9C71-C8EB69B9FF0F}" type="pres">
      <dgm:prSet presAssocID="{40004497-4CEF-4239-A413-D98A11DAB1C5}" presName="parTxOnly" presStyleLbl="node1" presStyleIdx="0" presStyleCnt="7" custScaleX="16581" custScaleY="8673" custLinFactX="-27846" custLinFactNeighborX="-100000" custLinFactNeighborY="-32369">
        <dgm:presLayoutVars>
          <dgm:chMax val="0"/>
          <dgm:chPref val="0"/>
          <dgm:bulletEnabled val="1"/>
        </dgm:presLayoutVars>
      </dgm:prSet>
      <dgm:spPr/>
    </dgm:pt>
    <dgm:pt modelId="{EF5EDC1E-8E52-4E86-ADFC-E47AED2B593C}" type="pres">
      <dgm:prSet presAssocID="{7FF0AD0A-411F-4669-9FAA-90E52A089568}" presName="parTxOnlySpace" presStyleCnt="0"/>
      <dgm:spPr/>
    </dgm:pt>
    <dgm:pt modelId="{6A96A291-EE8A-47C4-A7C8-8D96D82E2D30}" type="pres">
      <dgm:prSet presAssocID="{D6EBC1D5-721D-486F-98C6-2F298D336D9D}" presName="parTxOnly" presStyleLbl="node1" presStyleIdx="1" presStyleCnt="7" custScaleX="16581" custScaleY="8673" custLinFactX="-37717" custLinFactNeighborX="-100000" custLinFactNeighborY="-19991">
        <dgm:presLayoutVars>
          <dgm:chMax val="0"/>
          <dgm:chPref val="0"/>
          <dgm:bulletEnabled val="1"/>
        </dgm:presLayoutVars>
      </dgm:prSet>
      <dgm:spPr/>
    </dgm:pt>
    <dgm:pt modelId="{37FF5F07-C299-4648-8CEC-BBD05F97B11E}" type="pres">
      <dgm:prSet presAssocID="{2406CCD6-6F48-4DFC-BE06-D7A4F1FF7F95}" presName="parTxOnlySpace" presStyleCnt="0"/>
      <dgm:spPr/>
    </dgm:pt>
    <dgm:pt modelId="{04D778D8-799C-4FEF-86D9-CB4A73CFB8A5}" type="pres">
      <dgm:prSet presAssocID="{61817176-4E76-4E97-8AE9-DDA2A26AA751}" presName="parTxOnly" presStyleLbl="node1" presStyleIdx="2" presStyleCnt="7" custScaleX="16581" custScaleY="8673" custLinFactX="-25061" custLinFactNeighborX="-100000" custLinFactNeighborY="-7167">
        <dgm:presLayoutVars>
          <dgm:chMax val="0"/>
          <dgm:chPref val="0"/>
          <dgm:bulletEnabled val="1"/>
        </dgm:presLayoutVars>
      </dgm:prSet>
      <dgm:spPr/>
    </dgm:pt>
    <dgm:pt modelId="{69B5CEAF-DE03-48E1-8F64-9F2A0E507F1A}" type="pres">
      <dgm:prSet presAssocID="{46628C83-9986-4372-8969-E79AF3039B10}" presName="parTxOnlySpace" presStyleCnt="0"/>
      <dgm:spPr/>
    </dgm:pt>
    <dgm:pt modelId="{EB6B4AC4-08A3-4498-965E-7B2B1226709D}" type="pres">
      <dgm:prSet presAssocID="{F2ED22E8-7CF9-42D2-AFF8-B02C35561D1D}" presName="parTxOnly" presStyleLbl="node1" presStyleIdx="3" presStyleCnt="7" custScaleX="16581" custScaleY="8673" custLinFactX="-31642" custLinFactNeighborX="-100000" custLinFactNeighborY="4611">
        <dgm:presLayoutVars>
          <dgm:chMax val="0"/>
          <dgm:chPref val="0"/>
          <dgm:bulletEnabled val="1"/>
        </dgm:presLayoutVars>
      </dgm:prSet>
      <dgm:spPr/>
    </dgm:pt>
    <dgm:pt modelId="{D2B85103-E667-4DBD-96E2-957B2BB82D98}" type="pres">
      <dgm:prSet presAssocID="{473AFDAB-0277-49F4-B5B0-F9636A6641E2}" presName="parTxOnlySpace" presStyleCnt="0"/>
      <dgm:spPr/>
    </dgm:pt>
    <dgm:pt modelId="{A8D9EB03-6BDA-44CF-B4A1-94ED29FFD520}" type="pres">
      <dgm:prSet presAssocID="{8BC156C2-3E08-4C96-A898-DC7FBFBE398C}" presName="parTxOnly" presStyleLbl="node1" presStyleIdx="4" presStyleCnt="7" custScaleX="16581" custScaleY="8673" custLinFactX="-38223" custLinFactNeighborX="-100000" custLinFactNeighborY="17080">
        <dgm:presLayoutVars>
          <dgm:chMax val="0"/>
          <dgm:chPref val="0"/>
          <dgm:bulletEnabled val="1"/>
        </dgm:presLayoutVars>
      </dgm:prSet>
      <dgm:spPr/>
    </dgm:pt>
    <dgm:pt modelId="{3DDC12BB-C61E-416A-9C8C-46871B5C39DB}" type="pres">
      <dgm:prSet presAssocID="{4B0E12F8-9115-4C5E-862A-56B2FF3EBC6A}" presName="parTxOnlySpace" presStyleCnt="0"/>
      <dgm:spPr/>
    </dgm:pt>
    <dgm:pt modelId="{498DC496-219C-443B-B0EC-769292A90554}" type="pres">
      <dgm:prSet presAssocID="{DAD2078B-A447-4913-B0E9-5ED13A62F0C0}" presName="parTxOnly" presStyleLbl="node1" presStyleIdx="5" presStyleCnt="7" custScaleX="16581" custScaleY="8673" custLinFactX="-44804" custLinFactNeighborX="-100000" custLinFactNeighborY="29320">
        <dgm:presLayoutVars>
          <dgm:chMax val="0"/>
          <dgm:chPref val="0"/>
          <dgm:bulletEnabled val="1"/>
        </dgm:presLayoutVars>
      </dgm:prSet>
      <dgm:spPr/>
    </dgm:pt>
    <dgm:pt modelId="{269BF20D-1D43-4E3A-926F-A0E089399756}" type="pres">
      <dgm:prSet presAssocID="{3CA5132B-1DB2-4B00-A99E-718CFEA95BDB}" presName="parTxOnlySpace" presStyleCnt="0"/>
      <dgm:spPr/>
    </dgm:pt>
    <dgm:pt modelId="{25A81184-922E-477D-9C83-2B6DA2200A85}" type="pres">
      <dgm:prSet presAssocID="{60D9D74E-2B3B-4413-A323-12BCB08AA1B5}" presName="parTxOnly" presStyleLbl="node1" presStyleIdx="6" presStyleCnt="7" custFlipHor="1" custScaleX="16581" custScaleY="8673" custLinFactNeighborX="-33753" custLinFactNeighborY="-7669">
        <dgm:presLayoutVars>
          <dgm:chMax val="0"/>
          <dgm:chPref val="0"/>
          <dgm:bulletEnabled val="1"/>
        </dgm:presLayoutVars>
      </dgm:prSet>
      <dgm:spPr/>
    </dgm:pt>
  </dgm:ptLst>
  <dgm:cxnLst>
    <dgm:cxn modelId="{774AFC11-BA1F-46CA-8221-2A909E1D4BF5}" type="presOf" srcId="{DAD2078B-A447-4913-B0E9-5ED13A62F0C0}" destId="{498DC496-219C-443B-B0EC-769292A90554}" srcOrd="0" destOrd="0" presId="urn:microsoft.com/office/officeart/2005/8/layout/chevron1"/>
    <dgm:cxn modelId="{7F00D01F-E339-4DD6-8F47-215DC1A7E1F6}" type="presOf" srcId="{E11A3C17-D5CA-4305-A5D6-5A2F02CC095C}" destId="{6FDCBCA9-5261-4858-8EB5-308A8DF34D57}" srcOrd="0" destOrd="0" presId="urn:microsoft.com/office/officeart/2005/8/layout/chevron1"/>
    <dgm:cxn modelId="{3BC49D39-ADF2-44D0-8E37-3EAE963AFE8D}" srcId="{E11A3C17-D5CA-4305-A5D6-5A2F02CC095C}" destId="{F2ED22E8-7CF9-42D2-AFF8-B02C35561D1D}" srcOrd="3" destOrd="0" parTransId="{E2102952-C6E9-4926-A749-A410E6C96D39}" sibTransId="{473AFDAB-0277-49F4-B5B0-F9636A6641E2}"/>
    <dgm:cxn modelId="{D2C0FC43-9568-46D3-83FB-BC1514645AC4}" type="presOf" srcId="{D6EBC1D5-721D-486F-98C6-2F298D336D9D}" destId="{6A96A291-EE8A-47C4-A7C8-8D96D82E2D30}" srcOrd="0" destOrd="0" presId="urn:microsoft.com/office/officeart/2005/8/layout/chevron1"/>
    <dgm:cxn modelId="{5403566B-E478-4C2E-86D2-C4701D3556BA}" srcId="{E11A3C17-D5CA-4305-A5D6-5A2F02CC095C}" destId="{60D9D74E-2B3B-4413-A323-12BCB08AA1B5}" srcOrd="6" destOrd="0" parTransId="{F05ABC66-00A8-490C-BD66-11EBEFA2FDD0}" sibTransId="{149D7793-D5B3-48B9-A0B3-D83BCC70BA11}"/>
    <dgm:cxn modelId="{667C704C-F889-41C5-8581-D14972BCFB0B}" type="presOf" srcId="{F2ED22E8-7CF9-42D2-AFF8-B02C35561D1D}" destId="{EB6B4AC4-08A3-4498-965E-7B2B1226709D}" srcOrd="0" destOrd="0" presId="urn:microsoft.com/office/officeart/2005/8/layout/chevron1"/>
    <dgm:cxn modelId="{7486E77A-B2B9-4B95-83AB-15577B5EC6D3}" srcId="{E11A3C17-D5CA-4305-A5D6-5A2F02CC095C}" destId="{DAD2078B-A447-4913-B0E9-5ED13A62F0C0}" srcOrd="5" destOrd="0" parTransId="{89A39BB6-4657-4C6D-913B-E45F347A7E45}" sibTransId="{3CA5132B-1DB2-4B00-A99E-718CFEA95BDB}"/>
    <dgm:cxn modelId="{A9D22C83-E2AF-4566-B057-D5BDFFA0F146}" type="presOf" srcId="{8BC156C2-3E08-4C96-A898-DC7FBFBE398C}" destId="{A8D9EB03-6BDA-44CF-B4A1-94ED29FFD520}" srcOrd="0" destOrd="0" presId="urn:microsoft.com/office/officeart/2005/8/layout/chevron1"/>
    <dgm:cxn modelId="{03B2288A-E067-45C1-B7D3-81355D5851DA}" srcId="{E11A3C17-D5CA-4305-A5D6-5A2F02CC095C}" destId="{D6EBC1D5-721D-486F-98C6-2F298D336D9D}" srcOrd="1" destOrd="0" parTransId="{02FB9981-421B-4EE8-8AB1-5C71D4E9DE79}" sibTransId="{2406CCD6-6F48-4DFC-BE06-D7A4F1FF7F95}"/>
    <dgm:cxn modelId="{C781ED92-639F-45DE-AA73-0CD32C43DD7B}" srcId="{E11A3C17-D5CA-4305-A5D6-5A2F02CC095C}" destId="{40004497-4CEF-4239-A413-D98A11DAB1C5}" srcOrd="0" destOrd="0" parTransId="{A5077A9A-5111-477E-9077-68AB1B42F60E}" sibTransId="{7FF0AD0A-411F-4669-9FAA-90E52A089568}"/>
    <dgm:cxn modelId="{42FB2697-F319-4576-B6D9-1B59D988F673}" type="presOf" srcId="{60D9D74E-2B3B-4413-A323-12BCB08AA1B5}" destId="{25A81184-922E-477D-9C83-2B6DA2200A85}" srcOrd="0" destOrd="0" presId="urn:microsoft.com/office/officeart/2005/8/layout/chevron1"/>
    <dgm:cxn modelId="{3B71A9A7-13CF-480F-839E-1616DFD972DF}" srcId="{E11A3C17-D5CA-4305-A5D6-5A2F02CC095C}" destId="{8BC156C2-3E08-4C96-A898-DC7FBFBE398C}" srcOrd="4" destOrd="0" parTransId="{FDA293D0-6FD9-4D4D-BF28-23B55D79E515}" sibTransId="{4B0E12F8-9115-4C5E-862A-56B2FF3EBC6A}"/>
    <dgm:cxn modelId="{073387AA-3450-4992-B619-A430419B2A41}" type="presOf" srcId="{61817176-4E76-4E97-8AE9-DDA2A26AA751}" destId="{04D778D8-799C-4FEF-86D9-CB4A73CFB8A5}" srcOrd="0" destOrd="0" presId="urn:microsoft.com/office/officeart/2005/8/layout/chevron1"/>
    <dgm:cxn modelId="{A5548ABE-A6B8-4CE6-9898-BB2BA26AF11E}" srcId="{E11A3C17-D5CA-4305-A5D6-5A2F02CC095C}" destId="{61817176-4E76-4E97-8AE9-DDA2A26AA751}" srcOrd="2" destOrd="0" parTransId="{EA06E198-47F4-464B-91B4-9E27B1AADA05}" sibTransId="{46628C83-9986-4372-8969-E79AF3039B10}"/>
    <dgm:cxn modelId="{579696FB-424C-44E7-9F2E-D0254CB3266E}" type="presOf" srcId="{40004497-4CEF-4239-A413-D98A11DAB1C5}" destId="{979C31B7-6267-4DC2-9C71-C8EB69B9FF0F}" srcOrd="0" destOrd="0" presId="urn:microsoft.com/office/officeart/2005/8/layout/chevron1"/>
    <dgm:cxn modelId="{89BBAB16-4D55-4E28-87ED-1DC264F1D13B}" type="presParOf" srcId="{6FDCBCA9-5261-4858-8EB5-308A8DF34D57}" destId="{979C31B7-6267-4DC2-9C71-C8EB69B9FF0F}" srcOrd="0" destOrd="0" presId="urn:microsoft.com/office/officeart/2005/8/layout/chevron1"/>
    <dgm:cxn modelId="{A61C8E5E-EF45-45BE-B2A7-80DE7A6BE8B2}" type="presParOf" srcId="{6FDCBCA9-5261-4858-8EB5-308A8DF34D57}" destId="{EF5EDC1E-8E52-4E86-ADFC-E47AED2B593C}" srcOrd="1" destOrd="0" presId="urn:microsoft.com/office/officeart/2005/8/layout/chevron1"/>
    <dgm:cxn modelId="{D34AEB8F-9E57-4EC0-8AE8-F3598B6984C8}" type="presParOf" srcId="{6FDCBCA9-5261-4858-8EB5-308A8DF34D57}" destId="{6A96A291-EE8A-47C4-A7C8-8D96D82E2D30}" srcOrd="2" destOrd="0" presId="urn:microsoft.com/office/officeart/2005/8/layout/chevron1"/>
    <dgm:cxn modelId="{ED642BB0-87FB-479E-B978-D01F294FA25F}" type="presParOf" srcId="{6FDCBCA9-5261-4858-8EB5-308A8DF34D57}" destId="{37FF5F07-C299-4648-8CEC-BBD05F97B11E}" srcOrd="3" destOrd="0" presId="urn:microsoft.com/office/officeart/2005/8/layout/chevron1"/>
    <dgm:cxn modelId="{84B47D31-E475-4A7B-95F7-B02CBF2691FC}" type="presParOf" srcId="{6FDCBCA9-5261-4858-8EB5-308A8DF34D57}" destId="{04D778D8-799C-4FEF-86D9-CB4A73CFB8A5}" srcOrd="4" destOrd="0" presId="urn:microsoft.com/office/officeart/2005/8/layout/chevron1"/>
    <dgm:cxn modelId="{84196E41-1AF0-42AF-B044-AF3697799CE6}" type="presParOf" srcId="{6FDCBCA9-5261-4858-8EB5-308A8DF34D57}" destId="{69B5CEAF-DE03-48E1-8F64-9F2A0E507F1A}" srcOrd="5" destOrd="0" presId="urn:microsoft.com/office/officeart/2005/8/layout/chevron1"/>
    <dgm:cxn modelId="{CFCAF441-A4B3-485B-B356-649BE0376103}" type="presParOf" srcId="{6FDCBCA9-5261-4858-8EB5-308A8DF34D57}" destId="{EB6B4AC4-08A3-4498-965E-7B2B1226709D}" srcOrd="6" destOrd="0" presId="urn:microsoft.com/office/officeart/2005/8/layout/chevron1"/>
    <dgm:cxn modelId="{ADFCF06A-E3B0-41F3-9D90-8EDBD9A42A4B}" type="presParOf" srcId="{6FDCBCA9-5261-4858-8EB5-308A8DF34D57}" destId="{D2B85103-E667-4DBD-96E2-957B2BB82D98}" srcOrd="7" destOrd="0" presId="urn:microsoft.com/office/officeart/2005/8/layout/chevron1"/>
    <dgm:cxn modelId="{73CAD3DA-C366-4F11-9C5E-51EF62109DA6}" type="presParOf" srcId="{6FDCBCA9-5261-4858-8EB5-308A8DF34D57}" destId="{A8D9EB03-6BDA-44CF-B4A1-94ED29FFD520}" srcOrd="8" destOrd="0" presId="urn:microsoft.com/office/officeart/2005/8/layout/chevron1"/>
    <dgm:cxn modelId="{8BA155BC-BBD3-423F-8EA6-B75D0A95412B}" type="presParOf" srcId="{6FDCBCA9-5261-4858-8EB5-308A8DF34D57}" destId="{3DDC12BB-C61E-416A-9C8C-46871B5C39DB}" srcOrd="9" destOrd="0" presId="urn:microsoft.com/office/officeart/2005/8/layout/chevron1"/>
    <dgm:cxn modelId="{030BC70E-C7C2-42D9-B0E3-8C43307705B4}" type="presParOf" srcId="{6FDCBCA9-5261-4858-8EB5-308A8DF34D57}" destId="{498DC496-219C-443B-B0EC-769292A90554}" srcOrd="10" destOrd="0" presId="urn:microsoft.com/office/officeart/2005/8/layout/chevron1"/>
    <dgm:cxn modelId="{C6A6FCA3-00B6-41DB-B2C9-6F422C80384A}" type="presParOf" srcId="{6FDCBCA9-5261-4858-8EB5-308A8DF34D57}" destId="{269BF20D-1D43-4E3A-926F-A0E089399756}" srcOrd="11" destOrd="0" presId="urn:microsoft.com/office/officeart/2005/8/layout/chevron1"/>
    <dgm:cxn modelId="{C9DB33E8-BA89-45EC-924B-D2D57D1F78F2}" type="presParOf" srcId="{6FDCBCA9-5261-4858-8EB5-308A8DF34D57}" destId="{25A81184-922E-477D-9C83-2B6DA2200A8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31B7-6267-4DC2-9C71-C8EB69B9FF0F}">
      <dsp:nvSpPr>
        <dsp:cNvPr id="0" name=""/>
        <dsp:cNvSpPr/>
      </dsp:nvSpPr>
      <dsp:spPr>
        <a:xfrm>
          <a:off x="0" y="1069327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WRZESIEŃ 2019</a:t>
          </a:r>
        </a:p>
      </dsp:txBody>
      <dsp:txXfrm>
        <a:off x="212339" y="1069327"/>
        <a:ext cx="1605062" cy="424677"/>
      </dsp:txXfrm>
    </dsp:sp>
    <dsp:sp modelId="{6A96A291-EE8A-47C4-A7C8-8D96D82E2D30}">
      <dsp:nvSpPr>
        <dsp:cNvPr id="0" name=""/>
        <dsp:cNvSpPr/>
      </dsp:nvSpPr>
      <dsp:spPr>
        <a:xfrm>
          <a:off x="0" y="1675421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WRZESIEŃ 2020</a:t>
          </a:r>
        </a:p>
      </dsp:txBody>
      <dsp:txXfrm>
        <a:off x="212339" y="1675421"/>
        <a:ext cx="1605062" cy="424677"/>
      </dsp:txXfrm>
    </dsp:sp>
    <dsp:sp modelId="{04D778D8-799C-4FEF-86D9-CB4A73CFB8A5}">
      <dsp:nvSpPr>
        <dsp:cNvPr id="0" name=""/>
        <dsp:cNvSpPr/>
      </dsp:nvSpPr>
      <dsp:spPr>
        <a:xfrm>
          <a:off x="8262" y="2303354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WRZESIEŃ 2020</a:t>
          </a:r>
        </a:p>
      </dsp:txBody>
      <dsp:txXfrm>
        <a:off x="220601" y="2303354"/>
        <a:ext cx="1605062" cy="424677"/>
      </dsp:txXfrm>
    </dsp:sp>
    <dsp:sp modelId="{EB6B4AC4-08A3-4498-965E-7B2B1226709D}">
      <dsp:nvSpPr>
        <dsp:cNvPr id="0" name=""/>
        <dsp:cNvSpPr/>
      </dsp:nvSpPr>
      <dsp:spPr>
        <a:xfrm>
          <a:off x="8262" y="2880069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LISTOPAD 2021</a:t>
          </a:r>
        </a:p>
      </dsp:txBody>
      <dsp:txXfrm>
        <a:off x="220601" y="2880069"/>
        <a:ext cx="1605062" cy="424677"/>
      </dsp:txXfrm>
    </dsp:sp>
    <dsp:sp modelId="{A8D9EB03-6BDA-44CF-B4A1-94ED29FFD520}">
      <dsp:nvSpPr>
        <dsp:cNvPr id="0" name=""/>
        <dsp:cNvSpPr/>
      </dsp:nvSpPr>
      <dsp:spPr>
        <a:xfrm>
          <a:off x="8262" y="3490619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KWIECIEŃ 2022</a:t>
          </a:r>
        </a:p>
      </dsp:txBody>
      <dsp:txXfrm>
        <a:off x="220601" y="3490619"/>
        <a:ext cx="1605062" cy="424677"/>
      </dsp:txXfrm>
    </dsp:sp>
    <dsp:sp modelId="{498DC496-219C-443B-B0EC-769292A90554}">
      <dsp:nvSpPr>
        <dsp:cNvPr id="0" name=""/>
        <dsp:cNvSpPr/>
      </dsp:nvSpPr>
      <dsp:spPr>
        <a:xfrm>
          <a:off x="8262" y="4089956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od 2023</a:t>
          </a:r>
        </a:p>
      </dsp:txBody>
      <dsp:txXfrm>
        <a:off x="220601" y="4089956"/>
        <a:ext cx="1605062" cy="424677"/>
      </dsp:txXfrm>
    </dsp:sp>
    <dsp:sp modelId="{25A81184-922E-477D-9C83-2B6DA2200A85}">
      <dsp:nvSpPr>
        <dsp:cNvPr id="0" name=""/>
        <dsp:cNvSpPr/>
      </dsp:nvSpPr>
      <dsp:spPr>
        <a:xfrm flipH="1">
          <a:off x="7109439" y="2278773"/>
          <a:ext cx="2029739" cy="4246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LISTOPAD 2021</a:t>
          </a:r>
        </a:p>
      </dsp:txBody>
      <dsp:txXfrm>
        <a:off x="7321777" y="2278773"/>
        <a:ext cx="1605062" cy="42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4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30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6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54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85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88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67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79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8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12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16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4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8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E5A5-0082-48CE-8665-995E0A51148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A73B-94B7-40DE-ABD0-1FA61C28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5407-AAEC-40B6-85A6-D7D0990C829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C67E-E7E1-4D07-B2C3-3131ECE7E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1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35828" cy="6858000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2E3EDF-4018-4C14-8292-A5BCFDF849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2E3EDF-4018-4C14-8292-A5BCFDF84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ytuł 1"/>
          <p:cNvSpPr txBox="1">
            <a:spLocks/>
          </p:cNvSpPr>
          <p:nvPr/>
        </p:nvSpPr>
        <p:spPr>
          <a:xfrm>
            <a:off x="1837678" y="5371139"/>
            <a:ext cx="7723572" cy="123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effectLst/>
                <a:ea typeface="Calibri" panose="020F0502020204030204" pitchFamily="34" charset="0"/>
              </a:rPr>
              <a:t>Autobus Wodorowy jako przyszłość transportu miejskiego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0040815" y="318843"/>
            <a:ext cx="2151185" cy="3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Maj 2024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7B974BC-1E9C-4F5B-BA2B-91F1CE76AD04}"/>
              </a:ext>
            </a:extLst>
          </p:cNvPr>
          <p:cNvSpPr txBox="1">
            <a:spLocks/>
          </p:cNvSpPr>
          <p:nvPr/>
        </p:nvSpPr>
        <p:spPr>
          <a:xfrm>
            <a:off x="686956" y="5371953"/>
            <a:ext cx="10961915" cy="98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2432" y="5681043"/>
            <a:ext cx="1122884" cy="12358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124225" y="323112"/>
            <a:ext cx="9973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NesoBus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2183556" y="286873"/>
            <a:ext cx="7437" cy="3693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187275" y="309949"/>
            <a:ext cx="19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Autobus na wodór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30D793A5-8E9B-7990-9689-389FFC5DE9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-55410"/>
            <a:ext cx="844782" cy="11263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 flipV="1">
            <a:off x="997530" y="758970"/>
            <a:ext cx="10886437" cy="121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28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9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Kto</a:t>
            </a:r>
            <a:r>
              <a:rPr lang="pl" sz="4000" b="1" dirty="0">
                <a:solidFill>
                  <a:schemeClr val="accent1">
                    <a:lumMod val="75000"/>
                  </a:schemeClr>
                </a:solidFill>
              </a:rPr>
              <a:t> za tym stoi?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2023804" y="1737997"/>
            <a:ext cx="4224804" cy="2884804"/>
            <a:chOff x="2023804" y="1737997"/>
            <a:chExt cx="4224804" cy="288480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3804" y="1737997"/>
              <a:ext cx="4224804" cy="2884804"/>
            </a:xfrm>
            <a:prstGeom prst="rect">
              <a:avLst/>
            </a:prstGeom>
          </p:spPr>
        </p:pic>
        <p:pic>
          <p:nvPicPr>
            <p:cNvPr id="8" name="Obraz 1" descr="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13" y="2547941"/>
              <a:ext cx="1402593" cy="53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6410389" y="1588846"/>
            <a:ext cx="5325458" cy="318310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ZE PAK S.A.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piąty największym wytwórca energii elektrycznej w Polsce</a:t>
            </a:r>
          </a:p>
          <a:p>
            <a:endParaRPr lang="pl-PL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Grupa Polsat Plus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jedna z największych polskich firm oraz wiodąca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grupą medialno-telekomunikacyjna</a:t>
            </a:r>
            <a:endParaRPr lang="pl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937" y="2601101"/>
            <a:ext cx="680155" cy="6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9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Fazy</a:t>
            </a: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projektu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090172" y="562372"/>
          <a:ext cx="122413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4128217" y="1622533"/>
            <a:ext cx="5881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Pomysł stworzenia polskiego autobusu zeroemisyjnego</a:t>
            </a:r>
            <a:endParaRPr lang="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28217" y="2210443"/>
            <a:ext cx="3374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PROJEKTU W ŚWIDNIKU</a:t>
            </a:r>
            <a:endParaRPr lang="p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128217" y="2865718"/>
            <a:ext cx="507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Wykonanie podstawowych prac inżynieryjnych </a:t>
            </a:r>
            <a:endParaRPr lang="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128217" y="3453628"/>
            <a:ext cx="5057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pl" sz="2000" dirty="0">
                <a:solidFill>
                  <a:schemeClr val="accent1">
                    <a:lumMod val="75000"/>
                  </a:schemeClr>
                </a:solidFill>
              </a:rPr>
              <a:t>akończenie budowy autobusu prototypowego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128217" y="4052977"/>
            <a:ext cx="2724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" sz="2000" dirty="0">
                <a:solidFill>
                  <a:schemeClr val="accent1">
                    <a:lumMod val="75000"/>
                  </a:schemeClr>
                </a:solidFill>
              </a:rPr>
              <a:t>Otrzymanie homologacji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128217" y="4629692"/>
            <a:ext cx="2024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Produkcja seryjna</a:t>
            </a:r>
            <a:endParaRPr lang="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9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Założenia projektu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85773" y="710214"/>
            <a:ext cx="10233547" cy="635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>
              <a:lnSpc>
                <a:spcPct val="150000"/>
              </a:lnSpc>
            </a:pPr>
            <a:endParaRPr lang="pl-PL" sz="20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NIEEMISYJNOŚĆ</a:t>
            </a:r>
            <a:r>
              <a:rPr lang="pl-PL" sz="2000" dirty="0"/>
              <a:t> – w przypadku zastosowania zielonego wodoru autobus wytwarza jedynie skroploną  parę wodną, którego marka to </a:t>
            </a:r>
            <a:r>
              <a:rPr lang="pl-PL" sz="2000" b="0" i="0" dirty="0">
                <a:solidFill>
                  <a:srgbClr val="000000"/>
                </a:solidFill>
                <a:effectLst/>
              </a:rPr>
              <a:t>skrót od „Nie Emituje Spalin i Oczyszcza” powietrze</a:t>
            </a:r>
            <a:endParaRPr lang="pl-PL" sz="20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MODUŁOWA I ERGONOMICZNA KONSTRUKCJA </a:t>
            </a:r>
            <a:r>
              <a:rPr lang="pl-PL" sz="2000" dirty="0"/>
              <a:t>– możliwość dostosowania budowy autobusu do wymogów klienta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KONSTRUKCJA AUTOBUSU </a:t>
            </a:r>
            <a:r>
              <a:rPr lang="pl-PL" sz="2000" dirty="0"/>
              <a:t>- stworzona od podstaw jako wodorowa 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NOWY SYSTEM ROZPROWADZENIA POWIETRZA </a:t>
            </a:r>
            <a:r>
              <a:rPr lang="pl-PL" sz="2000" dirty="0"/>
              <a:t>– innowacyjne rozwiązanie w zakresie równomiernego rozprowadzenia powietrza w przestrzeni pasażerskiej poparte złożonym wnioskiem patentowym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NIŻSZE ZUŻYCIE ENERGII </a:t>
            </a:r>
            <a:r>
              <a:rPr lang="pl-PL" sz="2000" dirty="0"/>
              <a:t>– zastosowanie tranzystorów w technologii </a:t>
            </a:r>
            <a:r>
              <a:rPr lang="pl-PL" sz="2000" dirty="0" err="1"/>
              <a:t>SiC</a:t>
            </a:r>
            <a:r>
              <a:rPr lang="pl-PL" sz="2000" dirty="0"/>
              <a:t> w przetwornicach zmniejsza  wagę przy zwiększeniu całkowitej sprawności układu w stosunku do standardu rynkowego wykorzystującego tranzystory w technologii IGBT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ZWIĘKSZENIE ZASIĘGU </a:t>
            </a:r>
            <a:r>
              <a:rPr lang="pl-PL" sz="2000" dirty="0"/>
              <a:t>– trwają prace nad zaadaptowaniem butli magazynujących wodór pod wyższym ciśnieniem 700 bar w porównaniu do standardu 350 bar, co pozwoli zwiększyć pokonany dystans na jednym tankowaniu do 600-700 km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Relaksująca podróż</a:t>
            </a:r>
            <a:r>
              <a:rPr lang="pl-PL" sz="2000" dirty="0"/>
              <a:t>, miejsce dobrego samopoczucia – darmowy Internet 5G    w trakcie podróży, wyświetlacze z TV i czytelną nawigacją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Szybkie tankowanie </a:t>
            </a:r>
            <a:r>
              <a:rPr lang="pl-PL" sz="2000" dirty="0"/>
              <a:t>– czas tankowania ok 15 min</a:t>
            </a:r>
          </a:p>
          <a:p>
            <a:pPr>
              <a:lnSpc>
                <a:spcPct val="150000"/>
              </a:lnSpc>
            </a:pPr>
            <a:endParaRPr lang="pl" sz="2000" dirty="0"/>
          </a:p>
        </p:txBody>
      </p:sp>
    </p:spTree>
    <p:extLst>
      <p:ext uri="{BB962C8B-B14F-4D97-AF65-F5344CB8AC3E}">
        <p14:creationId xmlns:p14="http://schemas.microsoft.com/office/powerpoint/2010/main" val="61837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1312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Parametry autobusu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079" y="1616364"/>
            <a:ext cx="9391650" cy="40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7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9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Jak działa autobus wodorowy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907134" y="1143266"/>
            <a:ext cx="10112186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/>
            <a:endParaRPr lang="pl-PL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Autobus wodorowy produkuje energię elektryczną z wodoru;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Wytwarza zielony prąd na bieżąco z zatankowanego wodoru przy użyciu ogniwa paliwowego. Posiada własną „mini-elektrownię”.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Fizycznie wodór ze zbiornika łączy się z tlenem pobranym z powietrza i wytwarzana jest energia elektryczna zasilająca silnik elektryczny. Nie ma żadnego procesu spalania.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wyniku połączenia wodoru z tlenem w ogniwie paliwowym, autobus emituje z rury wydechowej tylko parę wodną. Ta woda jest w pełni destylowana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Autobus ma jedynie niewielką baterie do odzysku energii z hamowania -&gt; mała bateria to mniejszy negatywny wpływ na środowisko zarówno przy </a:t>
            </a:r>
            <a:r>
              <a:rPr lang="pl-PL" b="1" dirty="0"/>
              <a:t>jej produkcji jak i jej „recyklingu” po okresie zużycia</a:t>
            </a:r>
            <a:r>
              <a:rPr lang="pl-PL" b="1" dirty="0">
                <a:effectLst/>
                <a:ea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Wodór ma być dostarczany m.in. do pięciu ogólnodostępnych stacji tankowania wodorem, które ZE PAK wybuduje jeszcze we Wrocławiu, Rybniku, Gdańsku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Gdyni i Lublinie. 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pPr algn="just"/>
            <a:endParaRPr lang="pl-PL" sz="20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pl-PL" sz="2400" b="1" dirty="0">
                <a:solidFill>
                  <a:srgbClr val="00B0F0"/>
                </a:solidFill>
              </a:rPr>
              <a:t>Nasz </a:t>
            </a:r>
            <a:r>
              <a:rPr lang="pl-PL" sz="2400" b="1" dirty="0" err="1">
                <a:solidFill>
                  <a:srgbClr val="00B0F0"/>
                </a:solidFill>
              </a:rPr>
              <a:t>NesoBus</a:t>
            </a:r>
            <a:r>
              <a:rPr lang="pl-PL" sz="2400" b="1" dirty="0">
                <a:solidFill>
                  <a:srgbClr val="00B0F0"/>
                </a:solidFill>
              </a:rPr>
              <a:t> nie emituje spalin i oczyszcza powietrze.</a:t>
            </a:r>
            <a:endParaRPr lang="pl-PL" sz="2400" b="1" i="0" dirty="0">
              <a:solidFill>
                <a:srgbClr val="00B0F0"/>
              </a:solidFill>
              <a:effectLst/>
            </a:endParaRPr>
          </a:p>
          <a:p>
            <a:pPr marL="182563" indent="-182563"/>
            <a:endParaRPr lang="pl-PL" sz="2000" dirty="0"/>
          </a:p>
          <a:p>
            <a:pPr marL="182563" indent="-182563">
              <a:buFontTx/>
              <a:buChar char="-"/>
            </a:pPr>
            <a:endParaRPr lang="pl-PL" sz="2000" dirty="0"/>
          </a:p>
          <a:p>
            <a:pPr marL="182563" indent="-182563">
              <a:buFontTx/>
              <a:buChar char="-"/>
            </a:pPr>
            <a:endParaRPr lang="pl-PL" sz="2000" dirty="0"/>
          </a:p>
          <a:p>
            <a:pPr marL="182563" indent="-182563">
              <a:buFontTx/>
              <a:buChar char="-"/>
            </a:pPr>
            <a:endParaRPr lang="pl" sz="2000" dirty="0"/>
          </a:p>
        </p:txBody>
      </p:sp>
    </p:spTree>
    <p:extLst>
      <p:ext uri="{BB962C8B-B14F-4D97-AF65-F5344CB8AC3E}">
        <p14:creationId xmlns:p14="http://schemas.microsoft.com/office/powerpoint/2010/main" val="384724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-2536113" y="2536114"/>
            <a:ext cx="6858000" cy="178577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85773" y="-92903"/>
            <a:ext cx="8735325" cy="9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H2 kontra diesel i elektryk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2456332" y="1224313"/>
            <a:ext cx="9039875" cy="2204686"/>
            <a:chOff x="2090573" y="1187802"/>
            <a:chExt cx="10101427" cy="2204686"/>
          </a:xfrm>
        </p:grpSpPr>
        <p:sp>
          <p:nvSpPr>
            <p:cNvPr id="8" name="Prostokąt zaokrąglony 7" descr="Staggered process showing 3 tasks arranged one below the other and two downward pointing arrows are used to indicate progression from first task to second task and second task to third task."/>
            <p:cNvSpPr/>
            <p:nvPr/>
          </p:nvSpPr>
          <p:spPr>
            <a:xfrm>
              <a:off x="2090573" y="1187802"/>
              <a:ext cx="10101427" cy="2204686"/>
            </a:xfrm>
            <a:prstGeom prst="roundRect">
              <a:avLst>
                <a:gd name="adj" fmla="val 10000"/>
              </a:avLst>
            </a:prstGeom>
            <a:blipFill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7" name="Obiekt 6"/>
            <p:cNvGraphicFramePr>
              <a:graphicFrameLocks noChangeAspect="1"/>
            </p:cNvGraphicFramePr>
            <p:nvPr/>
          </p:nvGraphicFramePr>
          <p:xfrm>
            <a:off x="2632792" y="1386064"/>
            <a:ext cx="9034574" cy="180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Arkusz" r:id="rId6" imgW="6896227" imgH="1266893" progId="Excel.Sheet.12">
                    <p:embed/>
                  </p:oleObj>
                </mc:Choice>
                <mc:Fallback>
                  <p:oleObj name="Arkusz" r:id="rId6" imgW="6896227" imgH="1266893" progId="Excel.Sheet.12">
                    <p:embed/>
                    <p:pic>
                      <p:nvPicPr>
                        <p:cNvPr id="7" name="Obiekt 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32792" y="1386064"/>
                          <a:ext cx="9034574" cy="180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Zawartość — symbol zastępczy 8" descr="Wykres kolumnowy grupowany przedstawiający wartości 3 serii dla 4 kategorii"/>
          <p:cNvGraphicFramePr>
            <a:graphicFrameLocks/>
          </p:cNvGraphicFramePr>
          <p:nvPr/>
        </p:nvGraphicFramePr>
        <p:xfrm>
          <a:off x="4798268" y="3645024"/>
          <a:ext cx="5688631" cy="303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8188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" y="4800600"/>
            <a:ext cx="1543050" cy="20574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193932" y="903376"/>
            <a:ext cx="4902068" cy="71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Dziękujęmy za uwagę</a:t>
            </a:r>
            <a:endParaRPr kumimoji="0" lang="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571081" y="0"/>
            <a:ext cx="12192000" cy="6858000"/>
            <a:chOff x="2571081" y="0"/>
            <a:chExt cx="12192000" cy="68580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081" y="0"/>
              <a:ext cx="12192000" cy="685800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136" y="3633092"/>
              <a:ext cx="1257539" cy="1676717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914" y="790294"/>
              <a:ext cx="505147" cy="67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138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8480</TotalTime>
  <Words>404</Words>
  <Application>Microsoft Office PowerPoint</Application>
  <PresentationFormat>Panoramiczny</PresentationFormat>
  <Paragraphs>52</Paragraphs>
  <Slides>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Motyw pakietu Office</vt:lpstr>
      <vt:lpstr>1_Motyw pakietu Office</vt:lpstr>
      <vt:lpstr>think-cell Slide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Polkomtel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Koński</dc:creator>
  <cp:lastModifiedBy>Czarzasty-Zybert Maja</cp:lastModifiedBy>
  <cp:revision>123</cp:revision>
  <cp:lastPrinted>2024-05-20T10:39:47Z</cp:lastPrinted>
  <dcterms:created xsi:type="dcterms:W3CDTF">2022-11-25T08:16:21Z</dcterms:created>
  <dcterms:modified xsi:type="dcterms:W3CDTF">2024-05-20T10:53:27Z</dcterms:modified>
</cp:coreProperties>
</file>