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63" r:id="rId4"/>
    <p:sldId id="265" r:id="rId5"/>
    <p:sldId id="269" r:id="rId6"/>
    <p:sldId id="270" r:id="rId7"/>
    <p:sldId id="272" r:id="rId8"/>
    <p:sldId id="271" r:id="rId9"/>
    <p:sldId id="274" r:id="rId10"/>
    <p:sldId id="273" r:id="rId11"/>
    <p:sldId id="268" r:id="rId12"/>
  </p:sldIdLst>
  <p:sldSz cx="18288000" cy="10287000"/>
  <p:notesSz cx="6858000" cy="9144000"/>
  <p:embeddedFontLst>
    <p:embeddedFont>
      <p:font typeface="Cooper Hewitt" panose="020B0604020202020204" charset="-18"/>
      <p:regular r:id="rId14"/>
    </p:embeddedFont>
    <p:embeddedFont>
      <p:font typeface="Cooper Hewitt Heavy" panose="020B0604020202020204" charset="-18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544A"/>
    <a:srgbClr val="F7B42D"/>
    <a:srgbClr val="69B4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9123" autoAdjust="0"/>
  </p:normalViewPr>
  <p:slideViewPr>
    <p:cSldViewPr>
      <p:cViewPr varScale="1">
        <p:scale>
          <a:sx n="69" d="100"/>
          <a:sy n="69" d="100"/>
        </p:scale>
        <p:origin x="83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0ECF1A-F36F-4647-97EB-EB2EF817DAD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C75D19E-3540-4765-8BD2-539F256D7B0C}">
      <dgm:prSet phldrT="[Tekst]" custT="1"/>
      <dgm:spPr>
        <a:solidFill>
          <a:srgbClr val="10544A"/>
        </a:solidFill>
      </dgm:spPr>
      <dgm:t>
        <a:bodyPr/>
        <a:lstStyle/>
        <a:p>
          <a:r>
            <a:rPr lang="pl-PL" sz="5700" dirty="0">
              <a:solidFill>
                <a:srgbClr val="F6F6E9"/>
              </a:solidFill>
              <a:latin typeface="Cooper Hewitt Heavy"/>
            </a:rPr>
            <a:t>Wyzwania</a:t>
          </a:r>
          <a:endParaRPr lang="en-GB" sz="5700" dirty="0"/>
        </a:p>
      </dgm:t>
    </dgm:pt>
    <dgm:pt modelId="{75E41FFA-5199-47D1-B56A-F83A47FB86BF}" type="parTrans" cxnId="{967E1BFF-AA2C-40A7-89CA-A500233CD6A6}">
      <dgm:prSet/>
      <dgm:spPr/>
      <dgm:t>
        <a:bodyPr/>
        <a:lstStyle/>
        <a:p>
          <a:endParaRPr lang="en-GB"/>
        </a:p>
      </dgm:t>
    </dgm:pt>
    <dgm:pt modelId="{694D40B1-D953-4DDC-944C-BD943376515C}" type="sibTrans" cxnId="{967E1BFF-AA2C-40A7-89CA-A500233CD6A6}">
      <dgm:prSet/>
      <dgm:spPr/>
      <dgm:t>
        <a:bodyPr/>
        <a:lstStyle/>
        <a:p>
          <a:endParaRPr lang="en-GB"/>
        </a:p>
      </dgm:t>
    </dgm:pt>
    <dgm:pt modelId="{81FF901B-CFFC-4D8E-B188-DAAA1F3E1DA2}">
      <dgm:prSet phldrT="[Tekst]" custT="1"/>
      <dgm:spPr>
        <a:solidFill>
          <a:srgbClr val="69B49E"/>
        </a:solidFill>
      </dgm:spPr>
      <dgm:t>
        <a:bodyPr/>
        <a:lstStyle/>
        <a:p>
          <a:pPr>
            <a:buFont typeface="Arial"/>
            <a:buChar char="•"/>
          </a:pPr>
          <a:r>
            <a:rPr lang="pl-PL" sz="2200" kern="1200" dirty="0">
              <a:solidFill>
                <a:srgbClr val="10544A"/>
              </a:solidFill>
              <a:latin typeface="Cooper Hewitt"/>
              <a:ea typeface="+mn-ea"/>
              <a:cs typeface="+mn-cs"/>
            </a:rPr>
            <a:t>z</a:t>
          </a:r>
          <a:r>
            <a:rPr lang="en-US" sz="2200" kern="1200" dirty="0" err="1">
              <a:solidFill>
                <a:srgbClr val="10544A"/>
              </a:solidFill>
              <a:latin typeface="Cooper Hewitt"/>
              <a:ea typeface="+mn-ea"/>
              <a:cs typeface="+mn-cs"/>
            </a:rPr>
            <a:t>mniejszenie</a:t>
          </a:r>
          <a:r>
            <a:rPr lang="en-US" sz="2200" kern="1200" dirty="0">
              <a:solidFill>
                <a:srgbClr val="10544A"/>
              </a:solidFill>
              <a:latin typeface="Cooper Hewitt"/>
              <a:ea typeface="+mn-ea"/>
              <a:cs typeface="+mn-cs"/>
            </a:rPr>
            <a:t> </a:t>
          </a:r>
          <a:r>
            <a:rPr lang="en-US" sz="2200" kern="1200" dirty="0" err="1">
              <a:solidFill>
                <a:srgbClr val="10544A"/>
              </a:solidFill>
              <a:latin typeface="Cooper Hewitt"/>
              <a:ea typeface="+mn-ea"/>
              <a:cs typeface="+mn-cs"/>
            </a:rPr>
            <a:t>zużycia</a:t>
          </a:r>
          <a:r>
            <a:rPr lang="en-US" sz="2200" kern="1200" dirty="0">
              <a:solidFill>
                <a:srgbClr val="10544A"/>
              </a:solidFill>
              <a:latin typeface="Cooper Hewitt"/>
              <a:ea typeface="+mn-ea"/>
              <a:cs typeface="+mn-cs"/>
            </a:rPr>
            <a:t> </a:t>
          </a:r>
          <a:r>
            <a:rPr lang="en-US" sz="2200" kern="1200" dirty="0" err="1">
              <a:solidFill>
                <a:srgbClr val="10544A"/>
              </a:solidFill>
              <a:latin typeface="Cooper Hewitt"/>
              <a:ea typeface="+mn-ea"/>
              <a:cs typeface="+mn-cs"/>
            </a:rPr>
            <a:t>energii</a:t>
          </a:r>
          <a:r>
            <a:rPr lang="pl-PL" sz="2200" kern="1200" dirty="0">
              <a:solidFill>
                <a:srgbClr val="10544A"/>
              </a:solidFill>
              <a:latin typeface="Cooper Hewitt"/>
              <a:ea typeface="+mn-ea"/>
              <a:cs typeface="+mn-cs"/>
            </a:rPr>
            <a:t>;</a:t>
          </a:r>
          <a:endParaRPr lang="en-GB" sz="2200" kern="1200" dirty="0">
            <a:solidFill>
              <a:srgbClr val="10544A"/>
            </a:solidFill>
            <a:latin typeface="Cooper Hewitt"/>
            <a:ea typeface="+mn-ea"/>
            <a:cs typeface="+mn-cs"/>
          </a:endParaRPr>
        </a:p>
      </dgm:t>
    </dgm:pt>
    <dgm:pt modelId="{43A4DCC1-C085-454B-984E-D35CDB026290}" type="parTrans" cxnId="{B3133618-8A69-4310-B610-DA8D73EBDB8E}">
      <dgm:prSet/>
      <dgm:spPr/>
      <dgm:t>
        <a:bodyPr/>
        <a:lstStyle/>
        <a:p>
          <a:endParaRPr lang="en-GB"/>
        </a:p>
      </dgm:t>
    </dgm:pt>
    <dgm:pt modelId="{169DC154-2559-41B6-8AA7-10A6D196871C}" type="sibTrans" cxnId="{B3133618-8A69-4310-B610-DA8D73EBDB8E}">
      <dgm:prSet/>
      <dgm:spPr/>
      <dgm:t>
        <a:bodyPr/>
        <a:lstStyle/>
        <a:p>
          <a:endParaRPr lang="en-GB"/>
        </a:p>
      </dgm:t>
    </dgm:pt>
    <dgm:pt modelId="{8E0FE10F-6695-4BE7-8616-7E773521ABC3}">
      <dgm:prSet phldrT="[Tekst]"/>
      <dgm:spPr>
        <a:solidFill>
          <a:srgbClr val="10544A"/>
        </a:solidFill>
      </dgm:spPr>
      <dgm:t>
        <a:bodyPr/>
        <a:lstStyle/>
        <a:p>
          <a:r>
            <a:rPr lang="en-US" dirty="0" err="1">
              <a:solidFill>
                <a:srgbClr val="F6F6E9"/>
              </a:solidFill>
              <a:latin typeface="Cooper Hewitt Heavy"/>
            </a:rPr>
            <a:t>Zagrożenia</a:t>
          </a:r>
          <a:endParaRPr lang="en-GB" dirty="0"/>
        </a:p>
      </dgm:t>
    </dgm:pt>
    <dgm:pt modelId="{8222DEEE-4130-4915-9FC6-F138C4AF0E53}" type="parTrans" cxnId="{FD1C389F-F3C8-475C-BBBE-024431C6D936}">
      <dgm:prSet/>
      <dgm:spPr/>
      <dgm:t>
        <a:bodyPr/>
        <a:lstStyle/>
        <a:p>
          <a:endParaRPr lang="en-GB"/>
        </a:p>
      </dgm:t>
    </dgm:pt>
    <dgm:pt modelId="{B74304D1-915E-4A75-BF36-E5D67F80795A}" type="sibTrans" cxnId="{FD1C389F-F3C8-475C-BBBE-024431C6D936}">
      <dgm:prSet/>
      <dgm:spPr/>
      <dgm:t>
        <a:bodyPr/>
        <a:lstStyle/>
        <a:p>
          <a:endParaRPr lang="en-GB"/>
        </a:p>
      </dgm:t>
    </dgm:pt>
    <dgm:pt modelId="{B84226C0-D2AA-41FE-A171-B583BD3EFA2A}">
      <dgm:prSet phldrT="[Tekst]" custT="1"/>
      <dgm:spPr>
        <a:solidFill>
          <a:srgbClr val="69B49E"/>
        </a:solidFill>
      </dgm:spPr>
      <dgm:t>
        <a:bodyPr/>
        <a:lstStyle/>
        <a:p>
          <a:pPr>
            <a:buFont typeface="Arial"/>
            <a:buChar char="•"/>
          </a:pPr>
          <a:r>
            <a:rPr lang="pl-PL" sz="2200" kern="1200" dirty="0">
              <a:solidFill>
                <a:srgbClr val="FFFF00"/>
              </a:solidFill>
              <a:latin typeface="Cooper Hewitt"/>
            </a:rPr>
            <a:t>w</a:t>
          </a:r>
          <a:r>
            <a:rPr lang="en-US" sz="2200" kern="1200" dirty="0" err="1">
              <a:solidFill>
                <a:srgbClr val="FFFF00"/>
              </a:solidFill>
              <a:latin typeface="Cooper Hewitt"/>
            </a:rPr>
            <a:t>ysokie</a:t>
          </a:r>
          <a:r>
            <a:rPr lang="en-US" sz="2200" kern="1200" dirty="0">
              <a:solidFill>
                <a:srgbClr val="FFFF00"/>
              </a:solidFill>
              <a:latin typeface="Cooper Hewitt"/>
            </a:rPr>
            <a:t> </a:t>
          </a:r>
          <a:r>
            <a:rPr lang="en-US" sz="2200" kern="1200" dirty="0" err="1">
              <a:solidFill>
                <a:srgbClr val="FFFF00"/>
              </a:solidFill>
              <a:latin typeface="Cooper Hewitt"/>
            </a:rPr>
            <a:t>koszty</a:t>
          </a:r>
          <a:r>
            <a:rPr lang="en-US" sz="2200" kern="1200" dirty="0">
              <a:solidFill>
                <a:srgbClr val="FFFF00"/>
              </a:solidFill>
              <a:latin typeface="Cooper Hewitt"/>
            </a:rPr>
            <a:t> </a:t>
          </a:r>
          <a:r>
            <a:rPr lang="en-US" sz="2200" kern="1200" dirty="0" err="1">
              <a:solidFill>
                <a:srgbClr val="FFFF00"/>
              </a:solidFill>
              <a:latin typeface="Cooper Hewitt"/>
            </a:rPr>
            <a:t>inwestycji</a:t>
          </a:r>
          <a:r>
            <a:rPr lang="pl-PL" sz="2200" kern="1200" dirty="0">
              <a:solidFill>
                <a:srgbClr val="FFFF00"/>
              </a:solidFill>
              <a:latin typeface="Cooper Hewitt"/>
            </a:rPr>
            <a:t>;</a:t>
          </a:r>
          <a:endParaRPr lang="en-GB" sz="2200" kern="1200" dirty="0">
            <a:solidFill>
              <a:srgbClr val="FFFF00"/>
            </a:solidFill>
          </a:endParaRPr>
        </a:p>
      </dgm:t>
    </dgm:pt>
    <dgm:pt modelId="{414C6881-2BE0-419A-991D-4EB0C08999BE}" type="parTrans" cxnId="{26C13AA9-FC47-414A-B3A8-319A17502108}">
      <dgm:prSet/>
      <dgm:spPr/>
      <dgm:t>
        <a:bodyPr/>
        <a:lstStyle/>
        <a:p>
          <a:endParaRPr lang="en-GB"/>
        </a:p>
      </dgm:t>
    </dgm:pt>
    <dgm:pt modelId="{0F8C9197-1165-4A44-8338-490E0ABC62C4}" type="sibTrans" cxnId="{26C13AA9-FC47-414A-B3A8-319A17502108}">
      <dgm:prSet/>
      <dgm:spPr/>
      <dgm:t>
        <a:bodyPr/>
        <a:lstStyle/>
        <a:p>
          <a:endParaRPr lang="en-GB"/>
        </a:p>
      </dgm:t>
    </dgm:pt>
    <dgm:pt modelId="{79F89B10-450D-4B08-AD74-2B1B23E7D8B0}">
      <dgm:prSet custT="1"/>
      <dgm:spPr>
        <a:solidFill>
          <a:srgbClr val="69B49E"/>
        </a:solidFill>
      </dgm:spPr>
      <dgm:t>
        <a:bodyPr/>
        <a:lstStyle/>
        <a:p>
          <a:r>
            <a:rPr lang="pl-PL" sz="2200" kern="1200" dirty="0">
              <a:solidFill>
                <a:srgbClr val="FFFF00"/>
              </a:solidFill>
              <a:latin typeface="Cooper Hewitt"/>
              <a:ea typeface="+mn-ea"/>
              <a:cs typeface="+mn-cs"/>
            </a:rPr>
            <a:t>z</a:t>
          </a:r>
          <a:r>
            <a:rPr lang="en-US" sz="2200" kern="1200" dirty="0" err="1">
              <a:solidFill>
                <a:srgbClr val="FFFF00"/>
              </a:solidFill>
              <a:latin typeface="Cooper Hewitt"/>
              <a:ea typeface="+mn-ea"/>
              <a:cs typeface="+mn-cs"/>
            </a:rPr>
            <a:t>mniejszenie</a:t>
          </a:r>
          <a:r>
            <a:rPr lang="en-US" sz="2200" kern="1200" dirty="0">
              <a:solidFill>
                <a:srgbClr val="FFFF00"/>
              </a:solidFill>
              <a:latin typeface="Cooper Hewitt"/>
              <a:ea typeface="+mn-ea"/>
              <a:cs typeface="+mn-cs"/>
            </a:rPr>
            <a:t> </a:t>
          </a:r>
          <a:r>
            <a:rPr lang="en-US" sz="2200" kern="1200" dirty="0" err="1">
              <a:solidFill>
                <a:srgbClr val="FFFF00"/>
              </a:solidFill>
              <a:latin typeface="Cooper Hewitt"/>
              <a:ea typeface="+mn-ea"/>
              <a:cs typeface="+mn-cs"/>
            </a:rPr>
            <a:t>rachunków</a:t>
          </a:r>
          <a:r>
            <a:rPr lang="en-US" sz="2200" kern="1200" dirty="0">
              <a:solidFill>
                <a:srgbClr val="FFFF00"/>
              </a:solidFill>
              <a:latin typeface="Cooper Hewitt"/>
              <a:ea typeface="+mn-ea"/>
              <a:cs typeface="+mn-cs"/>
            </a:rPr>
            <a:t> za </a:t>
          </a:r>
          <a:r>
            <a:rPr lang="en-US" sz="2200" kern="1200" dirty="0" err="1">
              <a:solidFill>
                <a:srgbClr val="FFFF00"/>
              </a:solidFill>
              <a:latin typeface="Cooper Hewitt"/>
              <a:ea typeface="+mn-ea"/>
              <a:cs typeface="+mn-cs"/>
            </a:rPr>
            <a:t>energię</a:t>
          </a:r>
          <a:r>
            <a:rPr lang="pl-PL" sz="2200" kern="1200" dirty="0">
              <a:solidFill>
                <a:srgbClr val="FFFF00"/>
              </a:solidFill>
              <a:latin typeface="Cooper Hewitt"/>
              <a:ea typeface="+mn-ea"/>
              <a:cs typeface="+mn-cs"/>
            </a:rPr>
            <a:t>,</a:t>
          </a:r>
          <a:endParaRPr lang="en-US" sz="2200" kern="1200" dirty="0">
            <a:solidFill>
              <a:srgbClr val="FFFF00"/>
            </a:solidFill>
            <a:latin typeface="Cooper Hewitt"/>
            <a:ea typeface="+mn-ea"/>
            <a:cs typeface="+mn-cs"/>
          </a:endParaRPr>
        </a:p>
      </dgm:t>
    </dgm:pt>
    <dgm:pt modelId="{DE757EF2-6325-4930-B375-57051195DCB3}" type="parTrans" cxnId="{5A411740-F544-4728-B8D2-EA6E5B711A42}">
      <dgm:prSet/>
      <dgm:spPr/>
      <dgm:t>
        <a:bodyPr/>
        <a:lstStyle/>
        <a:p>
          <a:endParaRPr lang="en-GB"/>
        </a:p>
      </dgm:t>
    </dgm:pt>
    <dgm:pt modelId="{1C3D3D76-6FE6-4A98-877E-00DCA37C06FB}" type="sibTrans" cxnId="{5A411740-F544-4728-B8D2-EA6E5B711A42}">
      <dgm:prSet/>
      <dgm:spPr/>
      <dgm:t>
        <a:bodyPr/>
        <a:lstStyle/>
        <a:p>
          <a:endParaRPr lang="en-GB"/>
        </a:p>
      </dgm:t>
    </dgm:pt>
    <dgm:pt modelId="{F470AAB8-18EB-42B2-BF9D-70A98FE505F8}">
      <dgm:prSet custT="1"/>
      <dgm:spPr>
        <a:solidFill>
          <a:srgbClr val="69B49E"/>
        </a:solidFill>
      </dgm:spPr>
      <dgm:t>
        <a:bodyPr/>
        <a:lstStyle/>
        <a:p>
          <a:r>
            <a:rPr lang="pl-PL" sz="2200" kern="1200" dirty="0">
              <a:solidFill>
                <a:srgbClr val="10544A"/>
              </a:solidFill>
              <a:latin typeface="Cooper Hewitt"/>
              <a:ea typeface="+mn-ea"/>
              <a:cs typeface="+mn-cs"/>
            </a:rPr>
            <a:t>t</a:t>
          </a:r>
          <a:r>
            <a:rPr lang="en-US" sz="2200" kern="1200" dirty="0" err="1">
              <a:solidFill>
                <a:srgbClr val="10544A"/>
              </a:solidFill>
              <a:latin typeface="Cooper Hewitt"/>
              <a:ea typeface="+mn-ea"/>
              <a:cs typeface="+mn-cs"/>
            </a:rPr>
            <a:t>worzenie</a:t>
          </a:r>
          <a:r>
            <a:rPr lang="en-US" sz="2200" kern="1200" dirty="0">
              <a:solidFill>
                <a:srgbClr val="10544A"/>
              </a:solidFill>
              <a:latin typeface="Cooper Hewitt"/>
              <a:ea typeface="+mn-ea"/>
              <a:cs typeface="+mn-cs"/>
            </a:rPr>
            <a:t> </a:t>
          </a:r>
          <a:r>
            <a:rPr lang="en-US" sz="2200" kern="1200" dirty="0" err="1">
              <a:solidFill>
                <a:srgbClr val="10544A"/>
              </a:solidFill>
              <a:latin typeface="Cooper Hewitt"/>
              <a:ea typeface="+mn-ea"/>
              <a:cs typeface="+mn-cs"/>
            </a:rPr>
            <a:t>nowych</a:t>
          </a:r>
          <a:r>
            <a:rPr lang="en-US" sz="2200" kern="1200" dirty="0">
              <a:solidFill>
                <a:srgbClr val="10544A"/>
              </a:solidFill>
              <a:latin typeface="Cooper Hewitt"/>
              <a:ea typeface="+mn-ea"/>
              <a:cs typeface="+mn-cs"/>
            </a:rPr>
            <a:t> </a:t>
          </a:r>
          <a:r>
            <a:rPr lang="en-US" sz="2200" kern="1200" dirty="0" err="1">
              <a:solidFill>
                <a:srgbClr val="10544A"/>
              </a:solidFill>
              <a:latin typeface="Cooper Hewitt"/>
              <a:ea typeface="+mn-ea"/>
              <a:cs typeface="+mn-cs"/>
            </a:rPr>
            <a:t>miejsc</a:t>
          </a:r>
          <a:r>
            <a:rPr lang="en-US" sz="2200" kern="1200" dirty="0">
              <a:solidFill>
                <a:srgbClr val="10544A"/>
              </a:solidFill>
              <a:latin typeface="Cooper Hewitt"/>
              <a:ea typeface="+mn-ea"/>
              <a:cs typeface="+mn-cs"/>
            </a:rPr>
            <a:t> </a:t>
          </a:r>
          <a:r>
            <a:rPr lang="en-US" sz="2200" kern="1200" dirty="0" err="1">
              <a:solidFill>
                <a:srgbClr val="10544A"/>
              </a:solidFill>
              <a:latin typeface="Cooper Hewitt"/>
              <a:ea typeface="+mn-ea"/>
              <a:cs typeface="+mn-cs"/>
            </a:rPr>
            <a:t>pracy</a:t>
          </a:r>
          <a:r>
            <a:rPr lang="en-US" sz="2200" kern="1200" dirty="0">
              <a:solidFill>
                <a:srgbClr val="10544A"/>
              </a:solidFill>
              <a:latin typeface="Cooper Hewitt"/>
              <a:ea typeface="+mn-ea"/>
              <a:cs typeface="+mn-cs"/>
            </a:rPr>
            <a:t> w </a:t>
          </a:r>
          <a:r>
            <a:rPr lang="en-US" sz="2200" kern="1200" dirty="0" err="1">
              <a:solidFill>
                <a:srgbClr val="10544A"/>
              </a:solidFill>
              <a:latin typeface="Cooper Hewitt"/>
              <a:ea typeface="+mn-ea"/>
              <a:cs typeface="+mn-cs"/>
            </a:rPr>
            <a:t>sektorach</a:t>
          </a:r>
          <a:r>
            <a:rPr lang="en-US" sz="2200" kern="1200" dirty="0">
              <a:solidFill>
                <a:srgbClr val="10544A"/>
              </a:solidFill>
              <a:latin typeface="Cooper Hewitt"/>
              <a:ea typeface="+mn-ea"/>
              <a:cs typeface="+mn-cs"/>
            </a:rPr>
            <a:t> </a:t>
          </a:r>
          <a:r>
            <a:rPr lang="en-US" sz="2200" kern="1200" dirty="0" err="1">
              <a:solidFill>
                <a:srgbClr val="10544A"/>
              </a:solidFill>
              <a:latin typeface="Cooper Hewitt"/>
              <a:ea typeface="+mn-ea"/>
              <a:cs typeface="+mn-cs"/>
            </a:rPr>
            <a:t>budowlanym</a:t>
          </a:r>
          <a:r>
            <a:rPr lang="en-US" sz="2200" kern="1200" dirty="0">
              <a:solidFill>
                <a:srgbClr val="10544A"/>
              </a:solidFill>
              <a:latin typeface="Cooper Hewitt"/>
              <a:ea typeface="+mn-ea"/>
              <a:cs typeface="+mn-cs"/>
            </a:rPr>
            <a:t>, </a:t>
          </a:r>
          <a:r>
            <a:rPr lang="en-US" sz="2200" kern="1200" dirty="0" err="1">
              <a:solidFill>
                <a:srgbClr val="10544A"/>
              </a:solidFill>
              <a:latin typeface="Cooper Hewitt"/>
              <a:ea typeface="+mn-ea"/>
              <a:cs typeface="+mn-cs"/>
            </a:rPr>
            <a:t>remontowym</a:t>
          </a:r>
          <a:r>
            <a:rPr lang="en-US" sz="2200" kern="1200" dirty="0">
              <a:solidFill>
                <a:srgbClr val="10544A"/>
              </a:solidFill>
              <a:latin typeface="Cooper Hewitt"/>
              <a:ea typeface="+mn-ea"/>
              <a:cs typeface="+mn-cs"/>
            </a:rPr>
            <a:t>, </a:t>
          </a:r>
          <a:r>
            <a:rPr lang="en-US" sz="2200" kern="1200" dirty="0" err="1">
              <a:solidFill>
                <a:srgbClr val="10544A"/>
              </a:solidFill>
              <a:latin typeface="Cooper Hewitt"/>
              <a:ea typeface="+mn-ea"/>
              <a:cs typeface="+mn-cs"/>
            </a:rPr>
            <a:t>energetycznym</a:t>
          </a:r>
          <a:r>
            <a:rPr lang="en-US" sz="2200" kern="1200" dirty="0">
              <a:solidFill>
                <a:srgbClr val="10544A"/>
              </a:solidFill>
              <a:latin typeface="Cooper Hewitt"/>
              <a:ea typeface="+mn-ea"/>
              <a:cs typeface="+mn-cs"/>
            </a:rPr>
            <a:t> </a:t>
          </a:r>
          <a:r>
            <a:rPr lang="en-US" sz="2200" kern="1200" dirty="0" err="1">
              <a:solidFill>
                <a:srgbClr val="10544A"/>
              </a:solidFill>
              <a:latin typeface="Cooper Hewitt"/>
              <a:ea typeface="+mn-ea"/>
              <a:cs typeface="+mn-cs"/>
            </a:rPr>
            <a:t>i</a:t>
          </a:r>
          <a:r>
            <a:rPr lang="en-US" sz="2200" kern="1200" dirty="0">
              <a:solidFill>
                <a:srgbClr val="10544A"/>
              </a:solidFill>
              <a:latin typeface="Cooper Hewitt"/>
              <a:ea typeface="+mn-ea"/>
              <a:cs typeface="+mn-cs"/>
            </a:rPr>
            <a:t> </a:t>
          </a:r>
          <a:r>
            <a:rPr lang="en-US" sz="2200" kern="1200" dirty="0" err="1">
              <a:solidFill>
                <a:srgbClr val="10544A"/>
              </a:solidFill>
              <a:latin typeface="Cooper Hewitt"/>
              <a:ea typeface="+mn-ea"/>
              <a:cs typeface="+mn-cs"/>
            </a:rPr>
            <a:t>technologicznym</a:t>
          </a:r>
          <a:r>
            <a:rPr lang="pl-PL" sz="2200" kern="1200" dirty="0">
              <a:solidFill>
                <a:srgbClr val="10544A"/>
              </a:solidFill>
              <a:latin typeface="Cooper Hewitt"/>
              <a:ea typeface="+mn-ea"/>
              <a:cs typeface="+mn-cs"/>
            </a:rPr>
            <a:t>;</a:t>
          </a:r>
          <a:endParaRPr lang="en-US" sz="2200" kern="1200" dirty="0">
            <a:solidFill>
              <a:srgbClr val="10544A"/>
            </a:solidFill>
            <a:latin typeface="Cooper Hewitt"/>
            <a:ea typeface="+mn-ea"/>
            <a:cs typeface="+mn-cs"/>
          </a:endParaRPr>
        </a:p>
      </dgm:t>
    </dgm:pt>
    <dgm:pt modelId="{662ECF6E-684D-44FB-87D9-479B81EAA116}" type="parTrans" cxnId="{57D57FA8-84DA-4DDE-883D-15068F30317D}">
      <dgm:prSet/>
      <dgm:spPr/>
      <dgm:t>
        <a:bodyPr/>
        <a:lstStyle/>
        <a:p>
          <a:endParaRPr lang="en-GB"/>
        </a:p>
      </dgm:t>
    </dgm:pt>
    <dgm:pt modelId="{D20D0080-1029-4ACD-9C66-76D66D5E5444}" type="sibTrans" cxnId="{57D57FA8-84DA-4DDE-883D-15068F30317D}">
      <dgm:prSet/>
      <dgm:spPr/>
      <dgm:t>
        <a:bodyPr/>
        <a:lstStyle/>
        <a:p>
          <a:endParaRPr lang="en-GB"/>
        </a:p>
      </dgm:t>
    </dgm:pt>
    <dgm:pt modelId="{11AD8474-DBA0-4011-8889-829F2F1CD6EC}">
      <dgm:prSet custT="1"/>
      <dgm:spPr>
        <a:solidFill>
          <a:srgbClr val="69B49E"/>
        </a:solidFill>
      </dgm:spPr>
      <dgm:t>
        <a:bodyPr/>
        <a:lstStyle/>
        <a:p>
          <a:r>
            <a:rPr lang="pl-PL" sz="2200" kern="1200" dirty="0">
              <a:solidFill>
                <a:srgbClr val="FFFF00"/>
              </a:solidFill>
              <a:latin typeface="Cooper Hewitt"/>
              <a:ea typeface="+mn-ea"/>
              <a:cs typeface="+mn-cs"/>
            </a:rPr>
            <a:t>zwiększenie komfortu i zdrowia mieszkańców;</a:t>
          </a:r>
        </a:p>
      </dgm:t>
    </dgm:pt>
    <dgm:pt modelId="{288B25DE-B7B3-435F-9E4C-96DE66EF5D52}" type="parTrans" cxnId="{47C312D6-F4C3-489F-B5A1-33B13D3D513B}">
      <dgm:prSet/>
      <dgm:spPr/>
      <dgm:t>
        <a:bodyPr/>
        <a:lstStyle/>
        <a:p>
          <a:endParaRPr lang="en-GB"/>
        </a:p>
      </dgm:t>
    </dgm:pt>
    <dgm:pt modelId="{8CB59959-C618-413C-8CD7-467642E6E1C8}" type="sibTrans" cxnId="{47C312D6-F4C3-489F-B5A1-33B13D3D513B}">
      <dgm:prSet/>
      <dgm:spPr/>
      <dgm:t>
        <a:bodyPr/>
        <a:lstStyle/>
        <a:p>
          <a:endParaRPr lang="en-GB"/>
        </a:p>
      </dgm:t>
    </dgm:pt>
    <dgm:pt modelId="{B119D03F-F886-4FBD-A5CA-68BB4B55E9F8}">
      <dgm:prSet custT="1"/>
      <dgm:spPr>
        <a:solidFill>
          <a:srgbClr val="69B49E"/>
        </a:solidFill>
      </dgm:spPr>
      <dgm:t>
        <a:bodyPr/>
        <a:lstStyle/>
        <a:p>
          <a:r>
            <a:rPr lang="pl-PL" sz="2200" kern="1200" dirty="0">
              <a:solidFill>
                <a:srgbClr val="10544A"/>
              </a:solidFill>
              <a:latin typeface="Cooper Hewitt"/>
              <a:ea typeface="+mn-ea"/>
              <a:cs typeface="+mn-cs"/>
            </a:rPr>
            <a:t>ułatwienie w wyborze podczas kupna/wynajmu mieszkania dzięki wprowadzeniu jednolitego systemu świadectw charakterystyki energetycznej budynków i ich klasy efektywności energetycznej.</a:t>
          </a:r>
          <a:endParaRPr lang="en-US" sz="2200" kern="1200" dirty="0">
            <a:solidFill>
              <a:srgbClr val="10544A"/>
            </a:solidFill>
            <a:latin typeface="Cooper Hewitt"/>
            <a:ea typeface="+mn-ea"/>
            <a:cs typeface="+mn-cs"/>
          </a:endParaRPr>
        </a:p>
      </dgm:t>
    </dgm:pt>
    <dgm:pt modelId="{88BCA40E-7699-4A5A-BADC-7A18C9343454}" type="parTrans" cxnId="{5D718158-4ACC-4D1D-9326-8072D1072169}">
      <dgm:prSet/>
      <dgm:spPr/>
      <dgm:t>
        <a:bodyPr/>
        <a:lstStyle/>
        <a:p>
          <a:endParaRPr lang="en-GB"/>
        </a:p>
      </dgm:t>
    </dgm:pt>
    <dgm:pt modelId="{05384306-A771-41F6-813D-F6759562AFA3}" type="sibTrans" cxnId="{5D718158-4ACC-4D1D-9326-8072D1072169}">
      <dgm:prSet/>
      <dgm:spPr/>
      <dgm:t>
        <a:bodyPr/>
        <a:lstStyle/>
        <a:p>
          <a:endParaRPr lang="en-GB"/>
        </a:p>
      </dgm:t>
    </dgm:pt>
    <dgm:pt modelId="{6EC41D13-6ADD-4ACD-9B3B-295B00D5CA4A}">
      <dgm:prSet custT="1"/>
      <dgm:spPr>
        <a:solidFill>
          <a:srgbClr val="69B49E"/>
        </a:solidFill>
      </dgm:spPr>
      <dgm:t>
        <a:bodyPr/>
        <a:lstStyle/>
        <a:p>
          <a:r>
            <a:rPr lang="pl-PL" sz="2200" kern="1200" dirty="0">
              <a:solidFill>
                <a:srgbClr val="10544A"/>
              </a:solidFill>
              <a:latin typeface="Cooper Hewitt"/>
            </a:rPr>
            <a:t>t</a:t>
          </a:r>
          <a:r>
            <a:rPr lang="en-US" sz="2200" kern="1200" dirty="0" err="1">
              <a:solidFill>
                <a:srgbClr val="10544A"/>
              </a:solidFill>
              <a:latin typeface="Cooper Hewitt"/>
            </a:rPr>
            <a:t>rudności</a:t>
          </a:r>
          <a:r>
            <a:rPr lang="en-US" sz="2200" kern="1200" dirty="0">
              <a:solidFill>
                <a:srgbClr val="10544A"/>
              </a:solidFill>
              <a:latin typeface="Cooper Hewitt"/>
            </a:rPr>
            <a:t> w </a:t>
          </a:r>
          <a:r>
            <a:rPr lang="en-US" sz="2200" kern="1200" dirty="0" err="1">
              <a:solidFill>
                <a:srgbClr val="10544A"/>
              </a:solidFill>
              <a:latin typeface="Cooper Hewitt"/>
            </a:rPr>
            <a:t>dostosowaniu</a:t>
          </a:r>
          <a:r>
            <a:rPr lang="en-US" sz="2200" kern="1200" dirty="0">
              <a:solidFill>
                <a:srgbClr val="10544A"/>
              </a:solidFill>
              <a:latin typeface="Cooper Hewitt"/>
            </a:rPr>
            <a:t> </a:t>
          </a:r>
          <a:r>
            <a:rPr lang="en-US" sz="2200" kern="1200" dirty="0" err="1">
              <a:solidFill>
                <a:srgbClr val="10544A"/>
              </a:solidFill>
              <a:latin typeface="Cooper Hewitt"/>
            </a:rPr>
            <a:t>niektórych</a:t>
          </a:r>
          <a:r>
            <a:rPr lang="en-US" sz="2200" kern="1200" dirty="0">
              <a:solidFill>
                <a:srgbClr val="10544A"/>
              </a:solidFill>
              <a:latin typeface="Cooper Hewitt"/>
            </a:rPr>
            <a:t> </a:t>
          </a:r>
          <a:r>
            <a:rPr lang="en-US" sz="2200" kern="1200" dirty="0" err="1">
              <a:solidFill>
                <a:srgbClr val="10544A"/>
              </a:solidFill>
              <a:latin typeface="Cooper Hewitt"/>
            </a:rPr>
            <a:t>budynków</a:t>
          </a:r>
          <a:r>
            <a:rPr lang="pl-PL" sz="2200" kern="1200" dirty="0">
              <a:solidFill>
                <a:srgbClr val="10544A"/>
              </a:solidFill>
              <a:latin typeface="Cooper Hewitt"/>
            </a:rPr>
            <a:t> do wymogów dyrektywy. Ograniczenie może stanowić wiek budynku, jego konstrukcja lub lokalizacja. Utrudniona może być również termomodernizacja budynków zabytkowych będących pod opieką konserwatora zabytków;</a:t>
          </a:r>
        </a:p>
      </dgm:t>
    </dgm:pt>
    <dgm:pt modelId="{85B83D27-C6F7-4C5E-9883-E6A0F17BFEE6}" type="parTrans" cxnId="{04E4B154-48F0-41A4-9A4E-6D1EFAC5BD2D}">
      <dgm:prSet/>
      <dgm:spPr/>
      <dgm:t>
        <a:bodyPr/>
        <a:lstStyle/>
        <a:p>
          <a:endParaRPr lang="en-GB"/>
        </a:p>
      </dgm:t>
    </dgm:pt>
    <dgm:pt modelId="{3822511D-9B66-4E23-B676-E97317897E9C}" type="sibTrans" cxnId="{04E4B154-48F0-41A4-9A4E-6D1EFAC5BD2D}">
      <dgm:prSet/>
      <dgm:spPr/>
      <dgm:t>
        <a:bodyPr/>
        <a:lstStyle/>
        <a:p>
          <a:endParaRPr lang="en-GB"/>
        </a:p>
      </dgm:t>
    </dgm:pt>
    <dgm:pt modelId="{0E50E9AA-22AC-42E5-8911-1EEB5C5C15A9}">
      <dgm:prSet custT="1"/>
      <dgm:spPr>
        <a:solidFill>
          <a:srgbClr val="69B49E"/>
        </a:solidFill>
      </dgm:spPr>
      <dgm:t>
        <a:bodyPr/>
        <a:lstStyle/>
        <a:p>
          <a:r>
            <a:rPr lang="pl-PL" sz="2200" kern="1200" dirty="0">
              <a:solidFill>
                <a:srgbClr val="10544A"/>
              </a:solidFill>
              <a:latin typeface="Cooper Hewitt"/>
            </a:rPr>
            <a:t>wzrost cen nieruchomości i czynszu związane ze zwiększeniem kosztu budowy lub renowacji;</a:t>
          </a:r>
        </a:p>
      </dgm:t>
    </dgm:pt>
    <dgm:pt modelId="{2CA5E177-EB0B-49CA-B11D-8CDF4ACAFC1B}" type="parTrans" cxnId="{C5063F20-3BEC-4B21-BE08-C013DDCC5921}">
      <dgm:prSet/>
      <dgm:spPr/>
      <dgm:t>
        <a:bodyPr/>
        <a:lstStyle/>
        <a:p>
          <a:endParaRPr lang="en-GB"/>
        </a:p>
      </dgm:t>
    </dgm:pt>
    <dgm:pt modelId="{E0C46602-1849-47F0-A28B-94714577F813}" type="sibTrans" cxnId="{C5063F20-3BEC-4B21-BE08-C013DDCC5921}">
      <dgm:prSet/>
      <dgm:spPr/>
      <dgm:t>
        <a:bodyPr/>
        <a:lstStyle/>
        <a:p>
          <a:endParaRPr lang="en-GB"/>
        </a:p>
      </dgm:t>
    </dgm:pt>
    <dgm:pt modelId="{0C515DAE-5A61-4DCA-B904-3590BF5055FA}">
      <dgm:prSet custT="1"/>
      <dgm:spPr>
        <a:solidFill>
          <a:srgbClr val="69B49E"/>
        </a:solidFill>
      </dgm:spPr>
      <dgm:t>
        <a:bodyPr/>
        <a:lstStyle/>
        <a:p>
          <a:r>
            <a:rPr lang="pl-PL" sz="2200" kern="1200" dirty="0">
              <a:solidFill>
                <a:srgbClr val="FFFF00"/>
              </a:solidFill>
              <a:latin typeface="Cooper Hewitt"/>
            </a:rPr>
            <a:t>pogłębianie nierówności społecznych i ograniczenie mniej zamożnym obywatelom dostępu do rynku mieszkaniowego.</a:t>
          </a:r>
          <a:endParaRPr lang="en-US" sz="2200" kern="1200" dirty="0">
            <a:solidFill>
              <a:srgbClr val="FFFF00"/>
            </a:solidFill>
            <a:latin typeface="Cooper Hewitt"/>
          </a:endParaRPr>
        </a:p>
      </dgm:t>
    </dgm:pt>
    <dgm:pt modelId="{A416F7F3-4941-44B2-BC1A-5B3E667326F6}" type="parTrans" cxnId="{3A48BC33-49A6-4E24-9D89-C73E0D7759B9}">
      <dgm:prSet/>
      <dgm:spPr/>
      <dgm:t>
        <a:bodyPr/>
        <a:lstStyle/>
        <a:p>
          <a:endParaRPr lang="en-GB"/>
        </a:p>
      </dgm:t>
    </dgm:pt>
    <dgm:pt modelId="{1B609289-1B94-4E12-94F3-1346E90FD45D}" type="sibTrans" cxnId="{3A48BC33-49A6-4E24-9D89-C73E0D7759B9}">
      <dgm:prSet/>
      <dgm:spPr/>
      <dgm:t>
        <a:bodyPr/>
        <a:lstStyle/>
        <a:p>
          <a:endParaRPr lang="en-GB"/>
        </a:p>
      </dgm:t>
    </dgm:pt>
    <dgm:pt modelId="{B0FB06EC-2AB1-48B8-8F20-785FA9DC6014}" type="pres">
      <dgm:prSet presAssocID="{190ECF1A-F36F-4647-97EB-EB2EF817DADB}" presName="Name0" presStyleCnt="0">
        <dgm:presLayoutVars>
          <dgm:dir/>
          <dgm:animLvl val="lvl"/>
          <dgm:resizeHandles val="exact"/>
        </dgm:presLayoutVars>
      </dgm:prSet>
      <dgm:spPr/>
    </dgm:pt>
    <dgm:pt modelId="{36553245-10BD-4945-A779-FC5BD972DFA2}" type="pres">
      <dgm:prSet presAssocID="{0C75D19E-3540-4765-8BD2-539F256D7B0C}" presName="linNode" presStyleCnt="0"/>
      <dgm:spPr/>
    </dgm:pt>
    <dgm:pt modelId="{73F752FD-A7F4-4278-9A51-84EDAE2CB5F3}" type="pres">
      <dgm:prSet presAssocID="{0C75D19E-3540-4765-8BD2-539F256D7B0C}" presName="parentText" presStyleLbl="node1" presStyleIdx="0" presStyleCnt="2" custScaleX="76409" custLinFactNeighborX="-1105" custLinFactNeighborY="-11361">
        <dgm:presLayoutVars>
          <dgm:chMax val="1"/>
          <dgm:bulletEnabled val="1"/>
        </dgm:presLayoutVars>
      </dgm:prSet>
      <dgm:spPr/>
    </dgm:pt>
    <dgm:pt modelId="{D3897E73-5C7E-4DD7-B2C2-D6D919069C01}" type="pres">
      <dgm:prSet presAssocID="{0C75D19E-3540-4765-8BD2-539F256D7B0C}" presName="descendantText" presStyleLbl="alignAccFollowNode1" presStyleIdx="0" presStyleCnt="2" custScaleX="117153" custScaleY="100209">
        <dgm:presLayoutVars>
          <dgm:bulletEnabled val="1"/>
        </dgm:presLayoutVars>
      </dgm:prSet>
      <dgm:spPr/>
    </dgm:pt>
    <dgm:pt modelId="{9947980D-7B41-41E3-B57F-82C952F61285}" type="pres">
      <dgm:prSet presAssocID="{694D40B1-D953-4DDC-944C-BD943376515C}" presName="sp" presStyleCnt="0"/>
      <dgm:spPr/>
    </dgm:pt>
    <dgm:pt modelId="{2898E36F-7B9E-46B5-9121-05E815777AC0}" type="pres">
      <dgm:prSet presAssocID="{8E0FE10F-6695-4BE7-8616-7E773521ABC3}" presName="linNode" presStyleCnt="0"/>
      <dgm:spPr/>
    </dgm:pt>
    <dgm:pt modelId="{6F9EF1E9-25EC-4010-8748-E06B2535EFB5}" type="pres">
      <dgm:prSet presAssocID="{8E0FE10F-6695-4BE7-8616-7E773521ABC3}" presName="parentText" presStyleLbl="node1" presStyleIdx="1" presStyleCnt="2" custScaleX="76409">
        <dgm:presLayoutVars>
          <dgm:chMax val="1"/>
          <dgm:bulletEnabled val="1"/>
        </dgm:presLayoutVars>
      </dgm:prSet>
      <dgm:spPr/>
    </dgm:pt>
    <dgm:pt modelId="{66610EC5-14A0-448F-BFDC-AC502B547CCF}" type="pres">
      <dgm:prSet presAssocID="{8E0FE10F-6695-4BE7-8616-7E773521ABC3}" presName="descendantText" presStyleLbl="alignAccFollowNode1" presStyleIdx="1" presStyleCnt="2" custScaleX="115400">
        <dgm:presLayoutVars>
          <dgm:bulletEnabled val="1"/>
        </dgm:presLayoutVars>
      </dgm:prSet>
      <dgm:spPr/>
    </dgm:pt>
  </dgm:ptLst>
  <dgm:cxnLst>
    <dgm:cxn modelId="{A3B8FD01-65B1-4BED-BFFF-6D60C9A27062}" type="presOf" srcId="{81FF901B-CFFC-4D8E-B188-DAAA1F3E1DA2}" destId="{D3897E73-5C7E-4DD7-B2C2-D6D919069C01}" srcOrd="0" destOrd="0" presId="urn:microsoft.com/office/officeart/2005/8/layout/vList5"/>
    <dgm:cxn modelId="{BD306216-0BD2-46A3-8174-BC767792BBDB}" type="presOf" srcId="{F470AAB8-18EB-42B2-BF9D-70A98FE505F8}" destId="{D3897E73-5C7E-4DD7-B2C2-D6D919069C01}" srcOrd="0" destOrd="2" presId="urn:microsoft.com/office/officeart/2005/8/layout/vList5"/>
    <dgm:cxn modelId="{B3133618-8A69-4310-B610-DA8D73EBDB8E}" srcId="{0C75D19E-3540-4765-8BD2-539F256D7B0C}" destId="{81FF901B-CFFC-4D8E-B188-DAAA1F3E1DA2}" srcOrd="0" destOrd="0" parTransId="{43A4DCC1-C085-454B-984E-D35CDB026290}" sibTransId="{169DC154-2559-41B6-8AA7-10A6D196871C}"/>
    <dgm:cxn modelId="{C5063F20-3BEC-4B21-BE08-C013DDCC5921}" srcId="{8E0FE10F-6695-4BE7-8616-7E773521ABC3}" destId="{0E50E9AA-22AC-42E5-8911-1EEB5C5C15A9}" srcOrd="2" destOrd="0" parTransId="{2CA5E177-EB0B-49CA-B11D-8CDF4ACAFC1B}" sibTransId="{E0C46602-1849-47F0-A28B-94714577F813}"/>
    <dgm:cxn modelId="{CCF9FA31-FA47-4FDE-95A5-123FE7FACFC5}" type="presOf" srcId="{B84226C0-D2AA-41FE-A171-B583BD3EFA2A}" destId="{66610EC5-14A0-448F-BFDC-AC502B547CCF}" srcOrd="0" destOrd="0" presId="urn:microsoft.com/office/officeart/2005/8/layout/vList5"/>
    <dgm:cxn modelId="{3A48BC33-49A6-4E24-9D89-C73E0D7759B9}" srcId="{8E0FE10F-6695-4BE7-8616-7E773521ABC3}" destId="{0C515DAE-5A61-4DCA-B904-3590BF5055FA}" srcOrd="3" destOrd="0" parTransId="{A416F7F3-4941-44B2-BC1A-5B3E667326F6}" sibTransId="{1B609289-1B94-4E12-94F3-1346E90FD45D}"/>
    <dgm:cxn modelId="{5A411740-F544-4728-B8D2-EA6E5B711A42}" srcId="{0C75D19E-3540-4765-8BD2-539F256D7B0C}" destId="{79F89B10-450D-4B08-AD74-2B1B23E7D8B0}" srcOrd="1" destOrd="0" parTransId="{DE757EF2-6325-4930-B375-57051195DCB3}" sibTransId="{1C3D3D76-6FE6-4A98-877E-00DCA37C06FB}"/>
    <dgm:cxn modelId="{FDD2AF5B-ADE1-45A6-801F-BB58D90C8364}" type="presOf" srcId="{190ECF1A-F36F-4647-97EB-EB2EF817DADB}" destId="{B0FB06EC-2AB1-48B8-8F20-785FA9DC6014}" srcOrd="0" destOrd="0" presId="urn:microsoft.com/office/officeart/2005/8/layout/vList5"/>
    <dgm:cxn modelId="{58DBE567-1531-4D9D-B675-A44EFFB84185}" type="presOf" srcId="{8E0FE10F-6695-4BE7-8616-7E773521ABC3}" destId="{6F9EF1E9-25EC-4010-8748-E06B2535EFB5}" srcOrd="0" destOrd="0" presId="urn:microsoft.com/office/officeart/2005/8/layout/vList5"/>
    <dgm:cxn modelId="{A587AC4E-E880-46B3-8C43-AADA1BDBE674}" type="presOf" srcId="{0C515DAE-5A61-4DCA-B904-3590BF5055FA}" destId="{66610EC5-14A0-448F-BFDC-AC502B547CCF}" srcOrd="0" destOrd="3" presId="urn:microsoft.com/office/officeart/2005/8/layout/vList5"/>
    <dgm:cxn modelId="{04E4B154-48F0-41A4-9A4E-6D1EFAC5BD2D}" srcId="{8E0FE10F-6695-4BE7-8616-7E773521ABC3}" destId="{6EC41D13-6ADD-4ACD-9B3B-295B00D5CA4A}" srcOrd="1" destOrd="0" parTransId="{85B83D27-C6F7-4C5E-9883-E6A0F17BFEE6}" sibTransId="{3822511D-9B66-4E23-B676-E97317897E9C}"/>
    <dgm:cxn modelId="{5D718158-4ACC-4D1D-9326-8072D1072169}" srcId="{0C75D19E-3540-4765-8BD2-539F256D7B0C}" destId="{B119D03F-F886-4FBD-A5CA-68BB4B55E9F8}" srcOrd="4" destOrd="0" parTransId="{88BCA40E-7699-4A5A-BADC-7A18C9343454}" sibTransId="{05384306-A771-41F6-813D-F6759562AFA3}"/>
    <dgm:cxn modelId="{5711D68F-CE02-4C45-B326-F12F205D82D5}" type="presOf" srcId="{79F89B10-450D-4B08-AD74-2B1B23E7D8B0}" destId="{D3897E73-5C7E-4DD7-B2C2-D6D919069C01}" srcOrd="0" destOrd="1" presId="urn:microsoft.com/office/officeart/2005/8/layout/vList5"/>
    <dgm:cxn modelId="{F9A1D98F-56D6-424F-A964-A8656DF734D9}" type="presOf" srcId="{B119D03F-F886-4FBD-A5CA-68BB4B55E9F8}" destId="{D3897E73-5C7E-4DD7-B2C2-D6D919069C01}" srcOrd="0" destOrd="4" presId="urn:microsoft.com/office/officeart/2005/8/layout/vList5"/>
    <dgm:cxn modelId="{FD1C389F-F3C8-475C-BBBE-024431C6D936}" srcId="{190ECF1A-F36F-4647-97EB-EB2EF817DADB}" destId="{8E0FE10F-6695-4BE7-8616-7E773521ABC3}" srcOrd="1" destOrd="0" parTransId="{8222DEEE-4130-4915-9FC6-F138C4AF0E53}" sibTransId="{B74304D1-915E-4A75-BF36-E5D67F80795A}"/>
    <dgm:cxn modelId="{57D57FA8-84DA-4DDE-883D-15068F30317D}" srcId="{0C75D19E-3540-4765-8BD2-539F256D7B0C}" destId="{F470AAB8-18EB-42B2-BF9D-70A98FE505F8}" srcOrd="2" destOrd="0" parTransId="{662ECF6E-684D-44FB-87D9-479B81EAA116}" sibTransId="{D20D0080-1029-4ACD-9C66-76D66D5E5444}"/>
    <dgm:cxn modelId="{26C13AA9-FC47-414A-B3A8-319A17502108}" srcId="{8E0FE10F-6695-4BE7-8616-7E773521ABC3}" destId="{B84226C0-D2AA-41FE-A171-B583BD3EFA2A}" srcOrd="0" destOrd="0" parTransId="{414C6881-2BE0-419A-991D-4EB0C08999BE}" sibTransId="{0F8C9197-1165-4A44-8338-490E0ABC62C4}"/>
    <dgm:cxn modelId="{AFF831B0-D5A5-4F9A-A9FC-84A70387A5B0}" type="presOf" srcId="{0C75D19E-3540-4765-8BD2-539F256D7B0C}" destId="{73F752FD-A7F4-4278-9A51-84EDAE2CB5F3}" srcOrd="0" destOrd="0" presId="urn:microsoft.com/office/officeart/2005/8/layout/vList5"/>
    <dgm:cxn modelId="{A40FDCB7-F78A-4B58-9F67-33A67381AAA4}" type="presOf" srcId="{11AD8474-DBA0-4011-8889-829F2F1CD6EC}" destId="{D3897E73-5C7E-4DD7-B2C2-D6D919069C01}" srcOrd="0" destOrd="3" presId="urn:microsoft.com/office/officeart/2005/8/layout/vList5"/>
    <dgm:cxn modelId="{372897C0-97D3-4419-AE92-449D153C985F}" type="presOf" srcId="{0E50E9AA-22AC-42E5-8911-1EEB5C5C15A9}" destId="{66610EC5-14A0-448F-BFDC-AC502B547CCF}" srcOrd="0" destOrd="2" presId="urn:microsoft.com/office/officeart/2005/8/layout/vList5"/>
    <dgm:cxn modelId="{47C312D6-F4C3-489F-B5A1-33B13D3D513B}" srcId="{0C75D19E-3540-4765-8BD2-539F256D7B0C}" destId="{11AD8474-DBA0-4011-8889-829F2F1CD6EC}" srcOrd="3" destOrd="0" parTransId="{288B25DE-B7B3-435F-9E4C-96DE66EF5D52}" sibTransId="{8CB59959-C618-413C-8CD7-467642E6E1C8}"/>
    <dgm:cxn modelId="{E94795EE-A83F-42B5-BBC5-39E5F070CA3B}" type="presOf" srcId="{6EC41D13-6ADD-4ACD-9B3B-295B00D5CA4A}" destId="{66610EC5-14A0-448F-BFDC-AC502B547CCF}" srcOrd="0" destOrd="1" presId="urn:microsoft.com/office/officeart/2005/8/layout/vList5"/>
    <dgm:cxn modelId="{967E1BFF-AA2C-40A7-89CA-A500233CD6A6}" srcId="{190ECF1A-F36F-4647-97EB-EB2EF817DADB}" destId="{0C75D19E-3540-4765-8BD2-539F256D7B0C}" srcOrd="0" destOrd="0" parTransId="{75E41FFA-5199-47D1-B56A-F83A47FB86BF}" sibTransId="{694D40B1-D953-4DDC-944C-BD943376515C}"/>
    <dgm:cxn modelId="{17EBA950-A7F7-45EA-A0BF-5E547DC06417}" type="presParOf" srcId="{B0FB06EC-2AB1-48B8-8F20-785FA9DC6014}" destId="{36553245-10BD-4945-A779-FC5BD972DFA2}" srcOrd="0" destOrd="0" presId="urn:microsoft.com/office/officeart/2005/8/layout/vList5"/>
    <dgm:cxn modelId="{AADC0702-D3D5-4F26-B469-B14F2F2F3A16}" type="presParOf" srcId="{36553245-10BD-4945-A779-FC5BD972DFA2}" destId="{73F752FD-A7F4-4278-9A51-84EDAE2CB5F3}" srcOrd="0" destOrd="0" presId="urn:microsoft.com/office/officeart/2005/8/layout/vList5"/>
    <dgm:cxn modelId="{F59BA72E-E930-49DD-89DC-EB62C824B473}" type="presParOf" srcId="{36553245-10BD-4945-A779-FC5BD972DFA2}" destId="{D3897E73-5C7E-4DD7-B2C2-D6D919069C01}" srcOrd="1" destOrd="0" presId="urn:microsoft.com/office/officeart/2005/8/layout/vList5"/>
    <dgm:cxn modelId="{5AC8C982-1BDE-4054-9C3F-CB874D7EC508}" type="presParOf" srcId="{B0FB06EC-2AB1-48B8-8F20-785FA9DC6014}" destId="{9947980D-7B41-41E3-B57F-82C952F61285}" srcOrd="1" destOrd="0" presId="urn:microsoft.com/office/officeart/2005/8/layout/vList5"/>
    <dgm:cxn modelId="{61C08E21-75EB-47D9-AFAA-0BF365F1875E}" type="presParOf" srcId="{B0FB06EC-2AB1-48B8-8F20-785FA9DC6014}" destId="{2898E36F-7B9E-46B5-9121-05E815777AC0}" srcOrd="2" destOrd="0" presId="urn:microsoft.com/office/officeart/2005/8/layout/vList5"/>
    <dgm:cxn modelId="{BF93F324-A949-473C-8216-7C0875C685EF}" type="presParOf" srcId="{2898E36F-7B9E-46B5-9121-05E815777AC0}" destId="{6F9EF1E9-25EC-4010-8748-E06B2535EFB5}" srcOrd="0" destOrd="0" presId="urn:microsoft.com/office/officeart/2005/8/layout/vList5"/>
    <dgm:cxn modelId="{4F2E15BB-2335-4094-BDA0-C802E9FA87D7}" type="presParOf" srcId="{2898E36F-7B9E-46B5-9121-05E815777AC0}" destId="{66610EC5-14A0-448F-BFDC-AC502B547CC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897E73-5C7E-4DD7-B2C2-D6D919069C01}">
      <dsp:nvSpPr>
        <dsp:cNvPr id="0" name=""/>
        <dsp:cNvSpPr/>
      </dsp:nvSpPr>
      <dsp:spPr>
        <a:xfrm rot="5400000">
          <a:off x="8635124" y="-3932712"/>
          <a:ext cx="3122645" cy="11760785"/>
        </a:xfrm>
        <a:prstGeom prst="round2SameRect">
          <a:avLst/>
        </a:prstGeom>
        <a:solidFill>
          <a:srgbClr val="69B49E"/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/>
            <a:buChar char="•"/>
          </a:pPr>
          <a:r>
            <a:rPr lang="pl-PL" sz="2200" kern="1200" dirty="0">
              <a:solidFill>
                <a:srgbClr val="10544A"/>
              </a:solidFill>
              <a:latin typeface="Cooper Hewitt"/>
              <a:ea typeface="+mn-ea"/>
              <a:cs typeface="+mn-cs"/>
            </a:rPr>
            <a:t>z</a:t>
          </a:r>
          <a:r>
            <a:rPr lang="en-US" sz="2200" kern="1200" dirty="0" err="1">
              <a:solidFill>
                <a:srgbClr val="10544A"/>
              </a:solidFill>
              <a:latin typeface="Cooper Hewitt"/>
              <a:ea typeface="+mn-ea"/>
              <a:cs typeface="+mn-cs"/>
            </a:rPr>
            <a:t>mniejszenie</a:t>
          </a:r>
          <a:r>
            <a:rPr lang="en-US" sz="2200" kern="1200" dirty="0">
              <a:solidFill>
                <a:srgbClr val="10544A"/>
              </a:solidFill>
              <a:latin typeface="Cooper Hewitt"/>
              <a:ea typeface="+mn-ea"/>
              <a:cs typeface="+mn-cs"/>
            </a:rPr>
            <a:t> </a:t>
          </a:r>
          <a:r>
            <a:rPr lang="en-US" sz="2200" kern="1200" dirty="0" err="1">
              <a:solidFill>
                <a:srgbClr val="10544A"/>
              </a:solidFill>
              <a:latin typeface="Cooper Hewitt"/>
              <a:ea typeface="+mn-ea"/>
              <a:cs typeface="+mn-cs"/>
            </a:rPr>
            <a:t>zużycia</a:t>
          </a:r>
          <a:r>
            <a:rPr lang="en-US" sz="2200" kern="1200" dirty="0">
              <a:solidFill>
                <a:srgbClr val="10544A"/>
              </a:solidFill>
              <a:latin typeface="Cooper Hewitt"/>
              <a:ea typeface="+mn-ea"/>
              <a:cs typeface="+mn-cs"/>
            </a:rPr>
            <a:t> </a:t>
          </a:r>
          <a:r>
            <a:rPr lang="en-US" sz="2200" kern="1200" dirty="0" err="1">
              <a:solidFill>
                <a:srgbClr val="10544A"/>
              </a:solidFill>
              <a:latin typeface="Cooper Hewitt"/>
              <a:ea typeface="+mn-ea"/>
              <a:cs typeface="+mn-cs"/>
            </a:rPr>
            <a:t>energii</a:t>
          </a:r>
          <a:r>
            <a:rPr lang="pl-PL" sz="2200" kern="1200" dirty="0">
              <a:solidFill>
                <a:srgbClr val="10544A"/>
              </a:solidFill>
              <a:latin typeface="Cooper Hewitt"/>
              <a:ea typeface="+mn-ea"/>
              <a:cs typeface="+mn-cs"/>
            </a:rPr>
            <a:t>;</a:t>
          </a:r>
          <a:endParaRPr lang="en-GB" sz="2200" kern="1200" dirty="0">
            <a:solidFill>
              <a:srgbClr val="10544A"/>
            </a:solidFill>
            <a:latin typeface="Cooper Hewitt"/>
            <a:ea typeface="+mn-ea"/>
            <a:cs typeface="+mn-cs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200" kern="1200" dirty="0">
              <a:solidFill>
                <a:srgbClr val="FFFF00"/>
              </a:solidFill>
              <a:latin typeface="Cooper Hewitt"/>
              <a:ea typeface="+mn-ea"/>
              <a:cs typeface="+mn-cs"/>
            </a:rPr>
            <a:t>z</a:t>
          </a:r>
          <a:r>
            <a:rPr lang="en-US" sz="2200" kern="1200" dirty="0" err="1">
              <a:solidFill>
                <a:srgbClr val="FFFF00"/>
              </a:solidFill>
              <a:latin typeface="Cooper Hewitt"/>
              <a:ea typeface="+mn-ea"/>
              <a:cs typeface="+mn-cs"/>
            </a:rPr>
            <a:t>mniejszenie</a:t>
          </a:r>
          <a:r>
            <a:rPr lang="en-US" sz="2200" kern="1200" dirty="0">
              <a:solidFill>
                <a:srgbClr val="FFFF00"/>
              </a:solidFill>
              <a:latin typeface="Cooper Hewitt"/>
              <a:ea typeface="+mn-ea"/>
              <a:cs typeface="+mn-cs"/>
            </a:rPr>
            <a:t> </a:t>
          </a:r>
          <a:r>
            <a:rPr lang="en-US" sz="2200" kern="1200" dirty="0" err="1">
              <a:solidFill>
                <a:srgbClr val="FFFF00"/>
              </a:solidFill>
              <a:latin typeface="Cooper Hewitt"/>
              <a:ea typeface="+mn-ea"/>
              <a:cs typeface="+mn-cs"/>
            </a:rPr>
            <a:t>rachunków</a:t>
          </a:r>
          <a:r>
            <a:rPr lang="en-US" sz="2200" kern="1200" dirty="0">
              <a:solidFill>
                <a:srgbClr val="FFFF00"/>
              </a:solidFill>
              <a:latin typeface="Cooper Hewitt"/>
              <a:ea typeface="+mn-ea"/>
              <a:cs typeface="+mn-cs"/>
            </a:rPr>
            <a:t> za </a:t>
          </a:r>
          <a:r>
            <a:rPr lang="en-US" sz="2200" kern="1200" dirty="0" err="1">
              <a:solidFill>
                <a:srgbClr val="FFFF00"/>
              </a:solidFill>
              <a:latin typeface="Cooper Hewitt"/>
              <a:ea typeface="+mn-ea"/>
              <a:cs typeface="+mn-cs"/>
            </a:rPr>
            <a:t>energię</a:t>
          </a:r>
          <a:r>
            <a:rPr lang="pl-PL" sz="2200" kern="1200" dirty="0">
              <a:solidFill>
                <a:srgbClr val="FFFF00"/>
              </a:solidFill>
              <a:latin typeface="Cooper Hewitt"/>
              <a:ea typeface="+mn-ea"/>
              <a:cs typeface="+mn-cs"/>
            </a:rPr>
            <a:t>,</a:t>
          </a:r>
          <a:endParaRPr lang="en-US" sz="2200" kern="1200" dirty="0">
            <a:solidFill>
              <a:srgbClr val="FFFF00"/>
            </a:solidFill>
            <a:latin typeface="Cooper Hewitt"/>
            <a:ea typeface="+mn-ea"/>
            <a:cs typeface="+mn-cs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200" kern="1200" dirty="0">
              <a:solidFill>
                <a:srgbClr val="10544A"/>
              </a:solidFill>
              <a:latin typeface="Cooper Hewitt"/>
              <a:ea typeface="+mn-ea"/>
              <a:cs typeface="+mn-cs"/>
            </a:rPr>
            <a:t>t</a:t>
          </a:r>
          <a:r>
            <a:rPr lang="en-US" sz="2200" kern="1200" dirty="0" err="1">
              <a:solidFill>
                <a:srgbClr val="10544A"/>
              </a:solidFill>
              <a:latin typeface="Cooper Hewitt"/>
              <a:ea typeface="+mn-ea"/>
              <a:cs typeface="+mn-cs"/>
            </a:rPr>
            <a:t>worzenie</a:t>
          </a:r>
          <a:r>
            <a:rPr lang="en-US" sz="2200" kern="1200" dirty="0">
              <a:solidFill>
                <a:srgbClr val="10544A"/>
              </a:solidFill>
              <a:latin typeface="Cooper Hewitt"/>
              <a:ea typeface="+mn-ea"/>
              <a:cs typeface="+mn-cs"/>
            </a:rPr>
            <a:t> </a:t>
          </a:r>
          <a:r>
            <a:rPr lang="en-US" sz="2200" kern="1200" dirty="0" err="1">
              <a:solidFill>
                <a:srgbClr val="10544A"/>
              </a:solidFill>
              <a:latin typeface="Cooper Hewitt"/>
              <a:ea typeface="+mn-ea"/>
              <a:cs typeface="+mn-cs"/>
            </a:rPr>
            <a:t>nowych</a:t>
          </a:r>
          <a:r>
            <a:rPr lang="en-US" sz="2200" kern="1200" dirty="0">
              <a:solidFill>
                <a:srgbClr val="10544A"/>
              </a:solidFill>
              <a:latin typeface="Cooper Hewitt"/>
              <a:ea typeface="+mn-ea"/>
              <a:cs typeface="+mn-cs"/>
            </a:rPr>
            <a:t> </a:t>
          </a:r>
          <a:r>
            <a:rPr lang="en-US" sz="2200" kern="1200" dirty="0" err="1">
              <a:solidFill>
                <a:srgbClr val="10544A"/>
              </a:solidFill>
              <a:latin typeface="Cooper Hewitt"/>
              <a:ea typeface="+mn-ea"/>
              <a:cs typeface="+mn-cs"/>
            </a:rPr>
            <a:t>miejsc</a:t>
          </a:r>
          <a:r>
            <a:rPr lang="en-US" sz="2200" kern="1200" dirty="0">
              <a:solidFill>
                <a:srgbClr val="10544A"/>
              </a:solidFill>
              <a:latin typeface="Cooper Hewitt"/>
              <a:ea typeface="+mn-ea"/>
              <a:cs typeface="+mn-cs"/>
            </a:rPr>
            <a:t> </a:t>
          </a:r>
          <a:r>
            <a:rPr lang="en-US" sz="2200" kern="1200" dirty="0" err="1">
              <a:solidFill>
                <a:srgbClr val="10544A"/>
              </a:solidFill>
              <a:latin typeface="Cooper Hewitt"/>
              <a:ea typeface="+mn-ea"/>
              <a:cs typeface="+mn-cs"/>
            </a:rPr>
            <a:t>pracy</a:t>
          </a:r>
          <a:r>
            <a:rPr lang="en-US" sz="2200" kern="1200" dirty="0">
              <a:solidFill>
                <a:srgbClr val="10544A"/>
              </a:solidFill>
              <a:latin typeface="Cooper Hewitt"/>
              <a:ea typeface="+mn-ea"/>
              <a:cs typeface="+mn-cs"/>
            </a:rPr>
            <a:t> w </a:t>
          </a:r>
          <a:r>
            <a:rPr lang="en-US" sz="2200" kern="1200" dirty="0" err="1">
              <a:solidFill>
                <a:srgbClr val="10544A"/>
              </a:solidFill>
              <a:latin typeface="Cooper Hewitt"/>
              <a:ea typeface="+mn-ea"/>
              <a:cs typeface="+mn-cs"/>
            </a:rPr>
            <a:t>sektorach</a:t>
          </a:r>
          <a:r>
            <a:rPr lang="en-US" sz="2200" kern="1200" dirty="0">
              <a:solidFill>
                <a:srgbClr val="10544A"/>
              </a:solidFill>
              <a:latin typeface="Cooper Hewitt"/>
              <a:ea typeface="+mn-ea"/>
              <a:cs typeface="+mn-cs"/>
            </a:rPr>
            <a:t> </a:t>
          </a:r>
          <a:r>
            <a:rPr lang="en-US" sz="2200" kern="1200" dirty="0" err="1">
              <a:solidFill>
                <a:srgbClr val="10544A"/>
              </a:solidFill>
              <a:latin typeface="Cooper Hewitt"/>
              <a:ea typeface="+mn-ea"/>
              <a:cs typeface="+mn-cs"/>
            </a:rPr>
            <a:t>budowlanym</a:t>
          </a:r>
          <a:r>
            <a:rPr lang="en-US" sz="2200" kern="1200" dirty="0">
              <a:solidFill>
                <a:srgbClr val="10544A"/>
              </a:solidFill>
              <a:latin typeface="Cooper Hewitt"/>
              <a:ea typeface="+mn-ea"/>
              <a:cs typeface="+mn-cs"/>
            </a:rPr>
            <a:t>, </a:t>
          </a:r>
          <a:r>
            <a:rPr lang="en-US" sz="2200" kern="1200" dirty="0" err="1">
              <a:solidFill>
                <a:srgbClr val="10544A"/>
              </a:solidFill>
              <a:latin typeface="Cooper Hewitt"/>
              <a:ea typeface="+mn-ea"/>
              <a:cs typeface="+mn-cs"/>
            </a:rPr>
            <a:t>remontowym</a:t>
          </a:r>
          <a:r>
            <a:rPr lang="en-US" sz="2200" kern="1200" dirty="0">
              <a:solidFill>
                <a:srgbClr val="10544A"/>
              </a:solidFill>
              <a:latin typeface="Cooper Hewitt"/>
              <a:ea typeface="+mn-ea"/>
              <a:cs typeface="+mn-cs"/>
            </a:rPr>
            <a:t>, </a:t>
          </a:r>
          <a:r>
            <a:rPr lang="en-US" sz="2200" kern="1200" dirty="0" err="1">
              <a:solidFill>
                <a:srgbClr val="10544A"/>
              </a:solidFill>
              <a:latin typeface="Cooper Hewitt"/>
              <a:ea typeface="+mn-ea"/>
              <a:cs typeface="+mn-cs"/>
            </a:rPr>
            <a:t>energetycznym</a:t>
          </a:r>
          <a:r>
            <a:rPr lang="en-US" sz="2200" kern="1200" dirty="0">
              <a:solidFill>
                <a:srgbClr val="10544A"/>
              </a:solidFill>
              <a:latin typeface="Cooper Hewitt"/>
              <a:ea typeface="+mn-ea"/>
              <a:cs typeface="+mn-cs"/>
            </a:rPr>
            <a:t> </a:t>
          </a:r>
          <a:r>
            <a:rPr lang="en-US" sz="2200" kern="1200" dirty="0" err="1">
              <a:solidFill>
                <a:srgbClr val="10544A"/>
              </a:solidFill>
              <a:latin typeface="Cooper Hewitt"/>
              <a:ea typeface="+mn-ea"/>
              <a:cs typeface="+mn-cs"/>
            </a:rPr>
            <a:t>i</a:t>
          </a:r>
          <a:r>
            <a:rPr lang="en-US" sz="2200" kern="1200" dirty="0">
              <a:solidFill>
                <a:srgbClr val="10544A"/>
              </a:solidFill>
              <a:latin typeface="Cooper Hewitt"/>
              <a:ea typeface="+mn-ea"/>
              <a:cs typeface="+mn-cs"/>
            </a:rPr>
            <a:t> </a:t>
          </a:r>
          <a:r>
            <a:rPr lang="en-US" sz="2200" kern="1200" dirty="0" err="1">
              <a:solidFill>
                <a:srgbClr val="10544A"/>
              </a:solidFill>
              <a:latin typeface="Cooper Hewitt"/>
              <a:ea typeface="+mn-ea"/>
              <a:cs typeface="+mn-cs"/>
            </a:rPr>
            <a:t>technologicznym</a:t>
          </a:r>
          <a:r>
            <a:rPr lang="pl-PL" sz="2200" kern="1200" dirty="0">
              <a:solidFill>
                <a:srgbClr val="10544A"/>
              </a:solidFill>
              <a:latin typeface="Cooper Hewitt"/>
              <a:ea typeface="+mn-ea"/>
              <a:cs typeface="+mn-cs"/>
            </a:rPr>
            <a:t>;</a:t>
          </a:r>
          <a:endParaRPr lang="en-US" sz="2200" kern="1200" dirty="0">
            <a:solidFill>
              <a:srgbClr val="10544A"/>
            </a:solidFill>
            <a:latin typeface="Cooper Hewitt"/>
            <a:ea typeface="+mn-ea"/>
            <a:cs typeface="+mn-cs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200" kern="1200" dirty="0">
              <a:solidFill>
                <a:srgbClr val="FFFF00"/>
              </a:solidFill>
              <a:latin typeface="Cooper Hewitt"/>
              <a:ea typeface="+mn-ea"/>
              <a:cs typeface="+mn-cs"/>
            </a:rPr>
            <a:t>zwiększenie komfortu i zdrowia mieszkańców;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200" kern="1200" dirty="0">
              <a:solidFill>
                <a:srgbClr val="10544A"/>
              </a:solidFill>
              <a:latin typeface="Cooper Hewitt"/>
              <a:ea typeface="+mn-ea"/>
              <a:cs typeface="+mn-cs"/>
            </a:rPr>
            <a:t>ułatwienie w wyborze podczas kupna/wynajmu mieszkania dzięki wprowadzeniu jednolitego systemu świadectw charakterystyki energetycznej budynków i ich klasy efektywności energetycznej.</a:t>
          </a:r>
          <a:endParaRPr lang="en-US" sz="2200" kern="1200" dirty="0">
            <a:solidFill>
              <a:srgbClr val="10544A"/>
            </a:solidFill>
            <a:latin typeface="Cooper Hewitt"/>
            <a:ea typeface="+mn-ea"/>
            <a:cs typeface="+mn-cs"/>
          </a:endParaRPr>
        </a:p>
      </dsp:txBody>
      <dsp:txXfrm rot="-5400000">
        <a:off x="4316055" y="538792"/>
        <a:ext cx="11608350" cy="2817775"/>
      </dsp:txXfrm>
    </dsp:sp>
    <dsp:sp modelId="{73F752FD-A7F4-4278-9A51-84EDAE2CB5F3}">
      <dsp:nvSpPr>
        <dsp:cNvPr id="0" name=""/>
        <dsp:cNvSpPr/>
      </dsp:nvSpPr>
      <dsp:spPr>
        <a:xfrm>
          <a:off x="0" y="0"/>
          <a:ext cx="4314693" cy="3895165"/>
        </a:xfrm>
        <a:prstGeom prst="roundRect">
          <a:avLst/>
        </a:prstGeom>
        <a:solidFill>
          <a:srgbClr val="10544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108585" rIns="217170" bIns="108585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5700" kern="1200" dirty="0">
              <a:solidFill>
                <a:srgbClr val="F6F6E9"/>
              </a:solidFill>
              <a:latin typeface="Cooper Hewitt Heavy"/>
            </a:rPr>
            <a:t>Wyzwania</a:t>
          </a:r>
          <a:endParaRPr lang="en-GB" sz="5700" kern="1200" dirty="0"/>
        </a:p>
      </dsp:txBody>
      <dsp:txXfrm>
        <a:off x="190146" y="190146"/>
        <a:ext cx="3934401" cy="3514873"/>
      </dsp:txXfrm>
    </dsp:sp>
    <dsp:sp modelId="{66610EC5-14A0-448F-BFDC-AC502B547CCF}">
      <dsp:nvSpPr>
        <dsp:cNvPr id="0" name=""/>
        <dsp:cNvSpPr/>
      </dsp:nvSpPr>
      <dsp:spPr>
        <a:xfrm rot="5400000">
          <a:off x="8661679" y="181421"/>
          <a:ext cx="3116132" cy="11712365"/>
        </a:xfrm>
        <a:prstGeom prst="round2SameRect">
          <a:avLst/>
        </a:prstGeom>
        <a:solidFill>
          <a:srgbClr val="69B49E"/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/>
            <a:buChar char="•"/>
          </a:pPr>
          <a:r>
            <a:rPr lang="pl-PL" sz="2200" kern="1200" dirty="0">
              <a:solidFill>
                <a:srgbClr val="FFFF00"/>
              </a:solidFill>
              <a:latin typeface="Cooper Hewitt"/>
            </a:rPr>
            <a:t>w</a:t>
          </a:r>
          <a:r>
            <a:rPr lang="en-US" sz="2200" kern="1200" dirty="0" err="1">
              <a:solidFill>
                <a:srgbClr val="FFFF00"/>
              </a:solidFill>
              <a:latin typeface="Cooper Hewitt"/>
            </a:rPr>
            <a:t>ysokie</a:t>
          </a:r>
          <a:r>
            <a:rPr lang="en-US" sz="2200" kern="1200" dirty="0">
              <a:solidFill>
                <a:srgbClr val="FFFF00"/>
              </a:solidFill>
              <a:latin typeface="Cooper Hewitt"/>
            </a:rPr>
            <a:t> </a:t>
          </a:r>
          <a:r>
            <a:rPr lang="en-US" sz="2200" kern="1200" dirty="0" err="1">
              <a:solidFill>
                <a:srgbClr val="FFFF00"/>
              </a:solidFill>
              <a:latin typeface="Cooper Hewitt"/>
            </a:rPr>
            <a:t>koszty</a:t>
          </a:r>
          <a:r>
            <a:rPr lang="en-US" sz="2200" kern="1200" dirty="0">
              <a:solidFill>
                <a:srgbClr val="FFFF00"/>
              </a:solidFill>
              <a:latin typeface="Cooper Hewitt"/>
            </a:rPr>
            <a:t> </a:t>
          </a:r>
          <a:r>
            <a:rPr lang="en-US" sz="2200" kern="1200" dirty="0" err="1">
              <a:solidFill>
                <a:srgbClr val="FFFF00"/>
              </a:solidFill>
              <a:latin typeface="Cooper Hewitt"/>
            </a:rPr>
            <a:t>inwestycji</a:t>
          </a:r>
          <a:r>
            <a:rPr lang="pl-PL" sz="2200" kern="1200" dirty="0">
              <a:solidFill>
                <a:srgbClr val="FFFF00"/>
              </a:solidFill>
              <a:latin typeface="Cooper Hewitt"/>
            </a:rPr>
            <a:t>;</a:t>
          </a:r>
          <a:endParaRPr lang="en-GB" sz="2200" kern="1200" dirty="0">
            <a:solidFill>
              <a:srgbClr val="FFFF00"/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200" kern="1200" dirty="0">
              <a:solidFill>
                <a:srgbClr val="10544A"/>
              </a:solidFill>
              <a:latin typeface="Cooper Hewitt"/>
            </a:rPr>
            <a:t>t</a:t>
          </a:r>
          <a:r>
            <a:rPr lang="en-US" sz="2200" kern="1200" dirty="0" err="1">
              <a:solidFill>
                <a:srgbClr val="10544A"/>
              </a:solidFill>
              <a:latin typeface="Cooper Hewitt"/>
            </a:rPr>
            <a:t>rudności</a:t>
          </a:r>
          <a:r>
            <a:rPr lang="en-US" sz="2200" kern="1200" dirty="0">
              <a:solidFill>
                <a:srgbClr val="10544A"/>
              </a:solidFill>
              <a:latin typeface="Cooper Hewitt"/>
            </a:rPr>
            <a:t> w </a:t>
          </a:r>
          <a:r>
            <a:rPr lang="en-US" sz="2200" kern="1200" dirty="0" err="1">
              <a:solidFill>
                <a:srgbClr val="10544A"/>
              </a:solidFill>
              <a:latin typeface="Cooper Hewitt"/>
            </a:rPr>
            <a:t>dostosowaniu</a:t>
          </a:r>
          <a:r>
            <a:rPr lang="en-US" sz="2200" kern="1200" dirty="0">
              <a:solidFill>
                <a:srgbClr val="10544A"/>
              </a:solidFill>
              <a:latin typeface="Cooper Hewitt"/>
            </a:rPr>
            <a:t> </a:t>
          </a:r>
          <a:r>
            <a:rPr lang="en-US" sz="2200" kern="1200" dirty="0" err="1">
              <a:solidFill>
                <a:srgbClr val="10544A"/>
              </a:solidFill>
              <a:latin typeface="Cooper Hewitt"/>
            </a:rPr>
            <a:t>niektórych</a:t>
          </a:r>
          <a:r>
            <a:rPr lang="en-US" sz="2200" kern="1200" dirty="0">
              <a:solidFill>
                <a:srgbClr val="10544A"/>
              </a:solidFill>
              <a:latin typeface="Cooper Hewitt"/>
            </a:rPr>
            <a:t> </a:t>
          </a:r>
          <a:r>
            <a:rPr lang="en-US" sz="2200" kern="1200" dirty="0" err="1">
              <a:solidFill>
                <a:srgbClr val="10544A"/>
              </a:solidFill>
              <a:latin typeface="Cooper Hewitt"/>
            </a:rPr>
            <a:t>budynków</a:t>
          </a:r>
          <a:r>
            <a:rPr lang="pl-PL" sz="2200" kern="1200" dirty="0">
              <a:solidFill>
                <a:srgbClr val="10544A"/>
              </a:solidFill>
              <a:latin typeface="Cooper Hewitt"/>
            </a:rPr>
            <a:t> do wymogów dyrektywy. Ograniczenie może stanowić wiek budynku, jego konstrukcja lub lokalizacja. Utrudniona może być również termomodernizacja budynków zabytkowych będących pod opieką konserwatora zabytków;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200" kern="1200" dirty="0">
              <a:solidFill>
                <a:srgbClr val="10544A"/>
              </a:solidFill>
              <a:latin typeface="Cooper Hewitt"/>
            </a:rPr>
            <a:t>wzrost cen nieruchomości i czynszu związane ze zwiększeniem kosztu budowy lub renowacji;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200" kern="1200" dirty="0">
              <a:solidFill>
                <a:srgbClr val="FFFF00"/>
              </a:solidFill>
              <a:latin typeface="Cooper Hewitt"/>
            </a:rPr>
            <a:t>pogłębianie nierówności społecznych i ograniczenie mniej zamożnym obywatelom dostępu do rynku mieszkaniowego.</a:t>
          </a:r>
          <a:endParaRPr lang="en-US" sz="2200" kern="1200" dirty="0">
            <a:solidFill>
              <a:srgbClr val="FFFF00"/>
            </a:solidFill>
            <a:latin typeface="Cooper Hewitt"/>
          </a:endParaRPr>
        </a:p>
      </dsp:txBody>
      <dsp:txXfrm rot="-5400000">
        <a:off x="4363563" y="4631655"/>
        <a:ext cx="11560248" cy="2811898"/>
      </dsp:txXfrm>
    </dsp:sp>
    <dsp:sp modelId="{6F9EF1E9-25EC-4010-8748-E06B2535EFB5}">
      <dsp:nvSpPr>
        <dsp:cNvPr id="0" name=""/>
        <dsp:cNvSpPr/>
      </dsp:nvSpPr>
      <dsp:spPr>
        <a:xfrm>
          <a:off x="1360" y="4090021"/>
          <a:ext cx="4362202" cy="3895165"/>
        </a:xfrm>
        <a:prstGeom prst="roundRect">
          <a:avLst/>
        </a:prstGeom>
        <a:solidFill>
          <a:srgbClr val="10544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100965" rIns="201930" bIns="100965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 dirty="0" err="1">
              <a:solidFill>
                <a:srgbClr val="F6F6E9"/>
              </a:solidFill>
              <a:latin typeface="Cooper Hewitt Heavy"/>
            </a:rPr>
            <a:t>Zagrożenia</a:t>
          </a:r>
          <a:endParaRPr lang="en-GB" sz="5300" kern="1200" dirty="0"/>
        </a:p>
      </dsp:txBody>
      <dsp:txXfrm>
        <a:off x="191506" y="4280167"/>
        <a:ext cx="3981910" cy="35148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435DD-00E9-4F91-AB08-21B291B0CAA9}" type="datetimeFigureOut">
              <a:rPr lang="en-GB" smtClean="0"/>
              <a:t>20/05/2024</a:t>
            </a:fld>
            <a:endParaRPr lang="en-GB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20A5F2-2394-450E-B4A4-2E7AC0FDA4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417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0A5F2-2394-450E-B4A4-2E7AC0FDA4E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838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0A5F2-2394-450E-B4A4-2E7AC0FDA4E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0216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0A5F2-2394-450E-B4A4-2E7AC0FDA4E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444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0A5F2-2394-450E-B4A4-2E7AC0FDA4E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645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0A5F2-2394-450E-B4A4-2E7AC0FDA4E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824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0A5F2-2394-450E-B4A4-2E7AC0FDA4E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2745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0A5F2-2394-450E-B4A4-2E7AC0FDA4E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261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9.svg"/><Relationship Id="rId9" Type="http://schemas.openxmlformats.org/officeDocument/2006/relationships/image" Target="../media/image2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svg"/><Relationship Id="rId7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1.svg"/><Relationship Id="rId5" Type="http://schemas.openxmlformats.org/officeDocument/2006/relationships/diagramData" Target="../diagrams/data1.xml"/><Relationship Id="rId10" Type="http://schemas.openxmlformats.org/officeDocument/2006/relationships/image" Target="../media/image10.png"/><Relationship Id="rId4" Type="http://schemas.openxmlformats.org/officeDocument/2006/relationships/image" Target="../media/image9.sv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svg"/><Relationship Id="rId7" Type="http://schemas.openxmlformats.org/officeDocument/2006/relationships/image" Target="../media/image6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3.svg"/><Relationship Id="rId10" Type="http://schemas.openxmlformats.org/officeDocument/2006/relationships/image" Target="../media/image2.svg"/><Relationship Id="rId4" Type="http://schemas.openxmlformats.org/officeDocument/2006/relationships/image" Target="../media/image12.png"/><Relationship Id="rId9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9.svg"/><Relationship Id="rId9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svg"/><Relationship Id="rId7" Type="http://schemas.openxmlformats.org/officeDocument/2006/relationships/image" Target="../media/image17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10" Type="http://schemas.openxmlformats.org/officeDocument/2006/relationships/image" Target="../media/image2.svg"/><Relationship Id="rId4" Type="http://schemas.openxmlformats.org/officeDocument/2006/relationships/image" Target="../media/image14.png"/><Relationship Id="rId9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9.svg"/><Relationship Id="rId9" Type="http://schemas.openxmlformats.org/officeDocument/2006/relationships/image" Target="../media/image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9.svg"/><Relationship Id="rId9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9.svg"/><Relationship Id="rId9" Type="http://schemas.openxmlformats.org/officeDocument/2006/relationships/image" Target="../media/image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9.svg"/><Relationship Id="rId9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17936" y="6506016"/>
            <a:ext cx="7079226" cy="4114800"/>
          </a:xfrm>
          <a:custGeom>
            <a:avLst/>
            <a:gdLst/>
            <a:ahLst/>
            <a:cxnLst/>
            <a:rect l="l" t="t" r="r" b="b"/>
            <a:pathLst>
              <a:path w="7079226" h="4114800">
                <a:moveTo>
                  <a:pt x="0" y="0"/>
                </a:moveTo>
                <a:lnTo>
                  <a:pt x="7079226" y="0"/>
                </a:lnTo>
                <a:lnTo>
                  <a:pt x="707922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6661290" y="6506016"/>
            <a:ext cx="5338119" cy="4114800"/>
          </a:xfrm>
          <a:custGeom>
            <a:avLst/>
            <a:gdLst/>
            <a:ahLst/>
            <a:cxnLst/>
            <a:rect l="l" t="t" r="r" b="b"/>
            <a:pathLst>
              <a:path w="5338119" h="4114800">
                <a:moveTo>
                  <a:pt x="0" y="0"/>
                </a:moveTo>
                <a:lnTo>
                  <a:pt x="5338119" y="0"/>
                </a:lnTo>
                <a:lnTo>
                  <a:pt x="533811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1999409" y="6506016"/>
            <a:ext cx="7079226" cy="4114800"/>
          </a:xfrm>
          <a:custGeom>
            <a:avLst/>
            <a:gdLst/>
            <a:ahLst/>
            <a:cxnLst/>
            <a:rect l="l" t="t" r="r" b="b"/>
            <a:pathLst>
              <a:path w="7079226" h="4114800">
                <a:moveTo>
                  <a:pt x="0" y="0"/>
                </a:moveTo>
                <a:lnTo>
                  <a:pt x="7079226" y="0"/>
                </a:lnTo>
                <a:lnTo>
                  <a:pt x="707922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 flipH="1">
            <a:off x="7771439" y="4949217"/>
            <a:ext cx="2745119" cy="194283"/>
          </a:xfrm>
          <a:custGeom>
            <a:avLst/>
            <a:gdLst/>
            <a:ahLst/>
            <a:cxnLst/>
            <a:rect l="l" t="t" r="r" b="b"/>
            <a:pathLst>
              <a:path w="2745119" h="194283">
                <a:moveTo>
                  <a:pt x="2745119" y="0"/>
                </a:moveTo>
                <a:lnTo>
                  <a:pt x="0" y="0"/>
                </a:lnTo>
                <a:lnTo>
                  <a:pt x="0" y="194283"/>
                </a:lnTo>
                <a:lnTo>
                  <a:pt x="2745119" y="194283"/>
                </a:lnTo>
                <a:lnTo>
                  <a:pt x="2745119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11382" b="-148367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>
            <a:off x="228600" y="440807"/>
            <a:ext cx="3768229" cy="891020"/>
          </a:xfrm>
          <a:custGeom>
            <a:avLst/>
            <a:gdLst/>
            <a:ahLst/>
            <a:cxnLst/>
            <a:rect l="l" t="t" r="r" b="b"/>
            <a:pathLst>
              <a:path w="3768229" h="891020">
                <a:moveTo>
                  <a:pt x="0" y="0"/>
                </a:moveTo>
                <a:lnTo>
                  <a:pt x="3768229" y="0"/>
                </a:lnTo>
                <a:lnTo>
                  <a:pt x="3768229" y="891020"/>
                </a:lnTo>
                <a:lnTo>
                  <a:pt x="0" y="89102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TextBox 10"/>
          <p:cNvSpPr txBox="1"/>
          <p:nvPr/>
        </p:nvSpPr>
        <p:spPr>
          <a:xfrm>
            <a:off x="3281158" y="1640255"/>
            <a:ext cx="11668889" cy="18133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896"/>
              </a:lnSpc>
            </a:pPr>
            <a:r>
              <a:rPr lang="en-US" sz="8000" dirty="0">
                <a:solidFill>
                  <a:srgbClr val="10544A"/>
                </a:solidFill>
                <a:latin typeface="Cooper Hewitt"/>
              </a:rPr>
              <a:t>DYREKTYWA</a:t>
            </a:r>
            <a:r>
              <a:rPr lang="pl-PL" sz="8000" dirty="0">
                <a:solidFill>
                  <a:srgbClr val="10544A"/>
                </a:solidFill>
                <a:latin typeface="Cooper Hewitt"/>
              </a:rPr>
              <a:t> BUDYNKOWA</a:t>
            </a:r>
            <a:endParaRPr lang="en-US" sz="8000" dirty="0">
              <a:solidFill>
                <a:srgbClr val="10544A"/>
              </a:solidFill>
              <a:latin typeface="Cooper Hewitt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260378" y="2865507"/>
            <a:ext cx="13540139" cy="14496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31"/>
              </a:lnSpc>
            </a:pPr>
            <a:r>
              <a:rPr lang="pl-PL" sz="4800" dirty="0">
                <a:solidFill>
                  <a:srgbClr val="10544A"/>
                </a:solidFill>
                <a:latin typeface="Cooper Hewitt Heavy"/>
              </a:rPr>
              <a:t>- systematyzacja efektywności energetycznej</a:t>
            </a:r>
            <a:endParaRPr lang="en-US" sz="4800" dirty="0">
              <a:solidFill>
                <a:srgbClr val="10544A"/>
              </a:solidFill>
              <a:latin typeface="Cooper Hewitt Heavy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260378" y="5332681"/>
            <a:ext cx="13767244" cy="1173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75"/>
              </a:lnSpc>
            </a:pPr>
            <a:r>
              <a:rPr lang="pl-PL" sz="3339" dirty="0">
                <a:solidFill>
                  <a:srgbClr val="10544A"/>
                </a:solidFill>
                <a:latin typeface="Cooper Hewitt"/>
              </a:rPr>
              <a:t>CEZARY MOLSKI</a:t>
            </a:r>
            <a:r>
              <a:rPr lang="en-US" sz="3339" dirty="0">
                <a:solidFill>
                  <a:srgbClr val="10544A"/>
                </a:solidFill>
                <a:latin typeface="Cooper Hewitt"/>
              </a:rPr>
              <a:t>, </a:t>
            </a:r>
            <a:r>
              <a:rPr lang="pl-PL" sz="3339" dirty="0">
                <a:solidFill>
                  <a:srgbClr val="10544A"/>
                </a:solidFill>
                <a:latin typeface="Cooper Hewitt"/>
              </a:rPr>
              <a:t>DYREKTOR</a:t>
            </a:r>
            <a:r>
              <a:rPr lang="en-US" sz="3339" dirty="0">
                <a:solidFill>
                  <a:srgbClr val="10544A"/>
                </a:solidFill>
                <a:latin typeface="Cooper Hewitt"/>
              </a:rPr>
              <a:t> </a:t>
            </a:r>
            <a:r>
              <a:rPr lang="pl-PL" sz="3339" dirty="0">
                <a:solidFill>
                  <a:srgbClr val="10544A"/>
                </a:solidFill>
                <a:latin typeface="Cooper Hewitt"/>
              </a:rPr>
              <a:t>DZIAŁU INNOWACJI I ROZWOJU  </a:t>
            </a:r>
            <a:br>
              <a:rPr lang="pl-PL" sz="3339" dirty="0">
                <a:solidFill>
                  <a:srgbClr val="10544A"/>
                </a:solidFill>
                <a:latin typeface="Cooper Hewitt"/>
              </a:rPr>
            </a:br>
            <a:r>
              <a:rPr lang="pl-PL" sz="3339" dirty="0">
                <a:solidFill>
                  <a:srgbClr val="10544A"/>
                </a:solidFill>
                <a:latin typeface="Cooper Hewitt"/>
              </a:rPr>
              <a:t>W MAZOWIECKIEJ AGENCJI ENERGETYCZNEJ</a:t>
            </a:r>
            <a:endParaRPr lang="en-US" sz="3339" dirty="0">
              <a:solidFill>
                <a:srgbClr val="10544A"/>
              </a:solidFill>
              <a:latin typeface="Cooper Hewit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-374386" y="2451276"/>
            <a:ext cx="1866791" cy="1255167"/>
          </a:xfrm>
          <a:custGeom>
            <a:avLst/>
            <a:gdLst/>
            <a:ahLst/>
            <a:cxnLst/>
            <a:rect l="l" t="t" r="r" b="b"/>
            <a:pathLst>
              <a:path w="1866791" h="1255167">
                <a:moveTo>
                  <a:pt x="0" y="0"/>
                </a:moveTo>
                <a:lnTo>
                  <a:pt x="1866791" y="0"/>
                </a:lnTo>
                <a:lnTo>
                  <a:pt x="1866791" y="1255167"/>
                </a:lnTo>
                <a:lnTo>
                  <a:pt x="0" y="125516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 flipH="1">
            <a:off x="16795595" y="2451276"/>
            <a:ext cx="1866791" cy="1255167"/>
          </a:xfrm>
          <a:custGeom>
            <a:avLst/>
            <a:gdLst/>
            <a:ahLst/>
            <a:cxnLst/>
            <a:rect l="l" t="t" r="r" b="b"/>
            <a:pathLst>
              <a:path w="1866791" h="1255167">
                <a:moveTo>
                  <a:pt x="1866791" y="0"/>
                </a:moveTo>
                <a:lnTo>
                  <a:pt x="0" y="0"/>
                </a:lnTo>
                <a:lnTo>
                  <a:pt x="0" y="1255167"/>
                </a:lnTo>
                <a:lnTo>
                  <a:pt x="1866791" y="1255167"/>
                </a:lnTo>
                <a:lnTo>
                  <a:pt x="186679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7" name="Group 7"/>
          <p:cNvGrpSpPr/>
          <p:nvPr/>
        </p:nvGrpSpPr>
        <p:grpSpPr>
          <a:xfrm>
            <a:off x="1147636" y="1583811"/>
            <a:ext cx="16125155" cy="7119377"/>
            <a:chOff x="0" y="-57150"/>
            <a:chExt cx="4246954" cy="187506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246954" cy="1817912"/>
            </a:xfrm>
            <a:custGeom>
              <a:avLst/>
              <a:gdLst/>
              <a:ahLst/>
              <a:cxnLst/>
              <a:rect l="l" t="t" r="r" b="b"/>
              <a:pathLst>
                <a:path w="4246954" h="1817912">
                  <a:moveTo>
                    <a:pt x="24486" y="0"/>
                  </a:moveTo>
                  <a:lnTo>
                    <a:pt x="4222468" y="0"/>
                  </a:lnTo>
                  <a:cubicBezTo>
                    <a:pt x="4228962" y="0"/>
                    <a:pt x="4235190" y="2580"/>
                    <a:pt x="4239782" y="7172"/>
                  </a:cubicBezTo>
                  <a:cubicBezTo>
                    <a:pt x="4244374" y="11764"/>
                    <a:pt x="4246954" y="17992"/>
                    <a:pt x="4246954" y="24486"/>
                  </a:cubicBezTo>
                  <a:lnTo>
                    <a:pt x="4246954" y="1793426"/>
                  </a:lnTo>
                  <a:cubicBezTo>
                    <a:pt x="4246954" y="1799920"/>
                    <a:pt x="4244374" y="1806148"/>
                    <a:pt x="4239782" y="1810740"/>
                  </a:cubicBezTo>
                  <a:cubicBezTo>
                    <a:pt x="4235190" y="1815332"/>
                    <a:pt x="4228962" y="1817912"/>
                    <a:pt x="4222468" y="1817912"/>
                  </a:cubicBezTo>
                  <a:lnTo>
                    <a:pt x="24486" y="1817912"/>
                  </a:lnTo>
                  <a:cubicBezTo>
                    <a:pt x="17992" y="1817912"/>
                    <a:pt x="11764" y="1815332"/>
                    <a:pt x="7172" y="1810740"/>
                  </a:cubicBezTo>
                  <a:cubicBezTo>
                    <a:pt x="2580" y="1806148"/>
                    <a:pt x="0" y="1799920"/>
                    <a:pt x="0" y="1793426"/>
                  </a:cubicBezTo>
                  <a:lnTo>
                    <a:pt x="0" y="24486"/>
                  </a:lnTo>
                  <a:cubicBezTo>
                    <a:pt x="0" y="17992"/>
                    <a:pt x="2580" y="11764"/>
                    <a:pt x="7172" y="7172"/>
                  </a:cubicBezTo>
                  <a:cubicBezTo>
                    <a:pt x="11764" y="2580"/>
                    <a:pt x="17992" y="0"/>
                    <a:pt x="24486" y="0"/>
                  </a:cubicBezTo>
                  <a:close/>
                </a:path>
              </a:pathLst>
            </a:custGeom>
            <a:solidFill>
              <a:srgbClr val="10544A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4246953" cy="18750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723267" y="2108078"/>
            <a:ext cx="8411694" cy="963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96"/>
              </a:lnSpc>
            </a:pPr>
            <a:r>
              <a:rPr lang="pl-PL" sz="5997" dirty="0">
                <a:solidFill>
                  <a:srgbClr val="FFC000"/>
                </a:solidFill>
                <a:latin typeface="Cooper Hewitt"/>
              </a:rPr>
              <a:t>Co je dzieli?</a:t>
            </a:r>
            <a:endParaRPr lang="en-US" sz="5997" dirty="0">
              <a:solidFill>
                <a:srgbClr val="FFC000"/>
              </a:solidFill>
              <a:latin typeface="Cooper Hewitt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6538870" y="3637637"/>
            <a:ext cx="2671344" cy="189061"/>
          </a:xfrm>
          <a:custGeom>
            <a:avLst/>
            <a:gdLst/>
            <a:ahLst/>
            <a:cxnLst/>
            <a:rect l="l" t="t" r="r" b="b"/>
            <a:pathLst>
              <a:path w="2671344" h="189061">
                <a:moveTo>
                  <a:pt x="0" y="0"/>
                </a:moveTo>
                <a:lnTo>
                  <a:pt x="2671344" y="0"/>
                </a:lnTo>
                <a:lnTo>
                  <a:pt x="2671344" y="189062"/>
                </a:lnTo>
                <a:lnTo>
                  <a:pt x="0" y="1890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r="-11382" b="-148367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TextBox 17"/>
          <p:cNvSpPr txBox="1"/>
          <p:nvPr/>
        </p:nvSpPr>
        <p:spPr>
          <a:xfrm>
            <a:off x="1587471" y="4353806"/>
            <a:ext cx="14643129" cy="66873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just">
              <a:lnSpc>
                <a:spcPts val="2581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F6F6E9"/>
                </a:solidFill>
                <a:latin typeface="Cooper Hewitt"/>
              </a:rPr>
              <a:t>Wyzwania w zakresie efektywności energetycznej (ich skala, potrzeby miasta i  jego możliwości)</a:t>
            </a:r>
          </a:p>
          <a:p>
            <a:pPr marL="342900" indent="-342900" algn="just">
              <a:lnSpc>
                <a:spcPts val="2581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F6F6E9"/>
                </a:solidFill>
                <a:latin typeface="Cooper Hewitt"/>
              </a:rPr>
              <a:t>indywidualna strategia zwiększania efektywności energetycznej</a:t>
            </a:r>
          </a:p>
          <a:p>
            <a:pPr marL="342900" indent="-342900" algn="just">
              <a:lnSpc>
                <a:spcPts val="2581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F6F6E9"/>
                </a:solidFill>
                <a:latin typeface="Cooper Hewitt"/>
              </a:rPr>
              <a:t>sposób i stopień wykorzystania w działaniach własnych rozwiązań grupowych (klastry, spółdzielnie energetyczne, społeczności energetyczne)</a:t>
            </a:r>
          </a:p>
          <a:p>
            <a:pPr marL="342900" indent="-342900" algn="just">
              <a:lnSpc>
                <a:spcPts val="2581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F6F6E9"/>
                </a:solidFill>
                <a:latin typeface="Cooper Hewitt"/>
              </a:rPr>
              <a:t>zróżnicowany poziom świadomości, doświadczeń i zaangażowania decydentów</a:t>
            </a:r>
          </a:p>
          <a:p>
            <a:pPr marL="342900" indent="-342900" algn="just">
              <a:lnSpc>
                <a:spcPts val="2581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F6F6E9"/>
                </a:solidFill>
                <a:latin typeface="Cooper Hewitt"/>
              </a:rPr>
              <a:t>siła zespołu miasta</a:t>
            </a:r>
          </a:p>
          <a:p>
            <a:pPr marL="342900" indent="-342900" algn="just">
              <a:lnSpc>
                <a:spcPts val="2581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F6F6E9"/>
                </a:solidFill>
                <a:latin typeface="Cooper Hewitt"/>
              </a:rPr>
              <a:t>poziom integracji pomiędzy różnymi wydziałami w mieście</a:t>
            </a:r>
          </a:p>
          <a:p>
            <a:pPr marL="342900" indent="-342900" algn="just">
              <a:lnSpc>
                <a:spcPts val="2581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pl-PL" sz="2400" dirty="0">
              <a:solidFill>
                <a:srgbClr val="F6F6E9"/>
              </a:solidFill>
              <a:latin typeface="Cooper Hewitt"/>
            </a:endParaRPr>
          </a:p>
          <a:p>
            <a:pPr algn="just">
              <a:lnSpc>
                <a:spcPts val="2581"/>
              </a:lnSpc>
              <a:spcAft>
                <a:spcPts val="1800"/>
              </a:spcAft>
            </a:pPr>
            <a:endParaRPr lang="pl-PL" sz="2400" dirty="0">
              <a:solidFill>
                <a:srgbClr val="F6F6E9"/>
              </a:solidFill>
              <a:latin typeface="Cooper Hewitt"/>
            </a:endParaRPr>
          </a:p>
          <a:p>
            <a:pPr marL="342900" indent="-342900" algn="just">
              <a:lnSpc>
                <a:spcPts val="2581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pl-PL" sz="2400" dirty="0">
              <a:solidFill>
                <a:srgbClr val="F6F6E9"/>
              </a:solidFill>
              <a:latin typeface="Cooper Hewitt"/>
            </a:endParaRPr>
          </a:p>
          <a:p>
            <a:pPr marL="342900" indent="-342900" algn="just">
              <a:lnSpc>
                <a:spcPts val="2581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pl-PL" sz="2400" dirty="0">
              <a:solidFill>
                <a:srgbClr val="F6F6E9"/>
              </a:solidFill>
              <a:latin typeface="Cooper Hewitt"/>
            </a:endParaRPr>
          </a:p>
          <a:p>
            <a:pPr marL="342900" indent="-342900" algn="just">
              <a:lnSpc>
                <a:spcPts val="2581"/>
              </a:lnSpc>
              <a:buFont typeface="Arial" panose="020B0604020202020204" pitchFamily="34" charset="0"/>
              <a:buChar char="•"/>
            </a:pPr>
            <a:endParaRPr lang="pl-PL" sz="2400" dirty="0">
              <a:solidFill>
                <a:srgbClr val="F6F6E9"/>
              </a:solidFill>
              <a:latin typeface="Cooper Hewitt"/>
            </a:endParaRPr>
          </a:p>
          <a:p>
            <a:pPr algn="ctr">
              <a:lnSpc>
                <a:spcPts val="2581"/>
              </a:lnSpc>
            </a:pPr>
            <a:endParaRPr lang="pl-PL" sz="3600" dirty="0">
              <a:solidFill>
                <a:srgbClr val="F6F6E9"/>
              </a:solidFill>
              <a:latin typeface="Cooper Hewitt"/>
            </a:endParaRPr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0F10ACAD-8B2C-42AD-0CBA-D98CC2A105A4}"/>
              </a:ext>
            </a:extLst>
          </p:cNvPr>
          <p:cNvSpPr/>
          <p:nvPr/>
        </p:nvSpPr>
        <p:spPr>
          <a:xfrm>
            <a:off x="228600" y="440807"/>
            <a:ext cx="3768229" cy="891020"/>
          </a:xfrm>
          <a:custGeom>
            <a:avLst/>
            <a:gdLst/>
            <a:ahLst/>
            <a:cxnLst/>
            <a:rect l="l" t="t" r="r" b="b"/>
            <a:pathLst>
              <a:path w="3768229" h="891020">
                <a:moveTo>
                  <a:pt x="0" y="0"/>
                </a:moveTo>
                <a:lnTo>
                  <a:pt x="3768229" y="0"/>
                </a:lnTo>
                <a:lnTo>
                  <a:pt x="3768229" y="891020"/>
                </a:lnTo>
                <a:lnTo>
                  <a:pt x="0" y="89102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3" name="Freeform 2">
            <a:extLst>
              <a:ext uri="{FF2B5EF4-FFF2-40B4-BE49-F238E27FC236}">
                <a16:creationId xmlns:a16="http://schemas.microsoft.com/office/drawing/2014/main" id="{A27E0CAB-ACD8-D938-4813-BDCF152A42A1}"/>
              </a:ext>
            </a:extLst>
          </p:cNvPr>
          <p:cNvSpPr/>
          <p:nvPr/>
        </p:nvSpPr>
        <p:spPr>
          <a:xfrm>
            <a:off x="13639801" y="8065976"/>
            <a:ext cx="4655126" cy="2275429"/>
          </a:xfrm>
          <a:custGeom>
            <a:avLst/>
            <a:gdLst/>
            <a:ahLst/>
            <a:cxnLst/>
            <a:rect l="l" t="t" r="r" b="b"/>
            <a:pathLst>
              <a:path w="7079226" h="4114800">
                <a:moveTo>
                  <a:pt x="0" y="0"/>
                </a:moveTo>
                <a:lnTo>
                  <a:pt x="7079226" y="0"/>
                </a:lnTo>
                <a:lnTo>
                  <a:pt x="707922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515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17936" y="6506016"/>
            <a:ext cx="7079226" cy="4114800"/>
          </a:xfrm>
          <a:custGeom>
            <a:avLst/>
            <a:gdLst/>
            <a:ahLst/>
            <a:cxnLst/>
            <a:rect l="l" t="t" r="r" b="b"/>
            <a:pathLst>
              <a:path w="7079226" h="4114800">
                <a:moveTo>
                  <a:pt x="0" y="0"/>
                </a:moveTo>
                <a:lnTo>
                  <a:pt x="7079226" y="0"/>
                </a:lnTo>
                <a:lnTo>
                  <a:pt x="707922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6661290" y="6506016"/>
            <a:ext cx="5338119" cy="4114800"/>
          </a:xfrm>
          <a:custGeom>
            <a:avLst/>
            <a:gdLst/>
            <a:ahLst/>
            <a:cxnLst/>
            <a:rect l="l" t="t" r="r" b="b"/>
            <a:pathLst>
              <a:path w="5338119" h="4114800">
                <a:moveTo>
                  <a:pt x="0" y="0"/>
                </a:moveTo>
                <a:lnTo>
                  <a:pt x="5338119" y="0"/>
                </a:lnTo>
                <a:lnTo>
                  <a:pt x="533811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1999409" y="6506016"/>
            <a:ext cx="7079226" cy="4114800"/>
          </a:xfrm>
          <a:custGeom>
            <a:avLst/>
            <a:gdLst/>
            <a:ahLst/>
            <a:cxnLst/>
            <a:rect l="l" t="t" r="r" b="b"/>
            <a:pathLst>
              <a:path w="7079226" h="4114800">
                <a:moveTo>
                  <a:pt x="0" y="0"/>
                </a:moveTo>
                <a:lnTo>
                  <a:pt x="7079226" y="0"/>
                </a:lnTo>
                <a:lnTo>
                  <a:pt x="707922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>
            <a:off x="1954798" y="3823740"/>
            <a:ext cx="2671344" cy="189061"/>
          </a:xfrm>
          <a:custGeom>
            <a:avLst/>
            <a:gdLst/>
            <a:ahLst/>
            <a:cxnLst/>
            <a:rect l="l" t="t" r="r" b="b"/>
            <a:pathLst>
              <a:path w="2671344" h="189061">
                <a:moveTo>
                  <a:pt x="0" y="0"/>
                </a:moveTo>
                <a:lnTo>
                  <a:pt x="2671343" y="0"/>
                </a:lnTo>
                <a:lnTo>
                  <a:pt x="2671343" y="189061"/>
                </a:lnTo>
                <a:lnTo>
                  <a:pt x="0" y="1890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11382" b="-148367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7" name="TextBox 17">
            <a:extLst>
              <a:ext uri="{FF2B5EF4-FFF2-40B4-BE49-F238E27FC236}">
                <a16:creationId xmlns:a16="http://schemas.microsoft.com/office/drawing/2014/main" id="{9A0A5275-D1D1-35F1-9EA5-9EA8C6F4B19B}"/>
              </a:ext>
            </a:extLst>
          </p:cNvPr>
          <p:cNvSpPr txBox="1"/>
          <p:nvPr/>
        </p:nvSpPr>
        <p:spPr>
          <a:xfrm>
            <a:off x="15197677" y="8230780"/>
            <a:ext cx="2293632" cy="3211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581"/>
              </a:lnSpc>
            </a:pPr>
            <a:r>
              <a:rPr lang="pl-PL" sz="2000" dirty="0">
                <a:solidFill>
                  <a:srgbClr val="F6F6E9"/>
                </a:solidFill>
                <a:latin typeface="Cooper Hewitt"/>
              </a:rPr>
              <a:t>www.mae.pl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53DAEA7C-47C5-2624-9851-E9104037CF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376987"/>
            <a:ext cx="9927595" cy="412902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 descr="Abstract Line Illustration  "/>
          <p:cNvSpPr/>
          <p:nvPr/>
        </p:nvSpPr>
        <p:spPr>
          <a:xfrm>
            <a:off x="-374386" y="2451276"/>
            <a:ext cx="1866791" cy="1255167"/>
          </a:xfrm>
          <a:custGeom>
            <a:avLst/>
            <a:gdLst/>
            <a:ahLst/>
            <a:cxnLst/>
            <a:rect l="l" t="t" r="r" b="b"/>
            <a:pathLst>
              <a:path w="1866791" h="1255167">
                <a:moveTo>
                  <a:pt x="0" y="0"/>
                </a:moveTo>
                <a:lnTo>
                  <a:pt x="1866791" y="0"/>
                </a:lnTo>
                <a:lnTo>
                  <a:pt x="1866791" y="1255167"/>
                </a:lnTo>
                <a:lnTo>
                  <a:pt x="0" y="125516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 descr="Abstract Line Illustration  "/>
          <p:cNvSpPr/>
          <p:nvPr/>
        </p:nvSpPr>
        <p:spPr>
          <a:xfrm flipH="1">
            <a:off x="16795595" y="2451276"/>
            <a:ext cx="1866791" cy="1255167"/>
          </a:xfrm>
          <a:custGeom>
            <a:avLst/>
            <a:gdLst/>
            <a:ahLst/>
            <a:cxnLst/>
            <a:rect l="l" t="t" r="r" b="b"/>
            <a:pathLst>
              <a:path w="1866791" h="1255167">
                <a:moveTo>
                  <a:pt x="1866791" y="0"/>
                </a:moveTo>
                <a:lnTo>
                  <a:pt x="0" y="0"/>
                </a:lnTo>
                <a:lnTo>
                  <a:pt x="0" y="1255167"/>
                </a:lnTo>
                <a:lnTo>
                  <a:pt x="1866791" y="1255167"/>
                </a:lnTo>
                <a:lnTo>
                  <a:pt x="186679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02A87DAE-DAC6-0312-DA02-47EB292426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0691659"/>
              </p:ext>
            </p:extLst>
          </p:nvPr>
        </p:nvGraphicFramePr>
        <p:xfrm>
          <a:off x="1676400" y="1409699"/>
          <a:ext cx="16078200" cy="79852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1" name="Freeform 17">
            <a:extLst>
              <a:ext uri="{FF2B5EF4-FFF2-40B4-BE49-F238E27FC236}">
                <a16:creationId xmlns:a16="http://schemas.microsoft.com/office/drawing/2014/main" id="{5D65E3D4-EE6A-8F3E-4CD4-848EC73484ED}"/>
              </a:ext>
            </a:extLst>
          </p:cNvPr>
          <p:cNvSpPr/>
          <p:nvPr/>
        </p:nvSpPr>
        <p:spPr>
          <a:xfrm>
            <a:off x="808130" y="1300792"/>
            <a:ext cx="1368549" cy="1324071"/>
          </a:xfrm>
          <a:custGeom>
            <a:avLst/>
            <a:gdLst/>
            <a:ahLst/>
            <a:cxnLst/>
            <a:rect l="l" t="t" r="r" b="b"/>
            <a:pathLst>
              <a:path w="1368549" h="1324071">
                <a:moveTo>
                  <a:pt x="0" y="0"/>
                </a:moveTo>
                <a:lnTo>
                  <a:pt x="1368549" y="0"/>
                </a:lnTo>
                <a:lnTo>
                  <a:pt x="1368549" y="1324071"/>
                </a:lnTo>
                <a:lnTo>
                  <a:pt x="0" y="132407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2" name="Freeform 17">
            <a:extLst>
              <a:ext uri="{FF2B5EF4-FFF2-40B4-BE49-F238E27FC236}">
                <a16:creationId xmlns:a16="http://schemas.microsoft.com/office/drawing/2014/main" id="{68A6C04F-1EA1-B9F1-8A66-78C5FF1547BF}"/>
              </a:ext>
            </a:extLst>
          </p:cNvPr>
          <p:cNvSpPr/>
          <p:nvPr/>
        </p:nvSpPr>
        <p:spPr>
          <a:xfrm>
            <a:off x="808130" y="5402341"/>
            <a:ext cx="1368549" cy="1324071"/>
          </a:xfrm>
          <a:custGeom>
            <a:avLst/>
            <a:gdLst/>
            <a:ahLst/>
            <a:cxnLst/>
            <a:rect l="l" t="t" r="r" b="b"/>
            <a:pathLst>
              <a:path w="1368549" h="1324071">
                <a:moveTo>
                  <a:pt x="0" y="0"/>
                </a:moveTo>
                <a:lnTo>
                  <a:pt x="1368549" y="0"/>
                </a:lnTo>
                <a:lnTo>
                  <a:pt x="1368549" y="1324071"/>
                </a:lnTo>
                <a:lnTo>
                  <a:pt x="0" y="132407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-374386" y="4515916"/>
            <a:ext cx="1866791" cy="1255167"/>
          </a:xfrm>
          <a:custGeom>
            <a:avLst/>
            <a:gdLst/>
            <a:ahLst/>
            <a:cxnLst/>
            <a:rect l="l" t="t" r="r" b="b"/>
            <a:pathLst>
              <a:path w="1866791" h="1255167">
                <a:moveTo>
                  <a:pt x="0" y="0"/>
                </a:moveTo>
                <a:lnTo>
                  <a:pt x="1866791" y="0"/>
                </a:lnTo>
                <a:lnTo>
                  <a:pt x="1866791" y="1255168"/>
                </a:lnTo>
                <a:lnTo>
                  <a:pt x="0" y="12551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 flipH="1">
            <a:off x="16795595" y="4515916"/>
            <a:ext cx="1866791" cy="1255167"/>
          </a:xfrm>
          <a:custGeom>
            <a:avLst/>
            <a:gdLst/>
            <a:ahLst/>
            <a:cxnLst/>
            <a:rect l="l" t="t" r="r" b="b"/>
            <a:pathLst>
              <a:path w="1866791" h="1255167">
                <a:moveTo>
                  <a:pt x="1866791" y="0"/>
                </a:moveTo>
                <a:lnTo>
                  <a:pt x="0" y="0"/>
                </a:lnTo>
                <a:lnTo>
                  <a:pt x="0" y="1255168"/>
                </a:lnTo>
                <a:lnTo>
                  <a:pt x="1866791" y="1255168"/>
                </a:lnTo>
                <a:lnTo>
                  <a:pt x="186679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 rot="-5400000">
            <a:off x="16874984" y="177941"/>
            <a:ext cx="346837" cy="1354682"/>
          </a:xfrm>
          <a:custGeom>
            <a:avLst/>
            <a:gdLst/>
            <a:ahLst/>
            <a:cxnLst/>
            <a:rect l="l" t="t" r="r" b="b"/>
            <a:pathLst>
              <a:path w="346837" h="1354682">
                <a:moveTo>
                  <a:pt x="0" y="0"/>
                </a:moveTo>
                <a:lnTo>
                  <a:pt x="346837" y="0"/>
                </a:lnTo>
                <a:lnTo>
                  <a:pt x="346837" y="1354682"/>
                </a:lnTo>
                <a:lnTo>
                  <a:pt x="0" y="13546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34751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 rot="-5400000">
            <a:off x="1004190" y="177941"/>
            <a:ext cx="346837" cy="1354682"/>
          </a:xfrm>
          <a:custGeom>
            <a:avLst/>
            <a:gdLst/>
            <a:ahLst/>
            <a:cxnLst/>
            <a:rect l="l" t="t" r="r" b="b"/>
            <a:pathLst>
              <a:path w="346837" h="1354682">
                <a:moveTo>
                  <a:pt x="0" y="0"/>
                </a:moveTo>
                <a:lnTo>
                  <a:pt x="346837" y="0"/>
                </a:lnTo>
                <a:lnTo>
                  <a:pt x="346837" y="1354682"/>
                </a:lnTo>
                <a:lnTo>
                  <a:pt x="0" y="13546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34751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TextBox 14"/>
          <p:cNvSpPr txBox="1"/>
          <p:nvPr/>
        </p:nvSpPr>
        <p:spPr>
          <a:xfrm>
            <a:off x="4191000" y="1524240"/>
            <a:ext cx="9737595" cy="11556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830"/>
              </a:lnSpc>
            </a:pPr>
            <a:r>
              <a:rPr lang="pl-PL" sz="6000" dirty="0">
                <a:solidFill>
                  <a:srgbClr val="10544A"/>
                </a:solidFill>
                <a:latin typeface="Cooper Hewitt"/>
              </a:rPr>
              <a:t>UBÓSTWO ENERGETYCZNE</a:t>
            </a:r>
            <a:endParaRPr lang="en-US" sz="6000" dirty="0">
              <a:solidFill>
                <a:srgbClr val="10544A"/>
              </a:solidFill>
              <a:latin typeface="Cooper Hewitt"/>
            </a:endParaRPr>
          </a:p>
        </p:txBody>
      </p:sp>
      <p:sp>
        <p:nvSpPr>
          <p:cNvPr id="24" name="Freeform 24"/>
          <p:cNvSpPr/>
          <p:nvPr/>
        </p:nvSpPr>
        <p:spPr>
          <a:xfrm flipH="1">
            <a:off x="1210388" y="2292796"/>
            <a:ext cx="2745119" cy="194283"/>
          </a:xfrm>
          <a:custGeom>
            <a:avLst/>
            <a:gdLst/>
            <a:ahLst/>
            <a:cxnLst/>
            <a:rect l="l" t="t" r="r" b="b"/>
            <a:pathLst>
              <a:path w="2745119" h="194283">
                <a:moveTo>
                  <a:pt x="2745119" y="0"/>
                </a:moveTo>
                <a:lnTo>
                  <a:pt x="0" y="0"/>
                </a:lnTo>
                <a:lnTo>
                  <a:pt x="0" y="194283"/>
                </a:lnTo>
                <a:lnTo>
                  <a:pt x="2745119" y="194283"/>
                </a:lnTo>
                <a:lnTo>
                  <a:pt x="2745119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11382" b="-148367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5" name="Freeform 25"/>
          <p:cNvSpPr/>
          <p:nvPr/>
        </p:nvSpPr>
        <p:spPr>
          <a:xfrm>
            <a:off x="14136184" y="2292796"/>
            <a:ext cx="2745119" cy="194283"/>
          </a:xfrm>
          <a:custGeom>
            <a:avLst/>
            <a:gdLst/>
            <a:ahLst/>
            <a:cxnLst/>
            <a:rect l="l" t="t" r="r" b="b"/>
            <a:pathLst>
              <a:path w="2745119" h="194283">
                <a:moveTo>
                  <a:pt x="0" y="0"/>
                </a:moveTo>
                <a:lnTo>
                  <a:pt x="2745119" y="0"/>
                </a:lnTo>
                <a:lnTo>
                  <a:pt x="2745119" y="194283"/>
                </a:lnTo>
                <a:lnTo>
                  <a:pt x="0" y="1942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11382" b="-1483673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3" name="Grupa 12">
            <a:extLst>
              <a:ext uri="{FF2B5EF4-FFF2-40B4-BE49-F238E27FC236}">
                <a16:creationId xmlns:a16="http://schemas.microsoft.com/office/drawing/2014/main" id="{90B8ED61-A4F4-CC57-7082-3B6EEB06D0AF}"/>
              </a:ext>
            </a:extLst>
          </p:cNvPr>
          <p:cNvGrpSpPr/>
          <p:nvPr/>
        </p:nvGrpSpPr>
        <p:grpSpPr>
          <a:xfrm>
            <a:off x="1335226" y="3444352"/>
            <a:ext cx="3581012" cy="5403853"/>
            <a:chOff x="5338168" y="2782584"/>
            <a:chExt cx="3581012" cy="5403853"/>
          </a:xfrm>
        </p:grpSpPr>
        <p:grpSp>
          <p:nvGrpSpPr>
            <p:cNvPr id="15" name="Group 15"/>
            <p:cNvGrpSpPr/>
            <p:nvPr/>
          </p:nvGrpSpPr>
          <p:grpSpPr>
            <a:xfrm>
              <a:off x="5338168" y="2782584"/>
              <a:ext cx="3581012" cy="5403853"/>
              <a:chOff x="0" y="-133350"/>
              <a:chExt cx="943147" cy="1423237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943147" cy="1289887"/>
              </a:xfrm>
              <a:custGeom>
                <a:avLst/>
                <a:gdLst/>
                <a:ahLst/>
                <a:cxnLst/>
                <a:rect l="l" t="t" r="r" b="b"/>
                <a:pathLst>
                  <a:path w="943147" h="1289887">
                    <a:moveTo>
                      <a:pt x="110259" y="0"/>
                    </a:moveTo>
                    <a:lnTo>
                      <a:pt x="832888" y="0"/>
                    </a:lnTo>
                    <a:cubicBezTo>
                      <a:pt x="893783" y="0"/>
                      <a:pt x="943147" y="49365"/>
                      <a:pt x="943147" y="110259"/>
                    </a:cubicBezTo>
                    <a:lnTo>
                      <a:pt x="943147" y="1179628"/>
                    </a:lnTo>
                    <a:cubicBezTo>
                      <a:pt x="943147" y="1208871"/>
                      <a:pt x="931531" y="1236915"/>
                      <a:pt x="910853" y="1257593"/>
                    </a:cubicBezTo>
                    <a:cubicBezTo>
                      <a:pt x="890176" y="1278271"/>
                      <a:pt x="862131" y="1289887"/>
                      <a:pt x="832888" y="1289887"/>
                    </a:cubicBezTo>
                    <a:lnTo>
                      <a:pt x="110259" y="1289887"/>
                    </a:lnTo>
                    <a:cubicBezTo>
                      <a:pt x="81016" y="1289887"/>
                      <a:pt x="52972" y="1278271"/>
                      <a:pt x="32294" y="1257593"/>
                    </a:cubicBezTo>
                    <a:cubicBezTo>
                      <a:pt x="11617" y="1236915"/>
                      <a:pt x="0" y="1208871"/>
                      <a:pt x="0" y="1179628"/>
                    </a:cubicBezTo>
                    <a:lnTo>
                      <a:pt x="0" y="110259"/>
                    </a:lnTo>
                    <a:cubicBezTo>
                      <a:pt x="0" y="81016"/>
                      <a:pt x="11617" y="52972"/>
                      <a:pt x="32294" y="32294"/>
                    </a:cubicBezTo>
                    <a:cubicBezTo>
                      <a:pt x="52972" y="11617"/>
                      <a:pt x="81016" y="0"/>
                      <a:pt x="110259" y="0"/>
                    </a:cubicBezTo>
                    <a:close/>
                  </a:path>
                </a:pathLst>
              </a:custGeom>
              <a:solidFill>
                <a:srgbClr val="10544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133350"/>
                <a:ext cx="943147" cy="142323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709"/>
                  </a:lnSpc>
                </a:pPr>
                <a:endParaRPr/>
              </a:p>
            </p:txBody>
          </p:sp>
        </p:grpSp>
        <p:sp>
          <p:nvSpPr>
            <p:cNvPr id="31" name="TextBox 31"/>
            <p:cNvSpPr txBox="1"/>
            <p:nvPr/>
          </p:nvSpPr>
          <p:spPr>
            <a:xfrm>
              <a:off x="5455377" y="5101942"/>
              <a:ext cx="3346594" cy="105073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pl-PL" sz="2400" b="1" dirty="0">
                  <a:solidFill>
                    <a:srgbClr val="F6F6E9"/>
                  </a:solidFill>
                </a:rPr>
                <a:t>Odsetek osób dotkniętych ubóstwem energetycznym</a:t>
              </a:r>
              <a:endParaRPr lang="en-US" sz="2400" b="1" dirty="0">
                <a:solidFill>
                  <a:srgbClr val="F6F6E9"/>
                </a:solidFill>
              </a:endParaRPr>
            </a:p>
          </p:txBody>
        </p:sp>
      </p:grpSp>
      <p:sp>
        <p:nvSpPr>
          <p:cNvPr id="34" name="Freeform 7">
            <a:extLst>
              <a:ext uri="{FF2B5EF4-FFF2-40B4-BE49-F238E27FC236}">
                <a16:creationId xmlns:a16="http://schemas.microsoft.com/office/drawing/2014/main" id="{FA0366ED-BB12-6349-ECD0-7FC6067A30D5}"/>
              </a:ext>
            </a:extLst>
          </p:cNvPr>
          <p:cNvSpPr/>
          <p:nvPr/>
        </p:nvSpPr>
        <p:spPr>
          <a:xfrm>
            <a:off x="7228891" y="409772"/>
            <a:ext cx="3768229" cy="891020"/>
          </a:xfrm>
          <a:custGeom>
            <a:avLst/>
            <a:gdLst/>
            <a:ahLst/>
            <a:cxnLst/>
            <a:rect l="l" t="t" r="r" b="b"/>
            <a:pathLst>
              <a:path w="3768229" h="891020">
                <a:moveTo>
                  <a:pt x="0" y="0"/>
                </a:moveTo>
                <a:lnTo>
                  <a:pt x="3768229" y="0"/>
                </a:lnTo>
                <a:lnTo>
                  <a:pt x="3768229" y="891020"/>
                </a:lnTo>
                <a:lnTo>
                  <a:pt x="0" y="89102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8" name="Grupa 37">
            <a:extLst>
              <a:ext uri="{FF2B5EF4-FFF2-40B4-BE49-F238E27FC236}">
                <a16:creationId xmlns:a16="http://schemas.microsoft.com/office/drawing/2014/main" id="{DE2E2190-0109-1A0F-B349-6574E4BBB954}"/>
              </a:ext>
            </a:extLst>
          </p:cNvPr>
          <p:cNvGrpSpPr/>
          <p:nvPr/>
        </p:nvGrpSpPr>
        <p:grpSpPr>
          <a:xfrm>
            <a:off x="838200" y="2691719"/>
            <a:ext cx="5167927" cy="987254"/>
            <a:chOff x="1356153" y="3182131"/>
            <a:chExt cx="3581012" cy="1139502"/>
          </a:xfrm>
        </p:grpSpPr>
        <p:sp>
          <p:nvSpPr>
            <p:cNvPr id="12" name="TextBox 12"/>
            <p:cNvSpPr txBox="1"/>
            <p:nvPr/>
          </p:nvSpPr>
          <p:spPr>
            <a:xfrm>
              <a:off x="1356153" y="3182131"/>
              <a:ext cx="3581012" cy="11395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09"/>
                </a:lnSpc>
              </a:pPr>
              <a:endParaRPr>
                <a:solidFill>
                  <a:srgbClr val="FFC000"/>
                </a:solidFill>
              </a:endParaRPr>
            </a:p>
          </p:txBody>
        </p:sp>
        <p:sp>
          <p:nvSpPr>
            <p:cNvPr id="35" name="TextBox 26">
              <a:extLst>
                <a:ext uri="{FF2B5EF4-FFF2-40B4-BE49-F238E27FC236}">
                  <a16:creationId xmlns:a16="http://schemas.microsoft.com/office/drawing/2014/main" id="{48960F9E-6114-7691-C81A-A8220C8C3F54}"/>
                </a:ext>
              </a:extLst>
            </p:cNvPr>
            <p:cNvSpPr txBox="1"/>
            <p:nvPr/>
          </p:nvSpPr>
          <p:spPr>
            <a:xfrm>
              <a:off x="1754453" y="3658208"/>
              <a:ext cx="2952655" cy="37063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581"/>
                </a:lnSpc>
              </a:pPr>
              <a:r>
                <a:rPr lang="pl-PL" sz="2000" dirty="0">
                  <a:solidFill>
                    <a:srgbClr val="10544A"/>
                  </a:solidFill>
                  <a:latin typeface="Cooper Hewitt"/>
                </a:rPr>
                <a:t>PARAMETRY WSKAŹNIKA:</a:t>
              </a:r>
              <a:endParaRPr lang="en-US" sz="2000" dirty="0">
                <a:solidFill>
                  <a:srgbClr val="10544A"/>
                </a:solidFill>
                <a:latin typeface="Cooper Hewitt"/>
              </a:endParaRPr>
            </a:p>
          </p:txBody>
        </p:sp>
      </p:grpSp>
      <p:grpSp>
        <p:nvGrpSpPr>
          <p:cNvPr id="33" name="Grupa 32">
            <a:extLst>
              <a:ext uri="{FF2B5EF4-FFF2-40B4-BE49-F238E27FC236}">
                <a16:creationId xmlns:a16="http://schemas.microsoft.com/office/drawing/2014/main" id="{DB98EF33-BD56-6FD1-A09B-D759543766E1}"/>
              </a:ext>
            </a:extLst>
          </p:cNvPr>
          <p:cNvGrpSpPr/>
          <p:nvPr/>
        </p:nvGrpSpPr>
        <p:grpSpPr>
          <a:xfrm>
            <a:off x="10134600" y="3972065"/>
            <a:ext cx="3581012" cy="4897540"/>
            <a:chOff x="13300292" y="3288897"/>
            <a:chExt cx="3581012" cy="4897540"/>
          </a:xfrm>
        </p:grpSpPr>
        <p:grpSp>
          <p:nvGrpSpPr>
            <p:cNvPr id="21" name="Group 21"/>
            <p:cNvGrpSpPr/>
            <p:nvPr/>
          </p:nvGrpSpPr>
          <p:grpSpPr>
            <a:xfrm>
              <a:off x="13300292" y="3288897"/>
              <a:ext cx="3581012" cy="4897540"/>
              <a:chOff x="0" y="0"/>
              <a:chExt cx="943147" cy="1289887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943147" cy="1289887"/>
              </a:xfrm>
              <a:custGeom>
                <a:avLst/>
                <a:gdLst/>
                <a:ahLst/>
                <a:cxnLst/>
                <a:rect l="l" t="t" r="r" b="b"/>
                <a:pathLst>
                  <a:path w="943147" h="1289887">
                    <a:moveTo>
                      <a:pt x="110259" y="0"/>
                    </a:moveTo>
                    <a:lnTo>
                      <a:pt x="832888" y="0"/>
                    </a:lnTo>
                    <a:cubicBezTo>
                      <a:pt x="893783" y="0"/>
                      <a:pt x="943147" y="49365"/>
                      <a:pt x="943147" y="110259"/>
                    </a:cubicBezTo>
                    <a:lnTo>
                      <a:pt x="943147" y="1179628"/>
                    </a:lnTo>
                    <a:cubicBezTo>
                      <a:pt x="943147" y="1208871"/>
                      <a:pt x="931531" y="1236915"/>
                      <a:pt x="910853" y="1257593"/>
                    </a:cubicBezTo>
                    <a:cubicBezTo>
                      <a:pt x="890176" y="1278271"/>
                      <a:pt x="862131" y="1289887"/>
                      <a:pt x="832888" y="1289887"/>
                    </a:cubicBezTo>
                    <a:lnTo>
                      <a:pt x="110259" y="1289887"/>
                    </a:lnTo>
                    <a:cubicBezTo>
                      <a:pt x="81016" y="1289887"/>
                      <a:pt x="52972" y="1278271"/>
                      <a:pt x="32294" y="1257593"/>
                    </a:cubicBezTo>
                    <a:cubicBezTo>
                      <a:pt x="11617" y="1236915"/>
                      <a:pt x="0" y="1208871"/>
                      <a:pt x="0" y="1179628"/>
                    </a:cubicBezTo>
                    <a:lnTo>
                      <a:pt x="0" y="110259"/>
                    </a:lnTo>
                    <a:cubicBezTo>
                      <a:pt x="0" y="81016"/>
                      <a:pt x="11617" y="52972"/>
                      <a:pt x="32294" y="32294"/>
                    </a:cubicBezTo>
                    <a:cubicBezTo>
                      <a:pt x="52972" y="11617"/>
                      <a:pt x="81016" y="0"/>
                      <a:pt x="110259" y="0"/>
                    </a:cubicBezTo>
                    <a:close/>
                  </a:path>
                </a:pathLst>
              </a:custGeom>
              <a:solidFill>
                <a:srgbClr val="10544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-133350"/>
                <a:ext cx="943147" cy="142323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709"/>
                  </a:lnSpc>
                </a:pPr>
                <a:endParaRPr/>
              </a:p>
            </p:txBody>
          </p:sp>
        </p:grpSp>
        <p:sp>
          <p:nvSpPr>
            <p:cNvPr id="37" name="TextBox 31">
              <a:extLst>
                <a:ext uri="{FF2B5EF4-FFF2-40B4-BE49-F238E27FC236}">
                  <a16:creationId xmlns:a16="http://schemas.microsoft.com/office/drawing/2014/main" id="{F2AB96C2-CDF4-ECCF-7B0C-80A0AC6B0B96}"/>
                </a:ext>
              </a:extLst>
            </p:cNvPr>
            <p:cNvSpPr txBox="1"/>
            <p:nvPr/>
          </p:nvSpPr>
          <p:spPr>
            <a:xfrm>
              <a:off x="13463477" y="3663882"/>
              <a:ext cx="3346594" cy="382072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pl-PL" sz="2400" b="1" dirty="0">
                  <a:solidFill>
                    <a:srgbClr val="F6F6E9"/>
                  </a:solidFill>
                </a:rPr>
                <a:t>Liczba ludności żyjącej </a:t>
              </a:r>
              <a:br>
                <a:rPr lang="pl-PL" sz="2400" b="1" dirty="0">
                  <a:solidFill>
                    <a:srgbClr val="F6F6E9"/>
                  </a:solidFill>
                </a:rPr>
              </a:br>
              <a:r>
                <a:rPr lang="pl-PL" sz="2400" b="1" dirty="0">
                  <a:solidFill>
                    <a:srgbClr val="F6F6E9"/>
                  </a:solidFill>
                </a:rPr>
                <a:t>w nieodpowiednich warunkach mieszkaniowych (np. przeciekający dach) lub </a:t>
              </a:r>
              <a:br>
                <a:rPr lang="pl-PL" sz="2400" b="1" dirty="0">
                  <a:solidFill>
                    <a:srgbClr val="F6F6E9"/>
                  </a:solidFill>
                </a:rPr>
              </a:br>
              <a:r>
                <a:rPr lang="pl-PL" sz="2400" b="1" dirty="0">
                  <a:solidFill>
                    <a:srgbClr val="F6F6E9"/>
                  </a:solidFill>
                </a:rPr>
                <a:t>w nieodpowiednim komforcie cieplnym</a:t>
              </a:r>
              <a:endParaRPr lang="en-US" sz="2400" b="1" dirty="0">
                <a:solidFill>
                  <a:srgbClr val="F6F6E9"/>
                </a:solidFill>
              </a:endParaRPr>
            </a:p>
          </p:txBody>
        </p:sp>
      </p:grpSp>
      <p:sp>
        <p:nvSpPr>
          <p:cNvPr id="9" name="Freeform 2">
            <a:extLst>
              <a:ext uri="{FF2B5EF4-FFF2-40B4-BE49-F238E27FC236}">
                <a16:creationId xmlns:a16="http://schemas.microsoft.com/office/drawing/2014/main" id="{EAA39E10-A042-4469-7367-01383FEA6337}"/>
              </a:ext>
            </a:extLst>
          </p:cNvPr>
          <p:cNvSpPr/>
          <p:nvPr/>
        </p:nvSpPr>
        <p:spPr>
          <a:xfrm>
            <a:off x="12776257" y="7799920"/>
            <a:ext cx="5518669" cy="2541486"/>
          </a:xfrm>
          <a:custGeom>
            <a:avLst/>
            <a:gdLst/>
            <a:ahLst/>
            <a:cxnLst/>
            <a:rect l="l" t="t" r="r" b="b"/>
            <a:pathLst>
              <a:path w="7079226" h="4114800">
                <a:moveTo>
                  <a:pt x="0" y="0"/>
                </a:moveTo>
                <a:lnTo>
                  <a:pt x="7079226" y="0"/>
                </a:lnTo>
                <a:lnTo>
                  <a:pt x="707922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2" name="Grupa 31">
            <a:extLst>
              <a:ext uri="{FF2B5EF4-FFF2-40B4-BE49-F238E27FC236}">
                <a16:creationId xmlns:a16="http://schemas.microsoft.com/office/drawing/2014/main" id="{8C2CE980-F47D-B449-C852-A8D4C6936218}"/>
              </a:ext>
            </a:extLst>
          </p:cNvPr>
          <p:cNvGrpSpPr/>
          <p:nvPr/>
        </p:nvGrpSpPr>
        <p:grpSpPr>
          <a:xfrm>
            <a:off x="5614206" y="3950665"/>
            <a:ext cx="3581012" cy="4897540"/>
            <a:chOff x="9368822" y="3345905"/>
            <a:chExt cx="3581012" cy="4897540"/>
          </a:xfrm>
        </p:grpSpPr>
        <p:grpSp>
          <p:nvGrpSpPr>
            <p:cNvPr id="27" name="Group 18">
              <a:extLst>
                <a:ext uri="{FF2B5EF4-FFF2-40B4-BE49-F238E27FC236}">
                  <a16:creationId xmlns:a16="http://schemas.microsoft.com/office/drawing/2014/main" id="{4452E10B-531B-BF89-BB8D-1E7765065D4F}"/>
                </a:ext>
              </a:extLst>
            </p:cNvPr>
            <p:cNvGrpSpPr/>
            <p:nvPr/>
          </p:nvGrpSpPr>
          <p:grpSpPr>
            <a:xfrm>
              <a:off x="9368822" y="3345905"/>
              <a:ext cx="3581012" cy="4897540"/>
              <a:chOff x="0" y="0"/>
              <a:chExt cx="943147" cy="1289887"/>
            </a:xfrm>
          </p:grpSpPr>
          <p:sp>
            <p:nvSpPr>
              <p:cNvPr id="28" name="Freeform 19">
                <a:extLst>
                  <a:ext uri="{FF2B5EF4-FFF2-40B4-BE49-F238E27FC236}">
                    <a16:creationId xmlns:a16="http://schemas.microsoft.com/office/drawing/2014/main" id="{1EC75BD1-3679-5644-A421-9A318172179E}"/>
                  </a:ext>
                </a:extLst>
              </p:cNvPr>
              <p:cNvSpPr/>
              <p:nvPr/>
            </p:nvSpPr>
            <p:spPr>
              <a:xfrm>
                <a:off x="0" y="0"/>
                <a:ext cx="943147" cy="1289887"/>
              </a:xfrm>
              <a:custGeom>
                <a:avLst/>
                <a:gdLst/>
                <a:ahLst/>
                <a:cxnLst/>
                <a:rect l="l" t="t" r="r" b="b"/>
                <a:pathLst>
                  <a:path w="943147" h="1289887">
                    <a:moveTo>
                      <a:pt x="110259" y="0"/>
                    </a:moveTo>
                    <a:lnTo>
                      <a:pt x="832888" y="0"/>
                    </a:lnTo>
                    <a:cubicBezTo>
                      <a:pt x="893783" y="0"/>
                      <a:pt x="943147" y="49365"/>
                      <a:pt x="943147" y="110259"/>
                    </a:cubicBezTo>
                    <a:lnTo>
                      <a:pt x="943147" y="1179628"/>
                    </a:lnTo>
                    <a:cubicBezTo>
                      <a:pt x="943147" y="1208871"/>
                      <a:pt x="931531" y="1236915"/>
                      <a:pt x="910853" y="1257593"/>
                    </a:cubicBezTo>
                    <a:cubicBezTo>
                      <a:pt x="890176" y="1278271"/>
                      <a:pt x="862131" y="1289887"/>
                      <a:pt x="832888" y="1289887"/>
                    </a:cubicBezTo>
                    <a:lnTo>
                      <a:pt x="110259" y="1289887"/>
                    </a:lnTo>
                    <a:cubicBezTo>
                      <a:pt x="81016" y="1289887"/>
                      <a:pt x="52972" y="1278271"/>
                      <a:pt x="32294" y="1257593"/>
                    </a:cubicBezTo>
                    <a:cubicBezTo>
                      <a:pt x="11617" y="1236915"/>
                      <a:pt x="0" y="1208871"/>
                      <a:pt x="0" y="1179628"/>
                    </a:cubicBezTo>
                    <a:lnTo>
                      <a:pt x="0" y="110259"/>
                    </a:lnTo>
                    <a:cubicBezTo>
                      <a:pt x="0" y="81016"/>
                      <a:pt x="11617" y="52972"/>
                      <a:pt x="32294" y="32294"/>
                    </a:cubicBezTo>
                    <a:cubicBezTo>
                      <a:pt x="52972" y="11617"/>
                      <a:pt x="81016" y="0"/>
                      <a:pt x="110259" y="0"/>
                    </a:cubicBezTo>
                    <a:close/>
                  </a:path>
                </a:pathLst>
              </a:custGeom>
              <a:solidFill>
                <a:srgbClr val="10544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" name="TextBox 20">
                <a:extLst>
                  <a:ext uri="{FF2B5EF4-FFF2-40B4-BE49-F238E27FC236}">
                    <a16:creationId xmlns:a16="http://schemas.microsoft.com/office/drawing/2014/main" id="{980C4DB2-B235-F300-DED6-733A9C98623A}"/>
                  </a:ext>
                </a:extLst>
              </p:cNvPr>
              <p:cNvSpPr txBox="1"/>
              <p:nvPr/>
            </p:nvSpPr>
            <p:spPr>
              <a:xfrm>
                <a:off x="0" y="-133350"/>
                <a:ext cx="943147" cy="142323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709"/>
                  </a:lnSpc>
                </a:pPr>
                <a:endParaRPr/>
              </a:p>
            </p:txBody>
          </p:sp>
        </p:grpSp>
        <p:sp>
          <p:nvSpPr>
            <p:cNvPr id="30" name="TextBox 31">
              <a:extLst>
                <a:ext uri="{FF2B5EF4-FFF2-40B4-BE49-F238E27FC236}">
                  <a16:creationId xmlns:a16="http://schemas.microsoft.com/office/drawing/2014/main" id="{94F7B089-ECF8-BC62-BE3A-E19538AFE2E7}"/>
                </a:ext>
              </a:extLst>
            </p:cNvPr>
            <p:cNvSpPr txBox="1"/>
            <p:nvPr/>
          </p:nvSpPr>
          <p:spPr>
            <a:xfrm>
              <a:off x="9479256" y="4893531"/>
              <a:ext cx="3346594" cy="215873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pl-PL" sz="2400" b="1" dirty="0">
                  <a:solidFill>
                    <a:srgbClr val="F6F6E9"/>
                  </a:solidFill>
                  <a:latin typeface="+mj-lt"/>
                </a:rPr>
                <a:t>Część dochodu do dyspozycji gospodarstwa domowego wydawana na energię</a:t>
              </a:r>
              <a:endParaRPr lang="en-US" sz="2400" b="1" dirty="0">
                <a:solidFill>
                  <a:srgbClr val="F6F6E9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-374386" y="2451276"/>
            <a:ext cx="1866791" cy="1255167"/>
          </a:xfrm>
          <a:custGeom>
            <a:avLst/>
            <a:gdLst/>
            <a:ahLst/>
            <a:cxnLst/>
            <a:rect l="l" t="t" r="r" b="b"/>
            <a:pathLst>
              <a:path w="1866791" h="1255167">
                <a:moveTo>
                  <a:pt x="0" y="0"/>
                </a:moveTo>
                <a:lnTo>
                  <a:pt x="1866791" y="0"/>
                </a:lnTo>
                <a:lnTo>
                  <a:pt x="1866791" y="1255167"/>
                </a:lnTo>
                <a:lnTo>
                  <a:pt x="0" y="125516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 flipH="1">
            <a:off x="16795595" y="2451276"/>
            <a:ext cx="1866791" cy="1255167"/>
          </a:xfrm>
          <a:custGeom>
            <a:avLst/>
            <a:gdLst/>
            <a:ahLst/>
            <a:cxnLst/>
            <a:rect l="l" t="t" r="r" b="b"/>
            <a:pathLst>
              <a:path w="1866791" h="1255167">
                <a:moveTo>
                  <a:pt x="1866791" y="0"/>
                </a:moveTo>
                <a:lnTo>
                  <a:pt x="0" y="0"/>
                </a:lnTo>
                <a:lnTo>
                  <a:pt x="0" y="1255167"/>
                </a:lnTo>
                <a:lnTo>
                  <a:pt x="1866791" y="1255167"/>
                </a:lnTo>
                <a:lnTo>
                  <a:pt x="186679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7" name="Group 7"/>
          <p:cNvGrpSpPr/>
          <p:nvPr/>
        </p:nvGrpSpPr>
        <p:grpSpPr>
          <a:xfrm>
            <a:off x="1147638" y="1726109"/>
            <a:ext cx="16125155" cy="7119377"/>
            <a:chOff x="0" y="-57150"/>
            <a:chExt cx="4246954" cy="187506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246954" cy="1817912"/>
            </a:xfrm>
            <a:custGeom>
              <a:avLst/>
              <a:gdLst/>
              <a:ahLst/>
              <a:cxnLst/>
              <a:rect l="l" t="t" r="r" b="b"/>
              <a:pathLst>
                <a:path w="4246954" h="1817912">
                  <a:moveTo>
                    <a:pt x="24486" y="0"/>
                  </a:moveTo>
                  <a:lnTo>
                    <a:pt x="4222468" y="0"/>
                  </a:lnTo>
                  <a:cubicBezTo>
                    <a:pt x="4228962" y="0"/>
                    <a:pt x="4235190" y="2580"/>
                    <a:pt x="4239782" y="7172"/>
                  </a:cubicBezTo>
                  <a:cubicBezTo>
                    <a:pt x="4244374" y="11764"/>
                    <a:pt x="4246954" y="17992"/>
                    <a:pt x="4246954" y="24486"/>
                  </a:cubicBezTo>
                  <a:lnTo>
                    <a:pt x="4246954" y="1793426"/>
                  </a:lnTo>
                  <a:cubicBezTo>
                    <a:pt x="4246954" y="1799920"/>
                    <a:pt x="4244374" y="1806148"/>
                    <a:pt x="4239782" y="1810740"/>
                  </a:cubicBezTo>
                  <a:cubicBezTo>
                    <a:pt x="4235190" y="1815332"/>
                    <a:pt x="4228962" y="1817912"/>
                    <a:pt x="4222468" y="1817912"/>
                  </a:cubicBezTo>
                  <a:lnTo>
                    <a:pt x="24486" y="1817912"/>
                  </a:lnTo>
                  <a:cubicBezTo>
                    <a:pt x="17992" y="1817912"/>
                    <a:pt x="11764" y="1815332"/>
                    <a:pt x="7172" y="1810740"/>
                  </a:cubicBezTo>
                  <a:cubicBezTo>
                    <a:pt x="2580" y="1806148"/>
                    <a:pt x="0" y="1799920"/>
                    <a:pt x="0" y="1793426"/>
                  </a:cubicBezTo>
                  <a:lnTo>
                    <a:pt x="0" y="24486"/>
                  </a:lnTo>
                  <a:cubicBezTo>
                    <a:pt x="0" y="17992"/>
                    <a:pt x="2580" y="11764"/>
                    <a:pt x="7172" y="7172"/>
                  </a:cubicBezTo>
                  <a:cubicBezTo>
                    <a:pt x="11764" y="2580"/>
                    <a:pt x="17992" y="0"/>
                    <a:pt x="24486" y="0"/>
                  </a:cubicBezTo>
                  <a:close/>
                </a:path>
              </a:pathLst>
            </a:custGeom>
            <a:solidFill>
              <a:srgbClr val="10544A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4246953" cy="18750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723267" y="2108078"/>
            <a:ext cx="8411694" cy="963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96"/>
              </a:lnSpc>
            </a:pPr>
            <a:r>
              <a:rPr lang="pl-PL" sz="5997" dirty="0">
                <a:solidFill>
                  <a:srgbClr val="92D050"/>
                </a:solidFill>
                <a:latin typeface="Cooper Hewitt"/>
              </a:rPr>
              <a:t>Rybnik</a:t>
            </a:r>
            <a:endParaRPr lang="en-US" sz="5997" dirty="0">
              <a:solidFill>
                <a:srgbClr val="92D050"/>
              </a:solidFill>
              <a:latin typeface="Cooper Hewitt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6538870" y="3637637"/>
            <a:ext cx="2671344" cy="189061"/>
          </a:xfrm>
          <a:custGeom>
            <a:avLst/>
            <a:gdLst/>
            <a:ahLst/>
            <a:cxnLst/>
            <a:rect l="l" t="t" r="r" b="b"/>
            <a:pathLst>
              <a:path w="2671344" h="189061">
                <a:moveTo>
                  <a:pt x="0" y="0"/>
                </a:moveTo>
                <a:lnTo>
                  <a:pt x="2671344" y="0"/>
                </a:lnTo>
                <a:lnTo>
                  <a:pt x="2671344" y="189062"/>
                </a:lnTo>
                <a:lnTo>
                  <a:pt x="0" y="1890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r="-11382" b="-148367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TextBox 17"/>
          <p:cNvSpPr txBox="1"/>
          <p:nvPr/>
        </p:nvSpPr>
        <p:spPr>
          <a:xfrm>
            <a:off x="1587471" y="4353806"/>
            <a:ext cx="14643129" cy="37121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just">
              <a:lnSpc>
                <a:spcPts val="2581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F6F6E9"/>
                </a:solidFill>
                <a:latin typeface="Cooper Hewitt"/>
              </a:rPr>
              <a:t>Program Zarządzania Energią i Mediami „PRZEMEK” zaoszczędził od 2006 roku ponad 11 mln zł</a:t>
            </a:r>
          </a:p>
          <a:p>
            <a:pPr marL="342900" indent="-342900" algn="just">
              <a:lnSpc>
                <a:spcPts val="2581"/>
              </a:lnSpc>
              <a:buFont typeface="Arial" panose="020B0604020202020204" pitchFamily="34" charset="0"/>
              <a:buChar char="•"/>
            </a:pPr>
            <a:endParaRPr lang="pl-PL" sz="2400" dirty="0">
              <a:solidFill>
                <a:srgbClr val="F6F6E9"/>
              </a:solidFill>
              <a:latin typeface="Cooper Hewitt"/>
            </a:endParaRPr>
          </a:p>
          <a:p>
            <a:pPr marL="342900" indent="-342900" algn="just">
              <a:lnSpc>
                <a:spcPts val="2581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F6F6E9"/>
                </a:solidFill>
                <a:latin typeface="Cooper Hewitt"/>
              </a:rPr>
              <a:t>4850 wniosków w ramach Programu „Czyste Powietrze” na kwotę 53 mln zł</a:t>
            </a:r>
          </a:p>
          <a:p>
            <a:pPr marL="342900" indent="-342900" algn="just">
              <a:lnSpc>
                <a:spcPts val="2581"/>
              </a:lnSpc>
              <a:buFont typeface="Arial" panose="020B0604020202020204" pitchFamily="34" charset="0"/>
              <a:buChar char="•"/>
            </a:pPr>
            <a:endParaRPr lang="pl-PL" sz="2400" dirty="0">
              <a:solidFill>
                <a:srgbClr val="F6F6E9"/>
              </a:solidFill>
              <a:latin typeface="Cooper Hewitt"/>
            </a:endParaRPr>
          </a:p>
          <a:p>
            <a:pPr marL="342900" indent="-342900" algn="just">
              <a:lnSpc>
                <a:spcPts val="2581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F6F6E9"/>
                </a:solidFill>
                <a:latin typeface="Cooper Hewitt"/>
              </a:rPr>
              <a:t>309 zmodernizowanych obiektów miejskich (TM, ŹC, OZE) na kwotę 143 mln zł</a:t>
            </a:r>
          </a:p>
          <a:p>
            <a:pPr marL="342900" indent="-342900" algn="just">
              <a:lnSpc>
                <a:spcPts val="2581"/>
              </a:lnSpc>
              <a:buFont typeface="Arial" panose="020B0604020202020204" pitchFamily="34" charset="0"/>
              <a:buChar char="•"/>
            </a:pPr>
            <a:endParaRPr lang="pl-PL" sz="2400" dirty="0">
              <a:solidFill>
                <a:srgbClr val="F6F6E9"/>
              </a:solidFill>
              <a:latin typeface="Cooper Hewitt"/>
            </a:endParaRPr>
          </a:p>
          <a:p>
            <a:pPr marL="342900" indent="-342900" algn="just">
              <a:lnSpc>
                <a:spcPts val="2581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F6F6E9"/>
                </a:solidFill>
                <a:latin typeface="Cooper Hewitt"/>
              </a:rPr>
              <a:t>20 autobusów wodorowych wraz z ogólnodostępną stacją tankowania wodoru</a:t>
            </a:r>
          </a:p>
          <a:p>
            <a:pPr marL="342900" indent="-342900" algn="just">
              <a:lnSpc>
                <a:spcPts val="2581"/>
              </a:lnSpc>
              <a:buFont typeface="Arial" panose="020B0604020202020204" pitchFamily="34" charset="0"/>
              <a:buChar char="•"/>
            </a:pPr>
            <a:endParaRPr lang="pl-PL" sz="2400" dirty="0">
              <a:solidFill>
                <a:srgbClr val="F6F6E9"/>
              </a:solidFill>
              <a:latin typeface="Cooper Hewitt"/>
            </a:endParaRPr>
          </a:p>
          <a:p>
            <a:pPr marL="342900" indent="-342900" algn="just">
              <a:lnSpc>
                <a:spcPts val="2581"/>
              </a:lnSpc>
              <a:buFont typeface="Arial" panose="020B0604020202020204" pitchFamily="34" charset="0"/>
              <a:buChar char="•"/>
            </a:pPr>
            <a:endParaRPr lang="pl-PL" sz="2400" dirty="0">
              <a:solidFill>
                <a:srgbClr val="F6F6E9"/>
              </a:solidFill>
              <a:latin typeface="Cooper Hewitt"/>
            </a:endParaRPr>
          </a:p>
          <a:p>
            <a:pPr algn="ctr">
              <a:lnSpc>
                <a:spcPts val="2581"/>
              </a:lnSpc>
            </a:pPr>
            <a:endParaRPr lang="pl-PL" sz="3600" dirty="0">
              <a:solidFill>
                <a:srgbClr val="F6F6E9"/>
              </a:solidFill>
              <a:latin typeface="Cooper Hewitt"/>
            </a:endParaRPr>
          </a:p>
          <a:p>
            <a:pPr algn="ctr">
              <a:lnSpc>
                <a:spcPts val="2581"/>
              </a:lnSpc>
            </a:pPr>
            <a:r>
              <a:rPr lang="pl-PL" sz="3600" dirty="0">
                <a:solidFill>
                  <a:srgbClr val="F6F6E9"/>
                </a:solidFill>
                <a:latin typeface="Cooper Hewitt"/>
              </a:rPr>
              <a:t>SPADEK PM10 W LATACH 2010 – 2023:  88,06% </a:t>
            </a:r>
            <a:r>
              <a:rPr lang="pl-PL" sz="2800" dirty="0">
                <a:solidFill>
                  <a:srgbClr val="F6F6E9"/>
                </a:solidFill>
                <a:latin typeface="Cooper Hewitt"/>
              </a:rPr>
              <a:t>(ze 134 DO 16 dni ze smogiem)</a:t>
            </a:r>
            <a:endParaRPr lang="pl-PL" sz="3600" dirty="0">
              <a:solidFill>
                <a:srgbClr val="F6F6E9"/>
              </a:solidFill>
              <a:latin typeface="Cooper Hewitt"/>
            </a:endParaRPr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0F10ACAD-8B2C-42AD-0CBA-D98CC2A105A4}"/>
              </a:ext>
            </a:extLst>
          </p:cNvPr>
          <p:cNvSpPr/>
          <p:nvPr/>
        </p:nvSpPr>
        <p:spPr>
          <a:xfrm>
            <a:off x="228600" y="440807"/>
            <a:ext cx="3768229" cy="891020"/>
          </a:xfrm>
          <a:custGeom>
            <a:avLst/>
            <a:gdLst/>
            <a:ahLst/>
            <a:cxnLst/>
            <a:rect l="l" t="t" r="r" b="b"/>
            <a:pathLst>
              <a:path w="3768229" h="891020">
                <a:moveTo>
                  <a:pt x="0" y="0"/>
                </a:moveTo>
                <a:lnTo>
                  <a:pt x="3768229" y="0"/>
                </a:lnTo>
                <a:lnTo>
                  <a:pt x="3768229" y="891020"/>
                </a:lnTo>
                <a:lnTo>
                  <a:pt x="0" y="89102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2" name="Strzałka: w dół 21">
            <a:extLst>
              <a:ext uri="{FF2B5EF4-FFF2-40B4-BE49-F238E27FC236}">
                <a16:creationId xmlns:a16="http://schemas.microsoft.com/office/drawing/2014/main" id="{15EEE179-3BBE-9805-97E8-DF1D32F8F35D}"/>
              </a:ext>
            </a:extLst>
          </p:cNvPr>
          <p:cNvSpPr/>
          <p:nvPr/>
        </p:nvSpPr>
        <p:spPr>
          <a:xfrm>
            <a:off x="7947074" y="6819900"/>
            <a:ext cx="2045174" cy="528274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Freeform 2">
            <a:extLst>
              <a:ext uri="{FF2B5EF4-FFF2-40B4-BE49-F238E27FC236}">
                <a16:creationId xmlns:a16="http://schemas.microsoft.com/office/drawing/2014/main" id="{A27E0CAB-ACD8-D938-4813-BDCF152A42A1}"/>
              </a:ext>
            </a:extLst>
          </p:cNvPr>
          <p:cNvSpPr/>
          <p:nvPr/>
        </p:nvSpPr>
        <p:spPr>
          <a:xfrm>
            <a:off x="13639801" y="8065976"/>
            <a:ext cx="4655126" cy="2275429"/>
          </a:xfrm>
          <a:custGeom>
            <a:avLst/>
            <a:gdLst/>
            <a:ahLst/>
            <a:cxnLst/>
            <a:rect l="l" t="t" r="r" b="b"/>
            <a:pathLst>
              <a:path w="7079226" h="4114800">
                <a:moveTo>
                  <a:pt x="0" y="0"/>
                </a:moveTo>
                <a:lnTo>
                  <a:pt x="7079226" y="0"/>
                </a:lnTo>
                <a:lnTo>
                  <a:pt x="707922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-374386" y="2451276"/>
            <a:ext cx="1866791" cy="1255167"/>
          </a:xfrm>
          <a:custGeom>
            <a:avLst/>
            <a:gdLst/>
            <a:ahLst/>
            <a:cxnLst/>
            <a:rect l="l" t="t" r="r" b="b"/>
            <a:pathLst>
              <a:path w="1866791" h="1255167">
                <a:moveTo>
                  <a:pt x="0" y="0"/>
                </a:moveTo>
                <a:lnTo>
                  <a:pt x="1866791" y="0"/>
                </a:lnTo>
                <a:lnTo>
                  <a:pt x="1866791" y="1255167"/>
                </a:lnTo>
                <a:lnTo>
                  <a:pt x="0" y="12551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 flipH="1">
            <a:off x="16795595" y="2451276"/>
            <a:ext cx="1866791" cy="1255167"/>
          </a:xfrm>
          <a:custGeom>
            <a:avLst/>
            <a:gdLst/>
            <a:ahLst/>
            <a:cxnLst/>
            <a:rect l="l" t="t" r="r" b="b"/>
            <a:pathLst>
              <a:path w="1866791" h="1255167">
                <a:moveTo>
                  <a:pt x="1866791" y="0"/>
                </a:moveTo>
                <a:lnTo>
                  <a:pt x="0" y="0"/>
                </a:lnTo>
                <a:lnTo>
                  <a:pt x="0" y="1255167"/>
                </a:lnTo>
                <a:lnTo>
                  <a:pt x="1866791" y="1255167"/>
                </a:lnTo>
                <a:lnTo>
                  <a:pt x="186679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7" name="Group 7"/>
          <p:cNvGrpSpPr/>
          <p:nvPr/>
        </p:nvGrpSpPr>
        <p:grpSpPr>
          <a:xfrm>
            <a:off x="1081424" y="1882883"/>
            <a:ext cx="16125151" cy="6902382"/>
            <a:chOff x="0" y="0"/>
            <a:chExt cx="4246953" cy="181791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246954" cy="1817912"/>
            </a:xfrm>
            <a:custGeom>
              <a:avLst/>
              <a:gdLst/>
              <a:ahLst/>
              <a:cxnLst/>
              <a:rect l="l" t="t" r="r" b="b"/>
              <a:pathLst>
                <a:path w="4246954" h="1817912">
                  <a:moveTo>
                    <a:pt x="24486" y="0"/>
                  </a:moveTo>
                  <a:lnTo>
                    <a:pt x="4222468" y="0"/>
                  </a:lnTo>
                  <a:cubicBezTo>
                    <a:pt x="4228962" y="0"/>
                    <a:pt x="4235190" y="2580"/>
                    <a:pt x="4239782" y="7172"/>
                  </a:cubicBezTo>
                  <a:cubicBezTo>
                    <a:pt x="4244374" y="11764"/>
                    <a:pt x="4246954" y="17992"/>
                    <a:pt x="4246954" y="24486"/>
                  </a:cubicBezTo>
                  <a:lnTo>
                    <a:pt x="4246954" y="1793426"/>
                  </a:lnTo>
                  <a:cubicBezTo>
                    <a:pt x="4246954" y="1799920"/>
                    <a:pt x="4244374" y="1806148"/>
                    <a:pt x="4239782" y="1810740"/>
                  </a:cubicBezTo>
                  <a:cubicBezTo>
                    <a:pt x="4235190" y="1815332"/>
                    <a:pt x="4228962" y="1817912"/>
                    <a:pt x="4222468" y="1817912"/>
                  </a:cubicBezTo>
                  <a:lnTo>
                    <a:pt x="24486" y="1817912"/>
                  </a:lnTo>
                  <a:cubicBezTo>
                    <a:pt x="17992" y="1817912"/>
                    <a:pt x="11764" y="1815332"/>
                    <a:pt x="7172" y="1810740"/>
                  </a:cubicBezTo>
                  <a:cubicBezTo>
                    <a:pt x="2580" y="1806148"/>
                    <a:pt x="0" y="1799920"/>
                    <a:pt x="0" y="1793426"/>
                  </a:cubicBezTo>
                  <a:lnTo>
                    <a:pt x="0" y="24486"/>
                  </a:lnTo>
                  <a:cubicBezTo>
                    <a:pt x="0" y="17992"/>
                    <a:pt x="2580" y="11764"/>
                    <a:pt x="7172" y="7172"/>
                  </a:cubicBezTo>
                  <a:cubicBezTo>
                    <a:pt x="11764" y="2580"/>
                    <a:pt x="17992" y="0"/>
                    <a:pt x="24486" y="0"/>
                  </a:cubicBezTo>
                  <a:close/>
                </a:path>
              </a:pathLst>
            </a:custGeom>
            <a:solidFill>
              <a:srgbClr val="10544A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4246953" cy="18750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6538870" y="3637637"/>
            <a:ext cx="2671344" cy="189061"/>
          </a:xfrm>
          <a:custGeom>
            <a:avLst/>
            <a:gdLst/>
            <a:ahLst/>
            <a:cxnLst/>
            <a:rect l="l" t="t" r="r" b="b"/>
            <a:pathLst>
              <a:path w="2671344" h="189061">
                <a:moveTo>
                  <a:pt x="0" y="0"/>
                </a:moveTo>
                <a:lnTo>
                  <a:pt x="2671344" y="0"/>
                </a:lnTo>
                <a:lnTo>
                  <a:pt x="2671344" y="189062"/>
                </a:lnTo>
                <a:lnTo>
                  <a:pt x="0" y="1890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11382" b="-1483673"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26" name="Grafika 25" descr="Liść z wypełnieniem pełnym">
            <a:extLst>
              <a:ext uri="{FF2B5EF4-FFF2-40B4-BE49-F238E27FC236}">
                <a16:creationId xmlns:a16="http://schemas.microsoft.com/office/drawing/2014/main" id="{4FD3C97C-7E9F-D665-CB34-33EE923061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668086" y="3805770"/>
            <a:ext cx="1025661" cy="1025661"/>
          </a:xfrm>
          <a:prstGeom prst="rect">
            <a:avLst/>
          </a:prstGeom>
        </p:spPr>
      </p:pic>
      <p:sp>
        <p:nvSpPr>
          <p:cNvPr id="12" name="Freeform 9">
            <a:extLst>
              <a:ext uri="{FF2B5EF4-FFF2-40B4-BE49-F238E27FC236}">
                <a16:creationId xmlns:a16="http://schemas.microsoft.com/office/drawing/2014/main" id="{C0B3A777-5879-E350-32E9-41B3918FEAC6}"/>
              </a:ext>
            </a:extLst>
          </p:cNvPr>
          <p:cNvSpPr/>
          <p:nvPr/>
        </p:nvSpPr>
        <p:spPr>
          <a:xfrm>
            <a:off x="228600" y="440807"/>
            <a:ext cx="3768229" cy="891020"/>
          </a:xfrm>
          <a:custGeom>
            <a:avLst/>
            <a:gdLst/>
            <a:ahLst/>
            <a:cxnLst/>
            <a:rect l="l" t="t" r="r" b="b"/>
            <a:pathLst>
              <a:path w="3768229" h="891020">
                <a:moveTo>
                  <a:pt x="0" y="0"/>
                </a:moveTo>
                <a:lnTo>
                  <a:pt x="3768229" y="0"/>
                </a:lnTo>
                <a:lnTo>
                  <a:pt x="3768229" y="891020"/>
                </a:lnTo>
                <a:lnTo>
                  <a:pt x="0" y="89102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Freeform 2">
            <a:extLst>
              <a:ext uri="{FF2B5EF4-FFF2-40B4-BE49-F238E27FC236}">
                <a16:creationId xmlns:a16="http://schemas.microsoft.com/office/drawing/2014/main" id="{443C5F55-0EC4-3738-2095-D8ABC8663E8D}"/>
              </a:ext>
            </a:extLst>
          </p:cNvPr>
          <p:cNvSpPr/>
          <p:nvPr/>
        </p:nvSpPr>
        <p:spPr>
          <a:xfrm>
            <a:off x="13639801" y="8065976"/>
            <a:ext cx="4655126" cy="2275429"/>
          </a:xfrm>
          <a:custGeom>
            <a:avLst/>
            <a:gdLst/>
            <a:ahLst/>
            <a:cxnLst/>
            <a:rect l="l" t="t" r="r" b="b"/>
            <a:pathLst>
              <a:path w="7079226" h="4114800">
                <a:moveTo>
                  <a:pt x="0" y="0"/>
                </a:moveTo>
                <a:lnTo>
                  <a:pt x="7079226" y="0"/>
                </a:lnTo>
                <a:lnTo>
                  <a:pt x="707922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id="{2A731B2E-E3DD-CDE2-ADB8-4A1724477B8B}"/>
              </a:ext>
            </a:extLst>
          </p:cNvPr>
          <p:cNvSpPr/>
          <p:nvPr/>
        </p:nvSpPr>
        <p:spPr>
          <a:xfrm flipH="1">
            <a:off x="16795595" y="2451276"/>
            <a:ext cx="1866791" cy="1255167"/>
          </a:xfrm>
          <a:custGeom>
            <a:avLst/>
            <a:gdLst/>
            <a:ahLst/>
            <a:cxnLst/>
            <a:rect l="l" t="t" r="r" b="b"/>
            <a:pathLst>
              <a:path w="1866791" h="1255167">
                <a:moveTo>
                  <a:pt x="1866791" y="0"/>
                </a:moveTo>
                <a:lnTo>
                  <a:pt x="0" y="0"/>
                </a:lnTo>
                <a:lnTo>
                  <a:pt x="0" y="1255167"/>
                </a:lnTo>
                <a:lnTo>
                  <a:pt x="1866791" y="1255167"/>
                </a:lnTo>
                <a:lnTo>
                  <a:pt x="186679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" name="TextBox 13">
            <a:extLst>
              <a:ext uri="{FF2B5EF4-FFF2-40B4-BE49-F238E27FC236}">
                <a16:creationId xmlns:a16="http://schemas.microsoft.com/office/drawing/2014/main" id="{DC604178-E839-226B-F345-5B378D24BFA1}"/>
              </a:ext>
            </a:extLst>
          </p:cNvPr>
          <p:cNvSpPr txBox="1"/>
          <p:nvPr/>
        </p:nvSpPr>
        <p:spPr>
          <a:xfrm>
            <a:off x="1723267" y="2108078"/>
            <a:ext cx="8411694" cy="963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96"/>
              </a:lnSpc>
            </a:pPr>
            <a:r>
              <a:rPr lang="pl-PL" sz="5997" dirty="0">
                <a:solidFill>
                  <a:srgbClr val="92D050"/>
                </a:solidFill>
                <a:latin typeface="Cooper Hewitt"/>
              </a:rPr>
              <a:t>Konin</a:t>
            </a:r>
            <a:endParaRPr lang="en-US" sz="5997" dirty="0">
              <a:solidFill>
                <a:srgbClr val="92D050"/>
              </a:solidFill>
              <a:latin typeface="Cooper Hewitt"/>
            </a:endParaRPr>
          </a:p>
        </p:txBody>
      </p:sp>
      <p:sp>
        <p:nvSpPr>
          <p:cNvPr id="21" name="Freeform 14">
            <a:extLst>
              <a:ext uri="{FF2B5EF4-FFF2-40B4-BE49-F238E27FC236}">
                <a16:creationId xmlns:a16="http://schemas.microsoft.com/office/drawing/2014/main" id="{338BBFFE-8A00-BB7D-E22D-FA0CC422425E}"/>
              </a:ext>
            </a:extLst>
          </p:cNvPr>
          <p:cNvSpPr/>
          <p:nvPr/>
        </p:nvSpPr>
        <p:spPr>
          <a:xfrm>
            <a:off x="6538870" y="3637637"/>
            <a:ext cx="2671344" cy="189061"/>
          </a:xfrm>
          <a:custGeom>
            <a:avLst/>
            <a:gdLst/>
            <a:ahLst/>
            <a:cxnLst/>
            <a:rect l="l" t="t" r="r" b="b"/>
            <a:pathLst>
              <a:path w="2671344" h="189061">
                <a:moveTo>
                  <a:pt x="0" y="0"/>
                </a:moveTo>
                <a:lnTo>
                  <a:pt x="2671344" y="0"/>
                </a:lnTo>
                <a:lnTo>
                  <a:pt x="2671344" y="189062"/>
                </a:lnTo>
                <a:lnTo>
                  <a:pt x="0" y="1890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11382" b="-148367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2" name="TextBox 17">
            <a:extLst>
              <a:ext uri="{FF2B5EF4-FFF2-40B4-BE49-F238E27FC236}">
                <a16:creationId xmlns:a16="http://schemas.microsoft.com/office/drawing/2014/main" id="{FDDE60F4-688C-7EA9-81C6-EC5941FDA788}"/>
              </a:ext>
            </a:extLst>
          </p:cNvPr>
          <p:cNvSpPr txBox="1"/>
          <p:nvPr/>
        </p:nvSpPr>
        <p:spPr>
          <a:xfrm>
            <a:off x="1587471" y="4353806"/>
            <a:ext cx="14643129" cy="28552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F6F6E9"/>
                </a:solidFill>
                <a:latin typeface="Cooper Hewitt"/>
              </a:rPr>
              <a:t>budowa Ciepłowni Geotermalnej w Koninie (zakończenie 2024)</a:t>
            </a:r>
          </a:p>
          <a:p>
            <a:pPr marL="342900" indent="-342900" algn="just">
              <a:lnSpc>
                <a:spcPct val="15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F6F6E9"/>
                </a:solidFill>
                <a:latin typeface="Cooper Hewitt"/>
              </a:rPr>
              <a:t>farma fotowoltaiczna przy Przedsiębiorstwie Wodociągów i Kanalizacji</a:t>
            </a:r>
          </a:p>
          <a:p>
            <a:pPr marL="342900" indent="-342900" algn="just">
              <a:lnSpc>
                <a:spcPct val="15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F6F6E9"/>
                </a:solidFill>
                <a:latin typeface="Cooper Hewitt"/>
              </a:rPr>
              <a:t>pierwszy w Polsce autobus wodorowy na stałej linii miejskiej</a:t>
            </a:r>
          </a:p>
          <a:p>
            <a:pPr marL="342900" indent="-342900" algn="just">
              <a:lnSpc>
                <a:spcPct val="15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F6F6E9"/>
                </a:solidFill>
                <a:latin typeface="Cooper Hewitt"/>
              </a:rPr>
              <a:t>424 zrealizowane wnioski w Programie „Czyste Powietrze” na kwotę 9 721 512,76 zł</a:t>
            </a:r>
          </a:p>
        </p:txBody>
      </p:sp>
    </p:spTree>
    <p:extLst>
      <p:ext uri="{BB962C8B-B14F-4D97-AF65-F5344CB8AC3E}">
        <p14:creationId xmlns:p14="http://schemas.microsoft.com/office/powerpoint/2010/main" val="1821093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-374386" y="2451276"/>
            <a:ext cx="1866791" cy="1255167"/>
          </a:xfrm>
          <a:custGeom>
            <a:avLst/>
            <a:gdLst/>
            <a:ahLst/>
            <a:cxnLst/>
            <a:rect l="l" t="t" r="r" b="b"/>
            <a:pathLst>
              <a:path w="1866791" h="1255167">
                <a:moveTo>
                  <a:pt x="0" y="0"/>
                </a:moveTo>
                <a:lnTo>
                  <a:pt x="1866791" y="0"/>
                </a:lnTo>
                <a:lnTo>
                  <a:pt x="1866791" y="1255167"/>
                </a:lnTo>
                <a:lnTo>
                  <a:pt x="0" y="125516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 flipH="1">
            <a:off x="16795595" y="2451276"/>
            <a:ext cx="1866791" cy="1255167"/>
          </a:xfrm>
          <a:custGeom>
            <a:avLst/>
            <a:gdLst/>
            <a:ahLst/>
            <a:cxnLst/>
            <a:rect l="l" t="t" r="r" b="b"/>
            <a:pathLst>
              <a:path w="1866791" h="1255167">
                <a:moveTo>
                  <a:pt x="1866791" y="0"/>
                </a:moveTo>
                <a:lnTo>
                  <a:pt x="0" y="0"/>
                </a:lnTo>
                <a:lnTo>
                  <a:pt x="0" y="1255167"/>
                </a:lnTo>
                <a:lnTo>
                  <a:pt x="1866791" y="1255167"/>
                </a:lnTo>
                <a:lnTo>
                  <a:pt x="186679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7" name="Group 7"/>
          <p:cNvGrpSpPr/>
          <p:nvPr/>
        </p:nvGrpSpPr>
        <p:grpSpPr>
          <a:xfrm>
            <a:off x="1147638" y="1726109"/>
            <a:ext cx="16125155" cy="7119377"/>
            <a:chOff x="0" y="-57150"/>
            <a:chExt cx="4246954" cy="187506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246954" cy="1817912"/>
            </a:xfrm>
            <a:custGeom>
              <a:avLst/>
              <a:gdLst/>
              <a:ahLst/>
              <a:cxnLst/>
              <a:rect l="l" t="t" r="r" b="b"/>
              <a:pathLst>
                <a:path w="4246954" h="1817912">
                  <a:moveTo>
                    <a:pt x="24486" y="0"/>
                  </a:moveTo>
                  <a:lnTo>
                    <a:pt x="4222468" y="0"/>
                  </a:lnTo>
                  <a:cubicBezTo>
                    <a:pt x="4228962" y="0"/>
                    <a:pt x="4235190" y="2580"/>
                    <a:pt x="4239782" y="7172"/>
                  </a:cubicBezTo>
                  <a:cubicBezTo>
                    <a:pt x="4244374" y="11764"/>
                    <a:pt x="4246954" y="17992"/>
                    <a:pt x="4246954" y="24486"/>
                  </a:cubicBezTo>
                  <a:lnTo>
                    <a:pt x="4246954" y="1793426"/>
                  </a:lnTo>
                  <a:cubicBezTo>
                    <a:pt x="4246954" y="1799920"/>
                    <a:pt x="4244374" y="1806148"/>
                    <a:pt x="4239782" y="1810740"/>
                  </a:cubicBezTo>
                  <a:cubicBezTo>
                    <a:pt x="4235190" y="1815332"/>
                    <a:pt x="4228962" y="1817912"/>
                    <a:pt x="4222468" y="1817912"/>
                  </a:cubicBezTo>
                  <a:lnTo>
                    <a:pt x="24486" y="1817912"/>
                  </a:lnTo>
                  <a:cubicBezTo>
                    <a:pt x="17992" y="1817912"/>
                    <a:pt x="11764" y="1815332"/>
                    <a:pt x="7172" y="1810740"/>
                  </a:cubicBezTo>
                  <a:cubicBezTo>
                    <a:pt x="2580" y="1806148"/>
                    <a:pt x="0" y="1799920"/>
                    <a:pt x="0" y="1793426"/>
                  </a:cubicBezTo>
                  <a:lnTo>
                    <a:pt x="0" y="24486"/>
                  </a:lnTo>
                  <a:cubicBezTo>
                    <a:pt x="0" y="17992"/>
                    <a:pt x="2580" y="11764"/>
                    <a:pt x="7172" y="7172"/>
                  </a:cubicBezTo>
                  <a:cubicBezTo>
                    <a:pt x="11764" y="2580"/>
                    <a:pt x="17992" y="0"/>
                    <a:pt x="24486" y="0"/>
                  </a:cubicBezTo>
                  <a:close/>
                </a:path>
              </a:pathLst>
            </a:custGeom>
            <a:solidFill>
              <a:srgbClr val="10544A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4246953" cy="18750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723267" y="2108078"/>
            <a:ext cx="8411694" cy="963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96"/>
              </a:lnSpc>
            </a:pPr>
            <a:r>
              <a:rPr lang="pl-PL" sz="5997" dirty="0">
                <a:solidFill>
                  <a:srgbClr val="92D050"/>
                </a:solidFill>
                <a:latin typeface="Cooper Hewitt"/>
              </a:rPr>
              <a:t>Rumia</a:t>
            </a:r>
            <a:endParaRPr lang="en-US" sz="5997" dirty="0">
              <a:solidFill>
                <a:srgbClr val="92D050"/>
              </a:solidFill>
              <a:latin typeface="Cooper Hewitt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6538870" y="3637637"/>
            <a:ext cx="2671344" cy="189061"/>
          </a:xfrm>
          <a:custGeom>
            <a:avLst/>
            <a:gdLst/>
            <a:ahLst/>
            <a:cxnLst/>
            <a:rect l="l" t="t" r="r" b="b"/>
            <a:pathLst>
              <a:path w="2671344" h="189061">
                <a:moveTo>
                  <a:pt x="0" y="0"/>
                </a:moveTo>
                <a:lnTo>
                  <a:pt x="2671344" y="0"/>
                </a:lnTo>
                <a:lnTo>
                  <a:pt x="2671344" y="189062"/>
                </a:lnTo>
                <a:lnTo>
                  <a:pt x="0" y="1890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r="-11382" b="-148367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TextBox 17"/>
          <p:cNvSpPr txBox="1"/>
          <p:nvPr/>
        </p:nvSpPr>
        <p:spPr>
          <a:xfrm>
            <a:off x="1587471" y="4353806"/>
            <a:ext cx="14643129" cy="39430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just">
              <a:lnSpc>
                <a:spcPts val="2581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pl-PL" sz="2400" b="1" u="sng" dirty="0">
                <a:solidFill>
                  <a:srgbClr val="F6F6E9"/>
                </a:solidFill>
                <a:latin typeface="Cooper Hewitt"/>
              </a:rPr>
              <a:t>wyburzenie</a:t>
            </a:r>
            <a:r>
              <a:rPr lang="pl-PL" sz="2400" b="1" dirty="0">
                <a:solidFill>
                  <a:srgbClr val="F6F6E9"/>
                </a:solidFill>
                <a:latin typeface="Cooper Hewitt"/>
              </a:rPr>
              <a:t> 6</a:t>
            </a:r>
            <a:r>
              <a:rPr lang="pl-PL" sz="2400" dirty="0">
                <a:solidFill>
                  <a:srgbClr val="F6F6E9"/>
                </a:solidFill>
                <a:latin typeface="Cooper Hewitt"/>
              </a:rPr>
              <a:t> starych budynków komunalnych i zastąpienie ich nowymi</a:t>
            </a:r>
          </a:p>
          <a:p>
            <a:pPr marL="342900" indent="-342900" algn="just">
              <a:lnSpc>
                <a:spcPts val="2581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F6F6E9"/>
                </a:solidFill>
                <a:latin typeface="Cooper Hewitt"/>
              </a:rPr>
              <a:t>na 12 budynkach użyteczności publicznej zainstalowano panele PV o łącznej mocy 488 </a:t>
            </a:r>
            <a:r>
              <a:rPr lang="pl-PL" sz="2400" dirty="0" err="1">
                <a:solidFill>
                  <a:srgbClr val="F6F6E9"/>
                </a:solidFill>
                <a:latin typeface="Cooper Hewitt"/>
              </a:rPr>
              <a:t>kWp</a:t>
            </a:r>
            <a:r>
              <a:rPr lang="pl-PL" sz="2400" dirty="0">
                <a:solidFill>
                  <a:srgbClr val="F6F6E9"/>
                </a:solidFill>
                <a:latin typeface="Cooper Hewitt"/>
              </a:rPr>
              <a:t>, przy 4 z nich powstały magazyny energii (łącznie 304 kWh), a przy 5 zainstalowano pompy ciepła (łącznie 356 kW)</a:t>
            </a:r>
          </a:p>
          <a:p>
            <a:pPr marL="342900" indent="-342900" algn="just">
              <a:lnSpc>
                <a:spcPts val="2581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F6F6E9"/>
                </a:solidFill>
                <a:latin typeface="Cooper Hewitt"/>
              </a:rPr>
              <a:t>2 z wymienionych budynków ogrzewane są wyłącznie z OZE, reszta korzysta z OZE i/lub ciepła systemowego </a:t>
            </a:r>
          </a:p>
          <a:p>
            <a:pPr marL="342900" indent="-342900" algn="just">
              <a:lnSpc>
                <a:spcPts val="2581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pl-PL" sz="2400" u="sng" dirty="0">
                <a:solidFill>
                  <a:srgbClr val="F6F6E9"/>
                </a:solidFill>
                <a:latin typeface="Cooper Hewitt"/>
              </a:rPr>
              <a:t>zlikwidowano wszystkie kotłownie węglowe</a:t>
            </a:r>
            <a:r>
              <a:rPr lang="pl-PL" sz="2400" dirty="0">
                <a:solidFill>
                  <a:srgbClr val="F6F6E9"/>
                </a:solidFill>
                <a:latin typeface="Cooper Hewitt"/>
              </a:rPr>
              <a:t>, likwidacji podlega ostatnia kotłownia gazowa</a:t>
            </a:r>
          </a:p>
          <a:p>
            <a:pPr marL="342900" indent="-342900" algn="just">
              <a:lnSpc>
                <a:spcPts val="2581"/>
              </a:lnSpc>
              <a:buFont typeface="Arial" panose="020B0604020202020204" pitchFamily="34" charset="0"/>
              <a:buChar char="•"/>
            </a:pPr>
            <a:endParaRPr lang="pl-PL" sz="2400" dirty="0">
              <a:solidFill>
                <a:srgbClr val="F6F6E9"/>
              </a:solidFill>
              <a:latin typeface="Cooper Hewitt"/>
            </a:endParaRPr>
          </a:p>
          <a:p>
            <a:pPr algn="ctr">
              <a:lnSpc>
                <a:spcPts val="2581"/>
              </a:lnSpc>
            </a:pPr>
            <a:endParaRPr lang="pl-PL" sz="3600" dirty="0">
              <a:solidFill>
                <a:srgbClr val="F6F6E9"/>
              </a:solidFill>
              <a:latin typeface="Cooper Hewitt"/>
            </a:endParaRPr>
          </a:p>
          <a:p>
            <a:pPr algn="ctr">
              <a:lnSpc>
                <a:spcPts val="2581"/>
              </a:lnSpc>
            </a:pPr>
            <a:r>
              <a:rPr lang="pl-PL" sz="3600" dirty="0">
                <a:solidFill>
                  <a:srgbClr val="F6F6E9"/>
                </a:solidFill>
                <a:latin typeface="Cooper Hewitt"/>
              </a:rPr>
              <a:t>obniżono 25-krotnie emisję CO2</a:t>
            </a:r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0F10ACAD-8B2C-42AD-0CBA-D98CC2A105A4}"/>
              </a:ext>
            </a:extLst>
          </p:cNvPr>
          <p:cNvSpPr/>
          <p:nvPr/>
        </p:nvSpPr>
        <p:spPr>
          <a:xfrm>
            <a:off x="228600" y="440807"/>
            <a:ext cx="3768229" cy="891020"/>
          </a:xfrm>
          <a:custGeom>
            <a:avLst/>
            <a:gdLst/>
            <a:ahLst/>
            <a:cxnLst/>
            <a:rect l="l" t="t" r="r" b="b"/>
            <a:pathLst>
              <a:path w="3768229" h="891020">
                <a:moveTo>
                  <a:pt x="0" y="0"/>
                </a:moveTo>
                <a:lnTo>
                  <a:pt x="3768229" y="0"/>
                </a:lnTo>
                <a:lnTo>
                  <a:pt x="3768229" y="891020"/>
                </a:lnTo>
                <a:lnTo>
                  <a:pt x="0" y="89102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2" name="Strzałka: w dół 21">
            <a:extLst>
              <a:ext uri="{FF2B5EF4-FFF2-40B4-BE49-F238E27FC236}">
                <a16:creationId xmlns:a16="http://schemas.microsoft.com/office/drawing/2014/main" id="{15EEE179-3BBE-9805-97E8-DF1D32F8F35D}"/>
              </a:ext>
            </a:extLst>
          </p:cNvPr>
          <p:cNvSpPr/>
          <p:nvPr/>
        </p:nvSpPr>
        <p:spPr>
          <a:xfrm>
            <a:off x="7886448" y="7124700"/>
            <a:ext cx="2045174" cy="528274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Freeform 2">
            <a:extLst>
              <a:ext uri="{FF2B5EF4-FFF2-40B4-BE49-F238E27FC236}">
                <a16:creationId xmlns:a16="http://schemas.microsoft.com/office/drawing/2014/main" id="{A27E0CAB-ACD8-D938-4813-BDCF152A42A1}"/>
              </a:ext>
            </a:extLst>
          </p:cNvPr>
          <p:cNvSpPr/>
          <p:nvPr/>
        </p:nvSpPr>
        <p:spPr>
          <a:xfrm>
            <a:off x="13639801" y="8065976"/>
            <a:ext cx="4655126" cy="2275429"/>
          </a:xfrm>
          <a:custGeom>
            <a:avLst/>
            <a:gdLst/>
            <a:ahLst/>
            <a:cxnLst/>
            <a:rect l="l" t="t" r="r" b="b"/>
            <a:pathLst>
              <a:path w="7079226" h="4114800">
                <a:moveTo>
                  <a:pt x="0" y="0"/>
                </a:moveTo>
                <a:lnTo>
                  <a:pt x="7079226" y="0"/>
                </a:lnTo>
                <a:lnTo>
                  <a:pt x="707922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298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-374386" y="2451276"/>
            <a:ext cx="1866791" cy="1255167"/>
          </a:xfrm>
          <a:custGeom>
            <a:avLst/>
            <a:gdLst/>
            <a:ahLst/>
            <a:cxnLst/>
            <a:rect l="l" t="t" r="r" b="b"/>
            <a:pathLst>
              <a:path w="1866791" h="1255167">
                <a:moveTo>
                  <a:pt x="0" y="0"/>
                </a:moveTo>
                <a:lnTo>
                  <a:pt x="1866791" y="0"/>
                </a:lnTo>
                <a:lnTo>
                  <a:pt x="1866791" y="1255167"/>
                </a:lnTo>
                <a:lnTo>
                  <a:pt x="0" y="125516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 flipH="1">
            <a:off x="16795595" y="2451276"/>
            <a:ext cx="1866791" cy="1255167"/>
          </a:xfrm>
          <a:custGeom>
            <a:avLst/>
            <a:gdLst/>
            <a:ahLst/>
            <a:cxnLst/>
            <a:rect l="l" t="t" r="r" b="b"/>
            <a:pathLst>
              <a:path w="1866791" h="1255167">
                <a:moveTo>
                  <a:pt x="1866791" y="0"/>
                </a:moveTo>
                <a:lnTo>
                  <a:pt x="0" y="0"/>
                </a:lnTo>
                <a:lnTo>
                  <a:pt x="0" y="1255167"/>
                </a:lnTo>
                <a:lnTo>
                  <a:pt x="1866791" y="1255167"/>
                </a:lnTo>
                <a:lnTo>
                  <a:pt x="186679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7" name="Group 7"/>
          <p:cNvGrpSpPr/>
          <p:nvPr/>
        </p:nvGrpSpPr>
        <p:grpSpPr>
          <a:xfrm>
            <a:off x="1147638" y="1726109"/>
            <a:ext cx="16125155" cy="7119377"/>
            <a:chOff x="0" y="-57150"/>
            <a:chExt cx="4246954" cy="187506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246954" cy="1817912"/>
            </a:xfrm>
            <a:custGeom>
              <a:avLst/>
              <a:gdLst/>
              <a:ahLst/>
              <a:cxnLst/>
              <a:rect l="l" t="t" r="r" b="b"/>
              <a:pathLst>
                <a:path w="4246954" h="1817912">
                  <a:moveTo>
                    <a:pt x="24486" y="0"/>
                  </a:moveTo>
                  <a:lnTo>
                    <a:pt x="4222468" y="0"/>
                  </a:lnTo>
                  <a:cubicBezTo>
                    <a:pt x="4228962" y="0"/>
                    <a:pt x="4235190" y="2580"/>
                    <a:pt x="4239782" y="7172"/>
                  </a:cubicBezTo>
                  <a:cubicBezTo>
                    <a:pt x="4244374" y="11764"/>
                    <a:pt x="4246954" y="17992"/>
                    <a:pt x="4246954" y="24486"/>
                  </a:cubicBezTo>
                  <a:lnTo>
                    <a:pt x="4246954" y="1793426"/>
                  </a:lnTo>
                  <a:cubicBezTo>
                    <a:pt x="4246954" y="1799920"/>
                    <a:pt x="4244374" y="1806148"/>
                    <a:pt x="4239782" y="1810740"/>
                  </a:cubicBezTo>
                  <a:cubicBezTo>
                    <a:pt x="4235190" y="1815332"/>
                    <a:pt x="4228962" y="1817912"/>
                    <a:pt x="4222468" y="1817912"/>
                  </a:cubicBezTo>
                  <a:lnTo>
                    <a:pt x="24486" y="1817912"/>
                  </a:lnTo>
                  <a:cubicBezTo>
                    <a:pt x="17992" y="1817912"/>
                    <a:pt x="11764" y="1815332"/>
                    <a:pt x="7172" y="1810740"/>
                  </a:cubicBezTo>
                  <a:cubicBezTo>
                    <a:pt x="2580" y="1806148"/>
                    <a:pt x="0" y="1799920"/>
                    <a:pt x="0" y="1793426"/>
                  </a:cubicBezTo>
                  <a:lnTo>
                    <a:pt x="0" y="24486"/>
                  </a:lnTo>
                  <a:cubicBezTo>
                    <a:pt x="0" y="17992"/>
                    <a:pt x="2580" y="11764"/>
                    <a:pt x="7172" y="7172"/>
                  </a:cubicBezTo>
                  <a:cubicBezTo>
                    <a:pt x="11764" y="2580"/>
                    <a:pt x="17992" y="0"/>
                    <a:pt x="24486" y="0"/>
                  </a:cubicBezTo>
                  <a:close/>
                </a:path>
              </a:pathLst>
            </a:custGeom>
            <a:solidFill>
              <a:srgbClr val="10544A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4246953" cy="18750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723267" y="2108078"/>
            <a:ext cx="8411694" cy="963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96"/>
              </a:lnSpc>
            </a:pPr>
            <a:r>
              <a:rPr lang="pl-PL" sz="5997" dirty="0">
                <a:solidFill>
                  <a:srgbClr val="92D050"/>
                </a:solidFill>
                <a:latin typeface="Cooper Hewitt"/>
              </a:rPr>
              <a:t>Nasielsk</a:t>
            </a:r>
            <a:endParaRPr lang="en-US" sz="5997" dirty="0">
              <a:solidFill>
                <a:srgbClr val="92D050"/>
              </a:solidFill>
              <a:latin typeface="Cooper Hewitt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6538870" y="3637637"/>
            <a:ext cx="2671344" cy="189061"/>
          </a:xfrm>
          <a:custGeom>
            <a:avLst/>
            <a:gdLst/>
            <a:ahLst/>
            <a:cxnLst/>
            <a:rect l="l" t="t" r="r" b="b"/>
            <a:pathLst>
              <a:path w="2671344" h="189061">
                <a:moveTo>
                  <a:pt x="0" y="0"/>
                </a:moveTo>
                <a:lnTo>
                  <a:pt x="2671344" y="0"/>
                </a:lnTo>
                <a:lnTo>
                  <a:pt x="2671344" y="189062"/>
                </a:lnTo>
                <a:lnTo>
                  <a:pt x="0" y="1890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r="-11382" b="-148367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TextBox 17"/>
          <p:cNvSpPr txBox="1"/>
          <p:nvPr/>
        </p:nvSpPr>
        <p:spPr>
          <a:xfrm>
            <a:off x="1587471" y="4353806"/>
            <a:ext cx="14643129" cy="41481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F6F6E9"/>
                </a:solidFill>
                <a:latin typeface="Cooper Hewitt"/>
              </a:rPr>
              <a:t>skala modernizacji budynków użyteczności publicznej i komunalnej – 12% (ostatnie 5 lat)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2400" dirty="0">
              <a:solidFill>
                <a:srgbClr val="F6F6E9"/>
              </a:solidFill>
              <a:latin typeface="Cooper Hewitt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F6F6E9"/>
                </a:solidFill>
                <a:latin typeface="Cooper Hewitt"/>
              </a:rPr>
              <a:t>szacowana skala modernizacji w budynkach prywatnych – 3,5% (ostatnie 2 lata)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2400" dirty="0">
              <a:solidFill>
                <a:srgbClr val="F6F6E9"/>
              </a:solidFill>
              <a:latin typeface="Cooper Hewitt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F6F6E9"/>
                </a:solidFill>
                <a:latin typeface="Cooper Hewitt"/>
              </a:rPr>
              <a:t>inwestycje nie tylko w OZE, ale także w kotłownie na biomasę</a:t>
            </a:r>
          </a:p>
          <a:p>
            <a:pPr marL="342900" indent="-342900" algn="just">
              <a:lnSpc>
                <a:spcPts val="2581"/>
              </a:lnSpc>
              <a:buFont typeface="Arial" panose="020B0604020202020204" pitchFamily="34" charset="0"/>
              <a:buChar char="•"/>
            </a:pPr>
            <a:endParaRPr lang="pl-PL" sz="2400" dirty="0">
              <a:solidFill>
                <a:srgbClr val="F6F6E9"/>
              </a:solidFill>
              <a:latin typeface="Cooper Hewitt"/>
            </a:endParaRPr>
          </a:p>
          <a:p>
            <a:pPr marL="342900" indent="-342900" algn="just">
              <a:lnSpc>
                <a:spcPts val="2581"/>
              </a:lnSpc>
              <a:buFont typeface="Arial" panose="020B0604020202020204" pitchFamily="34" charset="0"/>
              <a:buChar char="•"/>
            </a:pPr>
            <a:endParaRPr lang="pl-PL" sz="2400" dirty="0">
              <a:solidFill>
                <a:srgbClr val="F6F6E9"/>
              </a:solidFill>
              <a:latin typeface="Cooper Hewitt"/>
            </a:endParaRPr>
          </a:p>
          <a:p>
            <a:pPr algn="ctr">
              <a:lnSpc>
                <a:spcPts val="2581"/>
              </a:lnSpc>
            </a:pPr>
            <a:endParaRPr lang="pl-PL" sz="3600" dirty="0">
              <a:solidFill>
                <a:srgbClr val="F6F6E9"/>
              </a:solidFill>
              <a:latin typeface="Cooper Hewitt"/>
            </a:endParaRPr>
          </a:p>
          <a:p>
            <a:pPr algn="ctr">
              <a:lnSpc>
                <a:spcPts val="2581"/>
              </a:lnSpc>
            </a:pPr>
            <a:endParaRPr lang="pl-PL" sz="3600" dirty="0">
              <a:solidFill>
                <a:srgbClr val="F6F6E9"/>
              </a:solidFill>
              <a:latin typeface="Cooper Hewitt"/>
            </a:endParaRPr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0F10ACAD-8B2C-42AD-0CBA-D98CC2A105A4}"/>
              </a:ext>
            </a:extLst>
          </p:cNvPr>
          <p:cNvSpPr/>
          <p:nvPr/>
        </p:nvSpPr>
        <p:spPr>
          <a:xfrm>
            <a:off x="228600" y="440807"/>
            <a:ext cx="3768229" cy="891020"/>
          </a:xfrm>
          <a:custGeom>
            <a:avLst/>
            <a:gdLst/>
            <a:ahLst/>
            <a:cxnLst/>
            <a:rect l="l" t="t" r="r" b="b"/>
            <a:pathLst>
              <a:path w="3768229" h="891020">
                <a:moveTo>
                  <a:pt x="0" y="0"/>
                </a:moveTo>
                <a:lnTo>
                  <a:pt x="3768229" y="0"/>
                </a:lnTo>
                <a:lnTo>
                  <a:pt x="3768229" y="891020"/>
                </a:lnTo>
                <a:lnTo>
                  <a:pt x="0" y="89102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3" name="Freeform 2">
            <a:extLst>
              <a:ext uri="{FF2B5EF4-FFF2-40B4-BE49-F238E27FC236}">
                <a16:creationId xmlns:a16="http://schemas.microsoft.com/office/drawing/2014/main" id="{A27E0CAB-ACD8-D938-4813-BDCF152A42A1}"/>
              </a:ext>
            </a:extLst>
          </p:cNvPr>
          <p:cNvSpPr/>
          <p:nvPr/>
        </p:nvSpPr>
        <p:spPr>
          <a:xfrm>
            <a:off x="13639801" y="8065976"/>
            <a:ext cx="4655126" cy="2275429"/>
          </a:xfrm>
          <a:custGeom>
            <a:avLst/>
            <a:gdLst/>
            <a:ahLst/>
            <a:cxnLst/>
            <a:rect l="l" t="t" r="r" b="b"/>
            <a:pathLst>
              <a:path w="7079226" h="4114800">
                <a:moveTo>
                  <a:pt x="0" y="0"/>
                </a:moveTo>
                <a:lnTo>
                  <a:pt x="7079226" y="0"/>
                </a:lnTo>
                <a:lnTo>
                  <a:pt x="707922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040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-374386" y="2451276"/>
            <a:ext cx="1866791" cy="1255167"/>
          </a:xfrm>
          <a:custGeom>
            <a:avLst/>
            <a:gdLst/>
            <a:ahLst/>
            <a:cxnLst/>
            <a:rect l="l" t="t" r="r" b="b"/>
            <a:pathLst>
              <a:path w="1866791" h="1255167">
                <a:moveTo>
                  <a:pt x="0" y="0"/>
                </a:moveTo>
                <a:lnTo>
                  <a:pt x="1866791" y="0"/>
                </a:lnTo>
                <a:lnTo>
                  <a:pt x="1866791" y="1255167"/>
                </a:lnTo>
                <a:lnTo>
                  <a:pt x="0" y="125516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 flipH="1">
            <a:off x="16795595" y="2451276"/>
            <a:ext cx="1866791" cy="1255167"/>
          </a:xfrm>
          <a:custGeom>
            <a:avLst/>
            <a:gdLst/>
            <a:ahLst/>
            <a:cxnLst/>
            <a:rect l="l" t="t" r="r" b="b"/>
            <a:pathLst>
              <a:path w="1866791" h="1255167">
                <a:moveTo>
                  <a:pt x="1866791" y="0"/>
                </a:moveTo>
                <a:lnTo>
                  <a:pt x="0" y="0"/>
                </a:lnTo>
                <a:lnTo>
                  <a:pt x="0" y="1255167"/>
                </a:lnTo>
                <a:lnTo>
                  <a:pt x="1866791" y="1255167"/>
                </a:lnTo>
                <a:lnTo>
                  <a:pt x="186679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7" name="Group 7"/>
          <p:cNvGrpSpPr/>
          <p:nvPr/>
        </p:nvGrpSpPr>
        <p:grpSpPr>
          <a:xfrm>
            <a:off x="1081422" y="1583811"/>
            <a:ext cx="16125155" cy="7119377"/>
            <a:chOff x="0" y="-57150"/>
            <a:chExt cx="4246954" cy="187506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246954" cy="1817912"/>
            </a:xfrm>
            <a:custGeom>
              <a:avLst/>
              <a:gdLst/>
              <a:ahLst/>
              <a:cxnLst/>
              <a:rect l="l" t="t" r="r" b="b"/>
              <a:pathLst>
                <a:path w="4246954" h="1817912">
                  <a:moveTo>
                    <a:pt x="24486" y="0"/>
                  </a:moveTo>
                  <a:lnTo>
                    <a:pt x="4222468" y="0"/>
                  </a:lnTo>
                  <a:cubicBezTo>
                    <a:pt x="4228962" y="0"/>
                    <a:pt x="4235190" y="2580"/>
                    <a:pt x="4239782" y="7172"/>
                  </a:cubicBezTo>
                  <a:cubicBezTo>
                    <a:pt x="4244374" y="11764"/>
                    <a:pt x="4246954" y="17992"/>
                    <a:pt x="4246954" y="24486"/>
                  </a:cubicBezTo>
                  <a:lnTo>
                    <a:pt x="4246954" y="1793426"/>
                  </a:lnTo>
                  <a:cubicBezTo>
                    <a:pt x="4246954" y="1799920"/>
                    <a:pt x="4244374" y="1806148"/>
                    <a:pt x="4239782" y="1810740"/>
                  </a:cubicBezTo>
                  <a:cubicBezTo>
                    <a:pt x="4235190" y="1815332"/>
                    <a:pt x="4228962" y="1817912"/>
                    <a:pt x="4222468" y="1817912"/>
                  </a:cubicBezTo>
                  <a:lnTo>
                    <a:pt x="24486" y="1817912"/>
                  </a:lnTo>
                  <a:cubicBezTo>
                    <a:pt x="17992" y="1817912"/>
                    <a:pt x="11764" y="1815332"/>
                    <a:pt x="7172" y="1810740"/>
                  </a:cubicBezTo>
                  <a:cubicBezTo>
                    <a:pt x="2580" y="1806148"/>
                    <a:pt x="0" y="1799920"/>
                    <a:pt x="0" y="1793426"/>
                  </a:cubicBezTo>
                  <a:lnTo>
                    <a:pt x="0" y="24486"/>
                  </a:lnTo>
                  <a:cubicBezTo>
                    <a:pt x="0" y="17992"/>
                    <a:pt x="2580" y="11764"/>
                    <a:pt x="7172" y="7172"/>
                  </a:cubicBezTo>
                  <a:cubicBezTo>
                    <a:pt x="11764" y="2580"/>
                    <a:pt x="17992" y="0"/>
                    <a:pt x="24486" y="0"/>
                  </a:cubicBezTo>
                  <a:close/>
                </a:path>
              </a:pathLst>
            </a:custGeom>
            <a:solidFill>
              <a:srgbClr val="10544A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4246953" cy="18750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723267" y="2108078"/>
            <a:ext cx="8411694" cy="963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96"/>
              </a:lnSpc>
            </a:pPr>
            <a:r>
              <a:rPr lang="pl-PL" sz="5997" dirty="0">
                <a:solidFill>
                  <a:srgbClr val="92D050"/>
                </a:solidFill>
                <a:latin typeface="Cooper Hewitt"/>
              </a:rPr>
              <a:t>Sopot</a:t>
            </a:r>
            <a:endParaRPr lang="en-US" sz="5997" dirty="0">
              <a:solidFill>
                <a:srgbClr val="92D050"/>
              </a:solidFill>
              <a:latin typeface="Cooper Hewitt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6538870" y="3637637"/>
            <a:ext cx="2671344" cy="189061"/>
          </a:xfrm>
          <a:custGeom>
            <a:avLst/>
            <a:gdLst/>
            <a:ahLst/>
            <a:cxnLst/>
            <a:rect l="l" t="t" r="r" b="b"/>
            <a:pathLst>
              <a:path w="2671344" h="189061">
                <a:moveTo>
                  <a:pt x="0" y="0"/>
                </a:moveTo>
                <a:lnTo>
                  <a:pt x="2671344" y="0"/>
                </a:lnTo>
                <a:lnTo>
                  <a:pt x="2671344" y="189062"/>
                </a:lnTo>
                <a:lnTo>
                  <a:pt x="0" y="1890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r="-11382" b="-148367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TextBox 17"/>
          <p:cNvSpPr txBox="1"/>
          <p:nvPr/>
        </p:nvSpPr>
        <p:spPr>
          <a:xfrm>
            <a:off x="1587471" y="4353806"/>
            <a:ext cx="14643129" cy="38506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F6F6E9"/>
                </a:solidFill>
                <a:latin typeface="Cooper Hewitt"/>
              </a:rPr>
              <a:t>monitorowanie i zarządzanie w ramach ZSE w 2020 – 35,9% (etap I), 2,8% (etap II)</a:t>
            </a:r>
          </a:p>
          <a:p>
            <a:pPr marL="342900" indent="-342900" algn="just">
              <a:lnSpc>
                <a:spcPct val="15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F6F6E9"/>
                </a:solidFill>
                <a:latin typeface="Cooper Hewitt"/>
              </a:rPr>
              <a:t>72% wymienionych instalacji węglowych w budynkach komunalnych</a:t>
            </a:r>
          </a:p>
          <a:p>
            <a:pPr marL="342900" indent="-342900" algn="just">
              <a:lnSpc>
                <a:spcPct val="15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F6F6E9"/>
                </a:solidFill>
                <a:latin typeface="Cooper Hewitt"/>
              </a:rPr>
              <a:t>21 wniosków do Programu „Czyste Powietrze”</a:t>
            </a:r>
          </a:p>
          <a:p>
            <a:pPr marL="342900" indent="-342900" algn="just">
              <a:lnSpc>
                <a:spcPct val="15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F6F6E9"/>
                </a:solidFill>
                <a:latin typeface="Cooper Hewitt"/>
              </a:rPr>
              <a:t>27 wniosków o dotacje miejskie</a:t>
            </a:r>
          </a:p>
          <a:p>
            <a:pPr marL="342900" indent="-342900" algn="just">
              <a:lnSpc>
                <a:spcPts val="2581"/>
              </a:lnSpc>
              <a:buFont typeface="Arial" panose="020B0604020202020204" pitchFamily="34" charset="0"/>
              <a:buChar char="•"/>
            </a:pPr>
            <a:endParaRPr lang="pl-PL" sz="2400" dirty="0">
              <a:solidFill>
                <a:srgbClr val="F6F6E9"/>
              </a:solidFill>
              <a:latin typeface="Cooper Hewitt"/>
            </a:endParaRPr>
          </a:p>
          <a:p>
            <a:pPr algn="ctr">
              <a:lnSpc>
                <a:spcPts val="2581"/>
              </a:lnSpc>
            </a:pPr>
            <a:endParaRPr lang="pl-PL" sz="3600" dirty="0">
              <a:solidFill>
                <a:srgbClr val="F6F6E9"/>
              </a:solidFill>
              <a:latin typeface="Cooper Hewitt"/>
            </a:endParaRPr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0F10ACAD-8B2C-42AD-0CBA-D98CC2A105A4}"/>
              </a:ext>
            </a:extLst>
          </p:cNvPr>
          <p:cNvSpPr/>
          <p:nvPr/>
        </p:nvSpPr>
        <p:spPr>
          <a:xfrm>
            <a:off x="228600" y="440807"/>
            <a:ext cx="3768229" cy="891020"/>
          </a:xfrm>
          <a:custGeom>
            <a:avLst/>
            <a:gdLst/>
            <a:ahLst/>
            <a:cxnLst/>
            <a:rect l="l" t="t" r="r" b="b"/>
            <a:pathLst>
              <a:path w="3768229" h="891020">
                <a:moveTo>
                  <a:pt x="0" y="0"/>
                </a:moveTo>
                <a:lnTo>
                  <a:pt x="3768229" y="0"/>
                </a:lnTo>
                <a:lnTo>
                  <a:pt x="3768229" y="891020"/>
                </a:lnTo>
                <a:lnTo>
                  <a:pt x="0" y="89102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3" name="Freeform 2">
            <a:extLst>
              <a:ext uri="{FF2B5EF4-FFF2-40B4-BE49-F238E27FC236}">
                <a16:creationId xmlns:a16="http://schemas.microsoft.com/office/drawing/2014/main" id="{A27E0CAB-ACD8-D938-4813-BDCF152A42A1}"/>
              </a:ext>
            </a:extLst>
          </p:cNvPr>
          <p:cNvSpPr/>
          <p:nvPr/>
        </p:nvSpPr>
        <p:spPr>
          <a:xfrm>
            <a:off x="13639801" y="8065976"/>
            <a:ext cx="4655126" cy="2275429"/>
          </a:xfrm>
          <a:custGeom>
            <a:avLst/>
            <a:gdLst/>
            <a:ahLst/>
            <a:cxnLst/>
            <a:rect l="l" t="t" r="r" b="b"/>
            <a:pathLst>
              <a:path w="7079226" h="4114800">
                <a:moveTo>
                  <a:pt x="0" y="0"/>
                </a:moveTo>
                <a:lnTo>
                  <a:pt x="7079226" y="0"/>
                </a:lnTo>
                <a:lnTo>
                  <a:pt x="707922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537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-374386" y="2451276"/>
            <a:ext cx="1866791" cy="1255167"/>
          </a:xfrm>
          <a:custGeom>
            <a:avLst/>
            <a:gdLst/>
            <a:ahLst/>
            <a:cxnLst/>
            <a:rect l="l" t="t" r="r" b="b"/>
            <a:pathLst>
              <a:path w="1866791" h="1255167">
                <a:moveTo>
                  <a:pt x="0" y="0"/>
                </a:moveTo>
                <a:lnTo>
                  <a:pt x="1866791" y="0"/>
                </a:lnTo>
                <a:lnTo>
                  <a:pt x="1866791" y="1255167"/>
                </a:lnTo>
                <a:lnTo>
                  <a:pt x="0" y="125516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 flipH="1">
            <a:off x="16795595" y="2451276"/>
            <a:ext cx="1866791" cy="1255167"/>
          </a:xfrm>
          <a:custGeom>
            <a:avLst/>
            <a:gdLst/>
            <a:ahLst/>
            <a:cxnLst/>
            <a:rect l="l" t="t" r="r" b="b"/>
            <a:pathLst>
              <a:path w="1866791" h="1255167">
                <a:moveTo>
                  <a:pt x="1866791" y="0"/>
                </a:moveTo>
                <a:lnTo>
                  <a:pt x="0" y="0"/>
                </a:lnTo>
                <a:lnTo>
                  <a:pt x="0" y="1255167"/>
                </a:lnTo>
                <a:lnTo>
                  <a:pt x="1866791" y="1255167"/>
                </a:lnTo>
                <a:lnTo>
                  <a:pt x="186679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7" name="Group 7"/>
          <p:cNvGrpSpPr/>
          <p:nvPr/>
        </p:nvGrpSpPr>
        <p:grpSpPr>
          <a:xfrm>
            <a:off x="1147636" y="1583811"/>
            <a:ext cx="16125155" cy="7119377"/>
            <a:chOff x="0" y="-57150"/>
            <a:chExt cx="4246954" cy="187506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246954" cy="1817912"/>
            </a:xfrm>
            <a:custGeom>
              <a:avLst/>
              <a:gdLst/>
              <a:ahLst/>
              <a:cxnLst/>
              <a:rect l="l" t="t" r="r" b="b"/>
              <a:pathLst>
                <a:path w="4246954" h="1817912">
                  <a:moveTo>
                    <a:pt x="24486" y="0"/>
                  </a:moveTo>
                  <a:lnTo>
                    <a:pt x="4222468" y="0"/>
                  </a:lnTo>
                  <a:cubicBezTo>
                    <a:pt x="4228962" y="0"/>
                    <a:pt x="4235190" y="2580"/>
                    <a:pt x="4239782" y="7172"/>
                  </a:cubicBezTo>
                  <a:cubicBezTo>
                    <a:pt x="4244374" y="11764"/>
                    <a:pt x="4246954" y="17992"/>
                    <a:pt x="4246954" y="24486"/>
                  </a:cubicBezTo>
                  <a:lnTo>
                    <a:pt x="4246954" y="1793426"/>
                  </a:lnTo>
                  <a:cubicBezTo>
                    <a:pt x="4246954" y="1799920"/>
                    <a:pt x="4244374" y="1806148"/>
                    <a:pt x="4239782" y="1810740"/>
                  </a:cubicBezTo>
                  <a:cubicBezTo>
                    <a:pt x="4235190" y="1815332"/>
                    <a:pt x="4228962" y="1817912"/>
                    <a:pt x="4222468" y="1817912"/>
                  </a:cubicBezTo>
                  <a:lnTo>
                    <a:pt x="24486" y="1817912"/>
                  </a:lnTo>
                  <a:cubicBezTo>
                    <a:pt x="17992" y="1817912"/>
                    <a:pt x="11764" y="1815332"/>
                    <a:pt x="7172" y="1810740"/>
                  </a:cubicBezTo>
                  <a:cubicBezTo>
                    <a:pt x="2580" y="1806148"/>
                    <a:pt x="0" y="1799920"/>
                    <a:pt x="0" y="1793426"/>
                  </a:cubicBezTo>
                  <a:lnTo>
                    <a:pt x="0" y="24486"/>
                  </a:lnTo>
                  <a:cubicBezTo>
                    <a:pt x="0" y="17992"/>
                    <a:pt x="2580" y="11764"/>
                    <a:pt x="7172" y="7172"/>
                  </a:cubicBezTo>
                  <a:cubicBezTo>
                    <a:pt x="11764" y="2580"/>
                    <a:pt x="17992" y="0"/>
                    <a:pt x="24486" y="0"/>
                  </a:cubicBezTo>
                  <a:close/>
                </a:path>
              </a:pathLst>
            </a:custGeom>
            <a:solidFill>
              <a:srgbClr val="10544A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4246953" cy="18750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723267" y="2108078"/>
            <a:ext cx="8411694" cy="963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96"/>
              </a:lnSpc>
            </a:pPr>
            <a:r>
              <a:rPr lang="pl-PL" sz="5997" dirty="0">
                <a:solidFill>
                  <a:srgbClr val="FFC000"/>
                </a:solidFill>
                <a:latin typeface="Cooper Hewitt"/>
              </a:rPr>
              <a:t>Co je łączy?</a:t>
            </a:r>
            <a:endParaRPr lang="en-US" sz="5997" dirty="0">
              <a:solidFill>
                <a:srgbClr val="FFC000"/>
              </a:solidFill>
              <a:latin typeface="Cooper Hewitt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6538870" y="3637637"/>
            <a:ext cx="2671344" cy="189061"/>
          </a:xfrm>
          <a:custGeom>
            <a:avLst/>
            <a:gdLst/>
            <a:ahLst/>
            <a:cxnLst/>
            <a:rect l="l" t="t" r="r" b="b"/>
            <a:pathLst>
              <a:path w="2671344" h="189061">
                <a:moveTo>
                  <a:pt x="0" y="0"/>
                </a:moveTo>
                <a:lnTo>
                  <a:pt x="2671344" y="0"/>
                </a:lnTo>
                <a:lnTo>
                  <a:pt x="2671344" y="189062"/>
                </a:lnTo>
                <a:lnTo>
                  <a:pt x="0" y="1890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r="-11382" b="-148367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TextBox 17"/>
          <p:cNvSpPr txBox="1"/>
          <p:nvPr/>
        </p:nvSpPr>
        <p:spPr>
          <a:xfrm>
            <a:off x="1695558" y="4142553"/>
            <a:ext cx="14643129" cy="46355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F6F6E9"/>
                </a:solidFill>
                <a:latin typeface="Cooper Hewitt"/>
              </a:rPr>
              <a:t>świadomość korzyści i kosztów w ujęciu długookresowym</a:t>
            </a:r>
          </a:p>
          <a:p>
            <a:pPr marL="342900" indent="-342900" algn="just">
              <a:lnSpc>
                <a:spcPct val="15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F6F6E9"/>
                </a:solidFill>
                <a:latin typeface="Cooper Hewitt"/>
              </a:rPr>
              <a:t>koncentracja na budynkach użyteczności publicznej i komunalnych</a:t>
            </a:r>
          </a:p>
          <a:p>
            <a:pPr marL="342900" indent="-342900" algn="just">
              <a:lnSpc>
                <a:spcPct val="15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F6F6E9"/>
                </a:solidFill>
                <a:latin typeface="Cooper Hewitt"/>
              </a:rPr>
              <a:t>aktywność w poszukiwaniu rozwiązań</a:t>
            </a:r>
          </a:p>
          <a:p>
            <a:pPr marL="342900" indent="-342900" algn="just">
              <a:lnSpc>
                <a:spcPct val="15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F6F6E9"/>
                </a:solidFill>
                <a:latin typeface="Cooper Hewitt"/>
              </a:rPr>
              <a:t>otwartość na współpracę i współdzielenie się rozwiązaniami</a:t>
            </a:r>
          </a:p>
          <a:p>
            <a:pPr marL="342900" indent="-342900" algn="just">
              <a:lnSpc>
                <a:spcPct val="15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F6F6E9"/>
                </a:solidFill>
                <a:latin typeface="Cooper Hewitt"/>
              </a:rPr>
              <a:t>współpraca w ramach Partnerskiej Inicjatywy Miast (</a:t>
            </a:r>
            <a:r>
              <a:rPr lang="pl-PL" sz="2400" dirty="0" err="1">
                <a:solidFill>
                  <a:srgbClr val="F6F6E9"/>
                </a:solidFill>
                <a:latin typeface="Cooper Hewitt"/>
              </a:rPr>
              <a:t>MFiPR</a:t>
            </a:r>
            <a:r>
              <a:rPr lang="pl-PL" sz="2400" dirty="0">
                <a:solidFill>
                  <a:srgbClr val="F6F6E9"/>
                </a:solidFill>
                <a:latin typeface="Cooper Hewitt"/>
              </a:rPr>
              <a:t>, Bank Światowy)</a:t>
            </a:r>
          </a:p>
          <a:p>
            <a:pPr marL="342900" indent="-342900" algn="just">
              <a:lnSpc>
                <a:spcPts val="2581"/>
              </a:lnSpc>
              <a:buFont typeface="Arial" panose="020B0604020202020204" pitchFamily="34" charset="0"/>
              <a:buChar char="•"/>
            </a:pPr>
            <a:endParaRPr lang="pl-PL" sz="2400" dirty="0">
              <a:solidFill>
                <a:srgbClr val="F6F6E9"/>
              </a:solidFill>
              <a:latin typeface="Cooper Hewitt"/>
            </a:endParaRPr>
          </a:p>
          <a:p>
            <a:pPr algn="ctr">
              <a:lnSpc>
                <a:spcPts val="2581"/>
              </a:lnSpc>
            </a:pPr>
            <a:endParaRPr lang="pl-PL" sz="3600" dirty="0">
              <a:solidFill>
                <a:srgbClr val="F6F6E9"/>
              </a:solidFill>
              <a:latin typeface="Cooper Hewitt"/>
            </a:endParaRPr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0F10ACAD-8B2C-42AD-0CBA-D98CC2A105A4}"/>
              </a:ext>
            </a:extLst>
          </p:cNvPr>
          <p:cNvSpPr/>
          <p:nvPr/>
        </p:nvSpPr>
        <p:spPr>
          <a:xfrm>
            <a:off x="228600" y="440807"/>
            <a:ext cx="3768229" cy="891020"/>
          </a:xfrm>
          <a:custGeom>
            <a:avLst/>
            <a:gdLst/>
            <a:ahLst/>
            <a:cxnLst/>
            <a:rect l="l" t="t" r="r" b="b"/>
            <a:pathLst>
              <a:path w="3768229" h="891020">
                <a:moveTo>
                  <a:pt x="0" y="0"/>
                </a:moveTo>
                <a:lnTo>
                  <a:pt x="3768229" y="0"/>
                </a:lnTo>
                <a:lnTo>
                  <a:pt x="3768229" y="891020"/>
                </a:lnTo>
                <a:lnTo>
                  <a:pt x="0" y="89102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3" name="Freeform 2">
            <a:extLst>
              <a:ext uri="{FF2B5EF4-FFF2-40B4-BE49-F238E27FC236}">
                <a16:creationId xmlns:a16="http://schemas.microsoft.com/office/drawing/2014/main" id="{A27E0CAB-ACD8-D938-4813-BDCF152A42A1}"/>
              </a:ext>
            </a:extLst>
          </p:cNvPr>
          <p:cNvSpPr/>
          <p:nvPr/>
        </p:nvSpPr>
        <p:spPr>
          <a:xfrm>
            <a:off x="13639801" y="8065976"/>
            <a:ext cx="4655126" cy="2275429"/>
          </a:xfrm>
          <a:custGeom>
            <a:avLst/>
            <a:gdLst/>
            <a:ahLst/>
            <a:cxnLst/>
            <a:rect l="l" t="t" r="r" b="b"/>
            <a:pathLst>
              <a:path w="7079226" h="4114800">
                <a:moveTo>
                  <a:pt x="0" y="0"/>
                </a:moveTo>
                <a:lnTo>
                  <a:pt x="7079226" y="0"/>
                </a:lnTo>
                <a:lnTo>
                  <a:pt x="707922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961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573</Words>
  <Application>Microsoft Office PowerPoint</Application>
  <PresentationFormat>Niestandardowy</PresentationFormat>
  <Paragraphs>82</Paragraphs>
  <Slides>11</Slides>
  <Notes>7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7" baseType="lpstr">
      <vt:lpstr>Arial</vt:lpstr>
      <vt:lpstr>Cooper Hewitt Heavy</vt:lpstr>
      <vt:lpstr>Aptos</vt:lpstr>
      <vt:lpstr>Cooper Hewitt</vt:lpstr>
      <vt:lpstr>Calibri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Dyrektywa bu</dc:title>
  <dc:creator>Bartosz Witkowski</dc:creator>
  <cp:lastModifiedBy>Bartosz</cp:lastModifiedBy>
  <cp:revision>22</cp:revision>
  <dcterms:created xsi:type="dcterms:W3CDTF">2006-08-16T00:00:00Z</dcterms:created>
  <dcterms:modified xsi:type="dcterms:W3CDTF">2024-05-20T13:24:08Z</dcterms:modified>
  <dc:identifier>DAGFfKWzw64</dc:identifier>
</cp:coreProperties>
</file>