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16"/>
  </p:notesMasterIdLst>
  <p:handoutMasterIdLst>
    <p:handoutMasterId r:id="rId17"/>
  </p:handoutMasterIdLst>
  <p:sldIdLst>
    <p:sldId id="316" r:id="rId2"/>
    <p:sldId id="521" r:id="rId3"/>
    <p:sldId id="522" r:id="rId4"/>
    <p:sldId id="523" r:id="rId5"/>
    <p:sldId id="525" r:id="rId6"/>
    <p:sldId id="524" r:id="rId7"/>
    <p:sldId id="528" r:id="rId8"/>
    <p:sldId id="529" r:id="rId9"/>
    <p:sldId id="530" r:id="rId10"/>
    <p:sldId id="471" r:id="rId11"/>
    <p:sldId id="520" r:id="rId12"/>
    <p:sldId id="527" r:id="rId13"/>
    <p:sldId id="531" r:id="rId14"/>
    <p:sldId id="51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6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4C"/>
    <a:srgbClr val="C2B0B9"/>
    <a:srgbClr val="965F77"/>
    <a:srgbClr val="B4A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86587" autoAdjust="0"/>
  </p:normalViewPr>
  <p:slideViewPr>
    <p:cSldViewPr snapToGrid="0" snapToObjects="1">
      <p:cViewPr varScale="1">
        <p:scale>
          <a:sx n="77" d="100"/>
          <a:sy n="77" d="100"/>
        </p:scale>
        <p:origin x="725" y="58"/>
      </p:cViewPr>
      <p:guideLst>
        <p:guide pos="7401"/>
        <p:guide pos="257"/>
        <p:guide orient="horz" pos="595"/>
        <p:guide orient="horz" pos="799"/>
        <p:guide pos="960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515"/>
    </p:cViewPr>
  </p:sorterViewPr>
  <p:notesViewPr>
    <p:cSldViewPr snapToGrid="0" snapToObjects="1">
      <p:cViewPr varScale="1">
        <p:scale>
          <a:sx n="69" d="100"/>
          <a:sy n="69" d="100"/>
        </p:scale>
        <p:origin x="1944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30FAEB4-D4AF-4967-A3C4-A3822C140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1F2AC9B-BF11-4FD4-A95C-93AB52ECE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5EB4-2FD5-4559-A95A-1BCBD490BCE2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216E32-2948-49FF-B558-278095D08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F15A6B1-E563-4B48-9D30-780FF5ABC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52435-751F-4BB8-A5D3-1A38D09058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28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833A-F97A-4342-85D4-27030B3D134F}" type="datetimeFigureOut">
              <a:rPr lang="pl-PL" smtClean="0"/>
              <a:t>09.10.2024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1386-FCCA-3B4B-AA9B-BD8D960738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2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78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F1386-FCCA-3B4B-AA9B-BD8D960738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rysunek, znak&#10;&#10;Opis wygenerowany automatycznie">
            <a:extLst>
              <a:ext uri="{FF2B5EF4-FFF2-40B4-BE49-F238E27FC236}">
                <a16:creationId xmlns:a16="http://schemas.microsoft.com/office/drawing/2014/main" id="{F03F02C0-AA06-4B9D-B1D0-3E9961240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ymbol zastępczy tytułu 1">
            <a:extLst>
              <a:ext uri="{FF2B5EF4-FFF2-40B4-BE49-F238E27FC236}">
                <a16:creationId xmlns:a16="http://schemas.microsoft.com/office/drawing/2014/main" id="{20983F97-F370-4A25-B9DB-1B0379DB7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0551"/>
            <a:ext cx="8097982" cy="948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281838958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9DBC4659-BEAB-4F78-9F60-892A4A2C5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03C1D563-9426-4C61-A3AC-55CDEEA7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89861" y="365125"/>
            <a:ext cx="8280862" cy="60152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3C3C4C"/>
                </a:solidFill>
                <a:latin typeface="+mn-lt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861" y="1126172"/>
            <a:ext cx="8280862" cy="4661121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5BD12C-988D-463C-9442-7C6584AD50EE}"/>
              </a:ext>
            </a:extLst>
          </p:cNvPr>
          <p:cNvSpPr/>
          <p:nvPr/>
        </p:nvSpPr>
        <p:spPr>
          <a:xfrm>
            <a:off x="11454938" y="224444"/>
            <a:ext cx="548640" cy="45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072553" y="315912"/>
            <a:ext cx="838200" cy="365125"/>
          </a:xfrm>
        </p:spPr>
        <p:txBody>
          <a:bodyPr/>
          <a:lstStyle>
            <a:lvl1pPr>
              <a:defRPr sz="1600" b="1">
                <a:solidFill>
                  <a:srgbClr val="3C3C4C"/>
                </a:solidFill>
              </a:defRPr>
            </a:lvl1pPr>
          </a:lstStyle>
          <a:p>
            <a:fld id="{F35BE31D-8307-A84B-9D2D-2944E6584EB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9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9DBC4659-BEAB-4F78-9F60-892A4A2C5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</a:extLst>
          </a:blip>
          <a:srcRect l="4"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28721" y="365125"/>
            <a:ext cx="11334558" cy="60152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3C3C4C"/>
                </a:solidFill>
                <a:latin typeface="+mn-lt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5BD12C-988D-463C-9442-7C6584AD50EE}"/>
              </a:ext>
            </a:extLst>
          </p:cNvPr>
          <p:cNvSpPr/>
          <p:nvPr/>
        </p:nvSpPr>
        <p:spPr>
          <a:xfrm>
            <a:off x="11454938" y="224444"/>
            <a:ext cx="548640" cy="45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035838" y="315912"/>
            <a:ext cx="838200" cy="365125"/>
          </a:xfrm>
        </p:spPr>
        <p:txBody>
          <a:bodyPr/>
          <a:lstStyle>
            <a:lvl1pPr>
              <a:defRPr sz="1600" b="1">
                <a:solidFill>
                  <a:srgbClr val="3C3C4C"/>
                </a:solidFill>
              </a:defRPr>
            </a:lvl1pPr>
          </a:lstStyle>
          <a:p>
            <a:fld id="{F35BE31D-8307-A84B-9D2D-2944E6584E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11DEF1B-3759-4156-93DF-FB094FCF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21" y="966650"/>
            <a:ext cx="11334558" cy="4630827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95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9DBC4659-BEAB-4F78-9F60-892A4A2C5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</a:extLst>
          </a:blip>
          <a:srcRect l="4"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D5BD12C-988D-463C-9442-7C6584AD50EE}"/>
              </a:ext>
            </a:extLst>
          </p:cNvPr>
          <p:cNvSpPr/>
          <p:nvPr/>
        </p:nvSpPr>
        <p:spPr>
          <a:xfrm>
            <a:off x="11454938" y="224444"/>
            <a:ext cx="548640" cy="45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072553" y="315912"/>
            <a:ext cx="838200" cy="365125"/>
          </a:xfrm>
        </p:spPr>
        <p:txBody>
          <a:bodyPr/>
          <a:lstStyle>
            <a:lvl1pPr>
              <a:defRPr sz="1600" b="1">
                <a:solidFill>
                  <a:srgbClr val="3C3C4C"/>
                </a:solidFill>
              </a:defRPr>
            </a:lvl1pPr>
          </a:lstStyle>
          <a:p>
            <a:fld id="{F35BE31D-8307-A84B-9D2D-2944E6584EB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9D8BB7E-E27B-410E-A827-EAF81DDAA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71" y="5883092"/>
            <a:ext cx="1518373" cy="7081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7FC6470-511D-432C-BA1D-309C17DB6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6471" y="5883092"/>
            <a:ext cx="1518373" cy="70813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D33BF4C-EECA-45AF-806C-CC80BE9476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05074" y="5904165"/>
            <a:ext cx="2310937" cy="739371"/>
          </a:xfrm>
          <a:prstGeom prst="rect">
            <a:avLst/>
          </a:prstGeom>
        </p:spPr>
      </p:pic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D110841D-0B3F-4546-8BF3-332BE585C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89" y="1785252"/>
            <a:ext cx="5580000" cy="3960000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62C06593-746B-4376-BF38-19EC724F7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101" y="365125"/>
            <a:ext cx="11293797" cy="60152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3C3C4C"/>
                </a:solidFill>
                <a:latin typeface="+mn-lt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F9E091E5-6CE7-4960-90E9-A717578524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9258" y="1785253"/>
            <a:ext cx="5580000" cy="3960000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42FD0497-6306-413B-83D5-A580769AE9C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9263" y="966651"/>
            <a:ext cx="11293635" cy="7938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id="{4EB8DC4C-9846-4A67-9DBE-DFF7DB8C2E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9975" y="5745163"/>
            <a:ext cx="5580000" cy="360000"/>
          </a:xfrm>
        </p:spPr>
        <p:txBody>
          <a:bodyPr numCol="2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19">
            <a:extLst>
              <a:ext uri="{FF2B5EF4-FFF2-40B4-BE49-F238E27FC236}">
                <a16:creationId xmlns:a16="http://schemas.microsoft.com/office/drawing/2014/main" id="{8785423F-D3A3-41ED-88F5-124605A70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101" y="5745253"/>
            <a:ext cx="5580000" cy="360000"/>
          </a:xfrm>
        </p:spPr>
        <p:txBody>
          <a:bodyPr numCol="2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759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rysunek&#10;&#10;Opis wygenerowany automatycznie">
            <a:extLst>
              <a:ext uri="{FF2B5EF4-FFF2-40B4-BE49-F238E27FC236}">
                <a16:creationId xmlns:a16="http://schemas.microsoft.com/office/drawing/2014/main" id="{9DBC4659-BEAB-4F78-9F60-892A4A2C5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03C1D563-9426-4C61-A3AC-55CDEEA7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89861" y="365125"/>
            <a:ext cx="8280862" cy="60152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3C3C4C"/>
                </a:solidFill>
                <a:latin typeface="+mn-lt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861" y="1126172"/>
            <a:ext cx="3970627" cy="4661121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D5BD12C-988D-463C-9442-7C6584AD50EE}"/>
              </a:ext>
            </a:extLst>
          </p:cNvPr>
          <p:cNvSpPr/>
          <p:nvPr/>
        </p:nvSpPr>
        <p:spPr>
          <a:xfrm>
            <a:off x="11454938" y="224444"/>
            <a:ext cx="548640" cy="45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072553" y="315912"/>
            <a:ext cx="838200" cy="365125"/>
          </a:xfrm>
        </p:spPr>
        <p:txBody>
          <a:bodyPr/>
          <a:lstStyle>
            <a:lvl1pPr>
              <a:defRPr sz="1600" b="1">
                <a:solidFill>
                  <a:srgbClr val="3C3C4C"/>
                </a:solidFill>
              </a:defRPr>
            </a:lvl1pPr>
          </a:lstStyle>
          <a:p>
            <a:fld id="{F35BE31D-8307-A84B-9D2D-2944E6584E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401928E-96D1-4E35-A6BE-2E91E10609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096" y="1126172"/>
            <a:ext cx="3970627" cy="4661121"/>
          </a:xfrm>
        </p:spPr>
        <p:txBody>
          <a:bodyPr/>
          <a:lstStyle>
            <a:lvl1pPr algn="just">
              <a:defRPr sz="2200">
                <a:solidFill>
                  <a:srgbClr val="3C3C4C"/>
                </a:solidFill>
                <a:latin typeface="+mn-lt"/>
              </a:defRPr>
            </a:lvl1pPr>
            <a:lvl2pPr algn="just">
              <a:defRPr sz="2000">
                <a:solidFill>
                  <a:srgbClr val="3C3C4C"/>
                </a:solidFill>
                <a:latin typeface="+mn-lt"/>
              </a:defRPr>
            </a:lvl2pPr>
            <a:lvl3pPr algn="just">
              <a:defRPr sz="1800">
                <a:solidFill>
                  <a:srgbClr val="3C3C4C"/>
                </a:solidFill>
                <a:latin typeface="+mn-lt"/>
              </a:defRPr>
            </a:lvl3pPr>
            <a:lvl4pPr algn="just">
              <a:defRPr sz="1800">
                <a:solidFill>
                  <a:srgbClr val="3C3C4C"/>
                </a:solidFill>
                <a:latin typeface="+mn-lt"/>
              </a:defRPr>
            </a:lvl4pPr>
            <a:lvl5pPr algn="just">
              <a:defRPr sz="1800">
                <a:solidFill>
                  <a:srgbClr val="3C3C4C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9500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5B82-AE3D-E340-B351-73296EB7519D}" type="datetime1">
              <a:rPr lang="pl-PL" smtClean="0"/>
              <a:t>09.10.2024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BE31D-8307-A84B-9D2D-2944E6584E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7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0" r:id="rId3"/>
    <p:sldLayoutId id="2147483721" r:id="rId4"/>
    <p:sldLayoutId id="214748371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uYkCafYh-0?si=n29ukrTA5RWMzpyl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uYkCafYh-0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attachment/5720cb23-15d2-473d-829f-ff1010c89ec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B7261-3779-4F32-8467-AF382E15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2261"/>
            <a:ext cx="8097982" cy="16340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altLang="pl-PL" sz="3600" b="1" dirty="0">
                <a:latin typeface="Arial" panose="020B0604020202020204" pitchFamily="34" charset="0"/>
              </a:rPr>
              <a:t>Raport zasobów mieszkaniowych w Polsce. Wpływ dyrektywy EPBD na poprawę jakości budynków. Czy renowacja wielkiej płyty jest możliwa?</a:t>
            </a:r>
            <a:br>
              <a:rPr lang="pl-PL" altLang="pl-PL" dirty="0">
                <a:latin typeface="Arial" panose="020B0604020202020204" pitchFamily="34" charset="0"/>
              </a:rPr>
            </a:b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sz="2800" b="0" dirty="0">
                <a:solidFill>
                  <a:srgbClr val="3C3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Szymon Firląg</a:t>
            </a:r>
            <a:endParaRPr lang="pl-PL" sz="3200" b="0" dirty="0">
              <a:solidFill>
                <a:srgbClr val="3C3C4C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3EA91A4-C318-4E5D-A352-413029BA9187}"/>
              </a:ext>
            </a:extLst>
          </p:cNvPr>
          <p:cNvSpPr txBox="1">
            <a:spLocks/>
          </p:cNvSpPr>
          <p:nvPr/>
        </p:nvSpPr>
        <p:spPr>
          <a:xfrm>
            <a:off x="838200" y="4764946"/>
            <a:ext cx="8097982" cy="163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altLang="pl-PL" sz="2400" b="0" i="1" dirty="0">
                <a:solidFill>
                  <a:srgbClr val="3C3C4C"/>
                </a:solidFill>
                <a:latin typeface="Arial" panose="020B0604020202020204" pitchFamily="34" charset="0"/>
              </a:rPr>
              <a:t>Wydział Inżynierii Lądowej, Politechnika Warszawska</a:t>
            </a:r>
            <a:endParaRPr lang="pl-PL" sz="2400" b="0" i="1" dirty="0">
              <a:solidFill>
                <a:srgbClr val="3C3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2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21" y="365125"/>
            <a:ext cx="11334558" cy="601526"/>
          </a:xfrm>
        </p:spPr>
        <p:txBody>
          <a:bodyPr anchor="ctr">
            <a:normAutofit/>
          </a:bodyPr>
          <a:lstStyle/>
          <a:p>
            <a:r>
              <a:rPr lang="pl-PL" dirty="0"/>
              <a:t>DEFINICJA TERMOMODERNIZACJI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838" y="315912"/>
            <a:ext cx="83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5BE31D-8307-A84B-9D2D-2944E6584EB9}" type="slidenum">
              <a:rPr lang="pl-PL" smtClean="0"/>
              <a:pPr>
                <a:spcAft>
                  <a:spcPts val="600"/>
                </a:spcAft>
              </a:pPr>
              <a:t>10</a:t>
            </a:fld>
            <a:endParaRPr lang="pl-PL"/>
          </a:p>
        </p:txBody>
      </p:sp>
      <p:pic>
        <p:nvPicPr>
          <p:cNvPr id="7" name="Obraz 4" descr="http://www.pompy.termospec.pl/images/Termomodernizacja.gif">
            <a:extLst>
              <a:ext uri="{FF2B5EF4-FFF2-40B4-BE49-F238E27FC236}">
                <a16:creationId xmlns:a16="http://schemas.microsoft.com/office/drawing/2014/main" id="{CBC44CF4-6623-E6CB-8CD2-A0323623C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475" y="780052"/>
            <a:ext cx="8443363" cy="60297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2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838" y="315912"/>
            <a:ext cx="83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5BE31D-8307-A84B-9D2D-2944E6584EB9}" type="slidenum">
              <a:rPr lang="pl-PL" smtClean="0"/>
              <a:pPr>
                <a:spcAft>
                  <a:spcPts val="600"/>
                </a:spcAft>
              </a:pPr>
              <a:t>11</a:t>
            </a:fld>
            <a:endParaRPr lang="pl-PL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8827A79C-969D-94EC-1745-CF680D18A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02" y="315911"/>
            <a:ext cx="9625396" cy="571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6421C6C-5BA2-2407-5D44-DBD2612B06DC}"/>
              </a:ext>
            </a:extLst>
          </p:cNvPr>
          <p:cNvSpPr txBox="1">
            <a:spLocks/>
          </p:cNvSpPr>
          <p:nvPr/>
        </p:nvSpPr>
        <p:spPr bwMode="auto">
          <a:xfrm>
            <a:off x="8802225" y="6110288"/>
            <a:ext cx="307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dirty="0"/>
              <a:t>Źródło: NFOŚiGW</a:t>
            </a:r>
          </a:p>
        </p:txBody>
      </p:sp>
    </p:spTree>
    <p:extLst>
      <p:ext uri="{BB962C8B-B14F-4D97-AF65-F5344CB8AC3E}">
        <p14:creationId xmlns:p14="http://schemas.microsoft.com/office/powerpoint/2010/main" val="10429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21" y="365125"/>
            <a:ext cx="11334558" cy="601526"/>
          </a:xfrm>
        </p:spPr>
        <p:txBody>
          <a:bodyPr anchor="ctr">
            <a:normAutofit/>
          </a:bodyPr>
          <a:lstStyle/>
          <a:p>
            <a:r>
              <a:rPr lang="pl-PL" dirty="0"/>
              <a:t>EFEKTY TERMOMODERNIZACJI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838" y="315912"/>
            <a:ext cx="83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5BE31D-8307-A84B-9D2D-2944E6584EB9}" type="slidenum">
              <a:rPr lang="pl-PL" smtClean="0"/>
              <a:pPr>
                <a:spcAft>
                  <a:spcPts val="600"/>
                </a:spcAft>
              </a:pPr>
              <a:t>12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E10E1C-4B1F-D7EA-7AD1-36DA1C5D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190625"/>
            <a:ext cx="11725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21" y="365125"/>
            <a:ext cx="11334558" cy="601526"/>
          </a:xfrm>
        </p:spPr>
        <p:txBody>
          <a:bodyPr anchor="ctr">
            <a:normAutofit/>
          </a:bodyPr>
          <a:lstStyle/>
          <a:p>
            <a:r>
              <a:rPr lang="pl-PL" dirty="0"/>
              <a:t>MODELOWA TERMOMODERNIZACJA TALLIN, ESTONIA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838" y="315912"/>
            <a:ext cx="838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35BE31D-8307-A84B-9D2D-2944E6584EB9}" type="slidenum">
              <a:rPr lang="pl-PL" smtClean="0"/>
              <a:pPr>
                <a:spcAft>
                  <a:spcPts val="600"/>
                </a:spcAft>
              </a:pPr>
              <a:t>13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8D8994-1382-4F95-C518-7122DDE5D3DA}"/>
              </a:ext>
            </a:extLst>
          </p:cNvPr>
          <p:cNvSpPr txBox="1"/>
          <p:nvPr/>
        </p:nvSpPr>
        <p:spPr>
          <a:xfrm>
            <a:off x="207907" y="2816493"/>
            <a:ext cx="14538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https://youtu.be/1uYkCafYh-0?si=n29ukrTA5RWMzpyl</a:t>
            </a:r>
            <a:endParaRPr lang="pl-PL" dirty="0"/>
          </a:p>
          <a:p>
            <a:endParaRPr lang="en-US" dirty="0"/>
          </a:p>
        </p:txBody>
      </p:sp>
      <p:pic>
        <p:nvPicPr>
          <p:cNvPr id="7" name="Multimedia online 6" title="Review of Estonian pilot building renovation process">
            <a:hlinkClick r:id="" action="ppaction://media"/>
            <a:extLst>
              <a:ext uri="{FF2B5EF4-FFF2-40B4-BE49-F238E27FC236}">
                <a16:creationId xmlns:a16="http://schemas.microsoft.com/office/drawing/2014/main" id="{A6BBA9ED-7E97-87A8-3B47-438CAEBD93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51008" y="1015864"/>
            <a:ext cx="10033085" cy="56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B7261-3779-4F32-8467-AF382E15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2261"/>
            <a:ext cx="8097982" cy="16340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altLang="pl-PL" sz="3600" b="1" dirty="0">
                <a:latin typeface="Arial" panose="020B0604020202020204" pitchFamily="34" charset="0"/>
              </a:rPr>
              <a:t>Dziękuję za uwagę</a:t>
            </a:r>
            <a:br>
              <a:rPr lang="pl-PL" altLang="pl-PL" dirty="0">
                <a:latin typeface="Arial" panose="020B0604020202020204" pitchFamily="34" charset="0"/>
              </a:rPr>
            </a:b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sz="2800" b="0" dirty="0">
                <a:solidFill>
                  <a:srgbClr val="3C3C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Szymon Firląg</a:t>
            </a:r>
            <a:endParaRPr lang="pl-PL" sz="3200" b="0" dirty="0">
              <a:solidFill>
                <a:srgbClr val="3C3C4C"/>
              </a:solidFill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3EA91A4-C318-4E5D-A352-413029BA9187}"/>
              </a:ext>
            </a:extLst>
          </p:cNvPr>
          <p:cNvSpPr txBox="1">
            <a:spLocks/>
          </p:cNvSpPr>
          <p:nvPr/>
        </p:nvSpPr>
        <p:spPr>
          <a:xfrm>
            <a:off x="838200" y="4764946"/>
            <a:ext cx="8097982" cy="163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altLang="pl-PL" sz="2400" b="0" i="1" dirty="0">
                <a:solidFill>
                  <a:srgbClr val="3C3C4C"/>
                </a:solidFill>
                <a:latin typeface="Arial" panose="020B0604020202020204" pitchFamily="34" charset="0"/>
              </a:rPr>
              <a:t>szymon.firlag@pw.edu.pl</a:t>
            </a:r>
            <a:endParaRPr lang="pl-PL" sz="2400" b="0" i="1" dirty="0">
              <a:solidFill>
                <a:srgbClr val="3C3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DŁUGOTERMINOWA STRATEGIA RENOWACJI BUDYNKÓW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5A927-611E-46DE-8D99-9C9809C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268413"/>
            <a:ext cx="9144001" cy="4329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2800" dirty="0"/>
              <a:t>Przyjęta przez Radę Ministrów 9 lutego 2022 roku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Perspektywa 2050 roku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Przegląd krajowego zasobu budowlanego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Plan termomodernizacji budynków w Polsce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Zmiany w kierunku gospodarki neutralnej klimatycznie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Programy wsparcia renowacji budynków</a:t>
            </a:r>
          </a:p>
          <a:p>
            <a:pPr algn="l">
              <a:lnSpc>
                <a:spcPct val="100000"/>
              </a:lnSpc>
            </a:pPr>
            <a:r>
              <a:rPr lang="pl-PL" sz="2800" dirty="0">
                <a:hlinkClick r:id="rId2"/>
              </a:rPr>
              <a:t>https://www.gov.pl/attachment/5720cb23-15d2-473d-829f-ff1010c89ecc</a:t>
            </a:r>
            <a:endParaRPr lang="pl-PL" sz="2800" dirty="0"/>
          </a:p>
          <a:p>
            <a:pPr algn="l">
              <a:lnSpc>
                <a:spcPct val="10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1342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KRAJOWY ZASÓB BUDOWLANY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5A927-611E-46DE-8D99-9C9809C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268413"/>
            <a:ext cx="9144001" cy="43290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pl-PL" sz="2800" dirty="0"/>
              <a:t>W Polsce znajduje się 14,2 mln budynków, z czego niemal 40% to budynki mieszkalne jednorodzinne.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A2E5B4A-0398-A64D-1068-00A042A0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6" y="2422614"/>
            <a:ext cx="10334625" cy="3476625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C535816-7FB1-0472-13E4-311A1C3C88A9}"/>
              </a:ext>
            </a:extLst>
          </p:cNvPr>
          <p:cNvSpPr txBox="1">
            <a:spLocks/>
          </p:cNvSpPr>
          <p:nvPr/>
        </p:nvSpPr>
        <p:spPr bwMode="auto">
          <a:xfrm>
            <a:off x="8802225" y="6110288"/>
            <a:ext cx="307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dirty="0"/>
              <a:t>Źródło: DSR 2022</a:t>
            </a:r>
          </a:p>
        </p:txBody>
      </p:sp>
    </p:spTree>
    <p:extLst>
      <p:ext uri="{BB962C8B-B14F-4D97-AF65-F5344CB8AC3E}">
        <p14:creationId xmlns:p14="http://schemas.microsoft.com/office/powerpoint/2010/main" val="355044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KRAJOWY ZASÓB BUDOWLANY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C535816-7FB1-0472-13E4-311A1C3C88A9}"/>
              </a:ext>
            </a:extLst>
          </p:cNvPr>
          <p:cNvSpPr txBox="1">
            <a:spLocks/>
          </p:cNvSpPr>
          <p:nvPr/>
        </p:nvSpPr>
        <p:spPr bwMode="auto">
          <a:xfrm>
            <a:off x="8802225" y="6110288"/>
            <a:ext cx="307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dirty="0"/>
              <a:t>Źródło: DSR 2022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44AB92C-065D-45E7-32CC-F47F7AE1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3" y="2057400"/>
            <a:ext cx="116490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KRAJOWY ZASÓB BUDOWLANY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C535816-7FB1-0472-13E4-311A1C3C88A9}"/>
              </a:ext>
            </a:extLst>
          </p:cNvPr>
          <p:cNvSpPr txBox="1">
            <a:spLocks/>
          </p:cNvSpPr>
          <p:nvPr/>
        </p:nvSpPr>
        <p:spPr bwMode="auto">
          <a:xfrm>
            <a:off x="8802225" y="6110288"/>
            <a:ext cx="307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dirty="0"/>
              <a:t>Źródło: DSR 2022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78AC2B-E57C-4F14-D4F2-1587F4EE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56" y="873783"/>
            <a:ext cx="10348887" cy="50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POTRZEBY TERMOMODERNIZACYJNE BUDYNKI MIESZKALNE WIELORODZINNE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25429C7-9714-4562-E7D3-C9655EE3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35" y="942268"/>
            <a:ext cx="9306930" cy="4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DYREKTYWA EPBD – WYMAGANIA DOTYCZĄCE TERMOMODERNIZACJI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5A927-611E-46DE-8D99-9C9809C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268413"/>
            <a:ext cx="9144001" cy="473753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pl-PL" sz="2800" dirty="0"/>
              <a:t>Minimalne normy charakterystyki energetycznej (MEPS) dla budynków niemieszkalnych poddawanych termomodernizacji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Obowiązkowa krajowa trajektoria stopniowej renowacji zasobów mieszkaniowych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Pierwszy projekt krajowego planu renowacji budynków należy przedstawić KE do 31 grudnia 2025 r. Przyjęty krajowy plan przedstawia się do 31 grudnia 2026 r. Następnie kolejne dokumenty przedstawia się co 5 lat.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Wymóg </a:t>
            </a:r>
            <a:r>
              <a:rPr lang="pl-PL" sz="2800" dirty="0" err="1"/>
              <a:t>bezemisyjności</a:t>
            </a:r>
            <a:r>
              <a:rPr lang="pl-PL" sz="2800" dirty="0"/>
              <a:t> nowych budynków: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 1 stycznia 2028 r. – budynki instytucji publicznych,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 1 stycznia 2030 r. – wszystkie nowe budynki.</a:t>
            </a:r>
          </a:p>
          <a:p>
            <a:pPr algn="l">
              <a:lnSpc>
                <a:spcPct val="100000"/>
              </a:lnSpc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0701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DYREKTYWA EPBD – WYMAGANIA DOTYCZĄCE TERMOMODERNIZACJI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5A927-611E-46DE-8D99-9C9809C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48" y="1015864"/>
            <a:ext cx="11705089" cy="4106854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pl-PL" sz="2800" dirty="0"/>
              <a:t>Minimalne normy charakterystyki energetycznej dla użytkowanych budynków niemieszkalnych: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pierwszy próg (łagodniejszy - 16%) powinien być spełniony przez wszystkie niemieszkalne budynki  od 1 stycznia 2030 r.,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drugi próg (bardziej wymagający - 26%) powinien być spełniony przez wszystkie niemieszkalne budynki  od 1 stycznia 2033 r.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Zapewnienie wykorzystania energii słonecznej w nowych budynkach - począwszy od 31 grudnia 2026 r. (różne terminy dla różnych budynków).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Zasady kształtowania systemów wsparcia, w tym nieudzielenie zachęt finansowych do instalacji indywidualnych kotłów zasilanych paliwami kopalnymi – od 1 stycznia 2025 r.</a:t>
            </a:r>
          </a:p>
          <a:p>
            <a:pPr algn="l">
              <a:lnSpc>
                <a:spcPct val="100000"/>
              </a:lnSpc>
            </a:pPr>
            <a:endParaRPr lang="pl-PL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9F92E-7678-5800-4075-C397E7FE4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783" y="4504393"/>
            <a:ext cx="4489417" cy="2353607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A9386B5-FF24-120C-1E66-4C2482682C03}"/>
              </a:ext>
            </a:extLst>
          </p:cNvPr>
          <p:cNvSpPr txBox="1">
            <a:spLocks/>
          </p:cNvSpPr>
          <p:nvPr/>
        </p:nvSpPr>
        <p:spPr bwMode="auto">
          <a:xfrm>
            <a:off x="8802225" y="6110288"/>
            <a:ext cx="307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2000" dirty="0"/>
              <a:t>Źródło: BPIE</a:t>
            </a:r>
          </a:p>
        </p:txBody>
      </p:sp>
    </p:spTree>
    <p:extLst>
      <p:ext uri="{BB962C8B-B14F-4D97-AF65-F5344CB8AC3E}">
        <p14:creationId xmlns:p14="http://schemas.microsoft.com/office/powerpoint/2010/main" val="34810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597CD-EF13-47A5-B9D6-51AE9EFE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DYREKTYWA EPBD – WYMAGANIA DOTYCZĄCE TERMOMODERNIZACJI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FA65C93-389D-4215-9F15-D8FE3A12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E31D-8307-A84B-9D2D-2944E6584EB9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55A927-611E-46DE-8D99-9C9809C5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268413"/>
            <a:ext cx="9144001" cy="473753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2800" dirty="0"/>
              <a:t>MEPS ustalone na poziomie krajowym (najpóźniej 2 lata po wejściu w życie, w ramach KPRB)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Wyrażone jako redukcja zużycia energii pierwotnej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Podanie krajowych kamieni milowych dla lata 2040/2045 z myślą o zasobach ZEB w 2050 r.</a:t>
            </a:r>
          </a:p>
          <a:p>
            <a:pPr algn="l">
              <a:lnSpc>
                <a:spcPct val="100000"/>
              </a:lnSpc>
            </a:pPr>
            <a:r>
              <a:rPr lang="pl-PL" sz="2800" dirty="0"/>
              <a:t>Do osiągnięcia przez połączenie 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środki regulacyjne (MEPS)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wsparcie finansowe</a:t>
            </a:r>
          </a:p>
          <a:p>
            <a:pPr lvl="1" algn="l">
              <a:lnSpc>
                <a:spcPct val="100000"/>
              </a:lnSpc>
            </a:pPr>
            <a:r>
              <a:rPr lang="pl-PL" sz="2600" dirty="0"/>
              <a:t>pomoc techniczna</a:t>
            </a:r>
          </a:p>
        </p:txBody>
      </p:sp>
    </p:spTree>
    <p:extLst>
      <p:ext uri="{BB962C8B-B14F-4D97-AF65-F5344CB8AC3E}">
        <p14:creationId xmlns:p14="http://schemas.microsoft.com/office/powerpoint/2010/main" val="3505166581"/>
      </p:ext>
    </p:extLst>
  </p:cSld>
  <p:clrMapOvr>
    <a:masterClrMapping/>
  </p:clrMapOvr>
</p:sld>
</file>

<file path=ppt/theme/theme1.xml><?xml version="1.0" encoding="utf-8"?>
<a:theme xmlns:a="http://schemas.openxmlformats.org/drawingml/2006/main" name="WIL PW">
  <a:themeElements>
    <a:clrScheme name="Barwy PW">
      <a:dk1>
        <a:srgbClr val="000000"/>
      </a:dk1>
      <a:lt1>
        <a:srgbClr val="FFFFFF"/>
      </a:lt1>
      <a:dk2>
        <a:srgbClr val="44546A"/>
      </a:dk2>
      <a:lt2>
        <a:srgbClr val="B3A0AA"/>
      </a:lt2>
      <a:accent1>
        <a:srgbClr val="7896CF"/>
      </a:accent1>
      <a:accent2>
        <a:srgbClr val="EA7C59"/>
      </a:accent2>
      <a:accent3>
        <a:srgbClr val="FED541"/>
      </a:accent3>
      <a:accent4>
        <a:srgbClr val="69BA9C"/>
      </a:accent4>
      <a:accent5>
        <a:srgbClr val="965F77"/>
      </a:accent5>
      <a:accent6>
        <a:srgbClr val="645959"/>
      </a:accent6>
      <a:hlink>
        <a:srgbClr val="7896CF"/>
      </a:hlink>
      <a:folHlink>
        <a:srgbClr val="965F77"/>
      </a:folHlink>
    </a:clrScheme>
    <a:fontScheme name="Pakiet 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L PW" id="{454F4C3B-692D-4A4A-B061-631955E5E035}" vid="{B55D9286-E6ED-4B49-BF12-F861967B0CE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424</Words>
  <Application>Microsoft Office PowerPoint</Application>
  <PresentationFormat>Panoramiczny</PresentationFormat>
  <Paragraphs>61</Paragraphs>
  <Slides>14</Slides>
  <Notes>2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WIL PW</vt:lpstr>
      <vt:lpstr>Raport zasobów mieszkaniowych w Polsce. Wpływ dyrektywy EPBD na poprawę jakości budynków. Czy renowacja wielkiej płyty jest możliwa?  Szymon Firląg</vt:lpstr>
      <vt:lpstr>DŁUGOTERMINOWA STRATEGIA RENOWACJI BUDYNKÓW</vt:lpstr>
      <vt:lpstr>KRAJOWY ZASÓB BUDOWLANY</vt:lpstr>
      <vt:lpstr>KRAJOWY ZASÓB BUDOWLANY</vt:lpstr>
      <vt:lpstr>KRAJOWY ZASÓB BUDOWLANY</vt:lpstr>
      <vt:lpstr>POTRZEBY TERMOMODERNIZACYJNE BUDYNKI MIESZKALNE WIELORODZINNE</vt:lpstr>
      <vt:lpstr>DYREKTYWA EPBD – WYMAGANIA DOTYCZĄCE TERMOMODERNIZACJI</vt:lpstr>
      <vt:lpstr>DYREKTYWA EPBD – WYMAGANIA DOTYCZĄCE TERMOMODERNIZACJI</vt:lpstr>
      <vt:lpstr>DYREKTYWA EPBD – WYMAGANIA DOTYCZĄCE TERMOMODERNIZACJI</vt:lpstr>
      <vt:lpstr>DEFINICJA TERMOMODERNIZACJI</vt:lpstr>
      <vt:lpstr>Prezentacja programu PowerPoint</vt:lpstr>
      <vt:lpstr>EFEKTY TERMOMODERNIZACJI</vt:lpstr>
      <vt:lpstr>MODELOWA TERMOMODERNIZACJA TALLIN, ESTONIA</vt:lpstr>
      <vt:lpstr>Dziękuję za uwagę  Szymon Firląg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Lenovo</dc:creator>
  <cp:lastModifiedBy>Firląg Szymon</cp:lastModifiedBy>
  <cp:revision>155</cp:revision>
  <dcterms:created xsi:type="dcterms:W3CDTF">2017-01-20T08:44:33Z</dcterms:created>
  <dcterms:modified xsi:type="dcterms:W3CDTF">2024-10-09T07:38:37Z</dcterms:modified>
</cp:coreProperties>
</file>