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6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7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8.xml" ContentType="application/vnd.openxmlformats-officedocument.presentationml.notesSlid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10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1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2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3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notesSlides/notesSlide14.xml" ContentType="application/vnd.openxmlformats-officedocument.presentationml.notesSlide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notesSlides/notesSlide15.xml" ContentType="application/vnd.openxmlformats-officedocument.presentationml.notesSlide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5181" r:id="rId1"/>
    <p:sldMasterId id="2147485249" r:id="rId2"/>
    <p:sldMasterId id="2147485258" r:id="rId3"/>
    <p:sldMasterId id="2147485262" r:id="rId4"/>
    <p:sldMasterId id="2147485265" r:id="rId5"/>
    <p:sldMasterId id="2147485271" r:id="rId6"/>
  </p:sldMasterIdLst>
  <p:notesMasterIdLst>
    <p:notesMasterId r:id="rId25"/>
  </p:notesMasterIdLst>
  <p:handoutMasterIdLst>
    <p:handoutMasterId r:id="rId26"/>
  </p:handoutMasterIdLst>
  <p:sldIdLst>
    <p:sldId id="2147468596" r:id="rId7"/>
    <p:sldId id="2147468574" r:id="rId8"/>
    <p:sldId id="2147468575" r:id="rId9"/>
    <p:sldId id="2147468576" r:id="rId10"/>
    <p:sldId id="2147468577" r:id="rId11"/>
    <p:sldId id="2147468592" r:id="rId12"/>
    <p:sldId id="2147468594" r:id="rId13"/>
    <p:sldId id="2147468593" r:id="rId14"/>
    <p:sldId id="2147468590" r:id="rId15"/>
    <p:sldId id="2147468583" r:id="rId16"/>
    <p:sldId id="2147468585" r:id="rId17"/>
    <p:sldId id="2147468586" r:id="rId18"/>
    <p:sldId id="2147468587" r:id="rId19"/>
    <p:sldId id="2147468588" r:id="rId20"/>
    <p:sldId id="2147468589" r:id="rId21"/>
    <p:sldId id="2147468579" r:id="rId22"/>
    <p:sldId id="377" r:id="rId23"/>
    <p:sldId id="572" r:id="rId24"/>
  </p:sldIdLst>
  <p:sldSz cx="12192000" cy="6858000"/>
  <p:notesSz cx="9918700" cy="6819900"/>
  <p:custShowLst>
    <p:custShow name="Format Guide Workshop" id="0">
      <p:sldLst/>
    </p:custShow>
  </p:custShowLst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SP" id="{EE76FF52-2CB5-4B77-9BE8-927D4B85E313}">
          <p14:sldIdLst>
            <p14:sldId id="2147468596"/>
            <p14:sldId id="2147468574"/>
            <p14:sldId id="2147468575"/>
            <p14:sldId id="2147468576"/>
            <p14:sldId id="2147468577"/>
            <p14:sldId id="2147468592"/>
            <p14:sldId id="2147468594"/>
            <p14:sldId id="2147468593"/>
            <p14:sldId id="2147468590"/>
            <p14:sldId id="2147468583"/>
            <p14:sldId id="2147468585"/>
            <p14:sldId id="2147468586"/>
            <p14:sldId id="2147468587"/>
            <p14:sldId id="2147468588"/>
            <p14:sldId id="2147468589"/>
            <p14:sldId id="2147468579"/>
            <p14:sldId id="377"/>
            <p14:sldId id="5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35" userDrawn="1">
          <p15:clr>
            <a:srgbClr val="A4A3A4"/>
          </p15:clr>
        </p15:guide>
        <p15:guide id="2" pos="531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71217"/>
    <a:srgbClr val="A50021"/>
    <a:srgbClr val="62171A"/>
    <a:srgbClr val="FFFFFF"/>
    <a:srgbClr val="C2E49C"/>
    <a:srgbClr val="FBE0E1"/>
    <a:srgbClr val="4B090C"/>
    <a:srgbClr val="C4C4C4"/>
    <a:srgbClr val="29B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583" autoAdjust="0"/>
    <p:restoredTop sz="95433" autoAdjust="0"/>
  </p:normalViewPr>
  <p:slideViewPr>
    <p:cSldViewPr snapToGrid="0">
      <p:cViewPr varScale="1">
        <p:scale>
          <a:sx n="112" d="100"/>
          <a:sy n="112" d="100"/>
        </p:scale>
        <p:origin x="954" y="78"/>
      </p:cViewPr>
      <p:guideLst>
        <p:guide orient="horz" pos="935"/>
        <p:guide pos="53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79512"/>
    </p:cViewPr>
  </p:sorterViewPr>
  <p:notesViewPr>
    <p:cSldViewPr snapToGrid="0">
      <p:cViewPr varScale="1">
        <p:scale>
          <a:sx n="89" d="100"/>
          <a:sy n="89" d="100"/>
        </p:scale>
        <p:origin x="1992" y="77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lemot020400\AppData\Local\Microsoft\Windows\INetCache\Content.Outlook\KB29OOMM\Public%20Sector%202023%20dla%20Mariusza%20Ferensa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mot020400\AppData\Local\Microsoft\Windows\INetCache\Content.Outlook\KB29OOMM\Public%20Sector%202023%20dla%20Mariusza%20Ferens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34653235191014"/>
          <c:y val="0.19255487812526759"/>
          <c:w val="0.56829212081774305"/>
          <c:h val="0.68372618567880039"/>
        </c:manualLayout>
      </c:layout>
      <c:doughnutChart>
        <c:varyColors val="1"/>
        <c:ser>
          <c:idx val="0"/>
          <c:order val="0"/>
          <c:spPr>
            <a:gradFill flip="none" rotWithShape="1">
              <a:gsLst>
                <a:gs pos="13000">
                  <a:srgbClr val="FFD1D1"/>
                </a:gs>
                <a:gs pos="83000">
                  <a:srgbClr val="FF6565"/>
                </a:gs>
                <a:gs pos="100000">
                  <a:srgbClr val="C0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c:spPr>
          <c:dPt>
            <c:idx val="0"/>
            <c:bubble3D val="0"/>
            <c:explosion val="15"/>
            <c:spPr>
              <a:solidFill>
                <a:srgbClr val="971217"/>
              </a:solidFill>
              <a:ln w="19050">
                <a:solidFill>
                  <a:srgbClr val="971217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FEC-492F-82DA-C92A2489CDB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EC-492F-82DA-C92A2489CDBD}"/>
              </c:ext>
            </c:extLst>
          </c:dPt>
          <c:cat>
            <c:strRef>
              <c:f>podsumowanie!$A$25:$A$26</c:f>
              <c:strCache>
                <c:ptCount val="2"/>
                <c:pt idx="0">
                  <c:v>Pekao</c:v>
                </c:pt>
                <c:pt idx="1">
                  <c:v>Inni</c:v>
                </c:pt>
              </c:strCache>
            </c:strRef>
          </c:cat>
          <c:val>
            <c:numRef>
              <c:f>podsumowanie!$B$25:$B$26</c:f>
              <c:numCache>
                <c:formatCode>#,##0</c:formatCode>
                <c:ptCount val="2"/>
                <c:pt idx="0">
                  <c:v>1338334978.96</c:v>
                </c:pt>
                <c:pt idx="1">
                  <c:v>199510000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EC-492F-82DA-C92A2489CD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kolumny</c:v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7121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D0-42A9-B676-FECCC2F28312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261F2160-5D1B-46D7-85B6-FE3D43B2460A}" type="CELLRANGE">
                      <a:rPr lang="en-US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C0D0-42A9-B676-FECCC2F2831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29EE1ABA-5828-4AB2-BE2F-116DA36832FD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C0D0-42A9-B676-FECCC2F2831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E956548-CE98-44B5-80FD-732A707D1740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C0D0-42A9-B676-FECCC2F28312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68A9B66-04CE-4BE7-8C81-BC652286C9EB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C0D0-42A9-B676-FECCC2F28312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AAFCAB2-1A89-44A5-8B01-A9F4B6F6C507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C0D0-42A9-B676-FECCC2F28312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28948240-A0C4-4BFC-AA58-0BBC9D6A3632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6-C0D0-42A9-B676-FECCC2F28312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32213CC-A855-4E4B-98F8-717C958E5305}" type="CELLRANGE">
                      <a:rPr lang="pl-PL"/>
                      <a:pPr/>
                      <a:t>[ZAKRES KOMÓREK]</a:t>
                    </a:fld>
                    <a:endParaRPr lang="pl-PL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C0D0-42A9-B676-FECCC2F28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podsumowanie!$A$45:$A$51</c:f>
              <c:strCache>
                <c:ptCount val="7"/>
                <c:pt idx="0">
                  <c:v>PKO BP</c:v>
                </c:pt>
                <c:pt idx="1">
                  <c:v>Pekao</c:v>
                </c:pt>
                <c:pt idx="2">
                  <c:v>BGK</c:v>
                </c:pt>
                <c:pt idx="3">
                  <c:v>BPS</c:v>
                </c:pt>
                <c:pt idx="4">
                  <c:v>NWAI</c:v>
                </c:pt>
                <c:pt idx="5">
                  <c:v>SGB</c:v>
                </c:pt>
                <c:pt idx="6">
                  <c:v>Inni</c:v>
                </c:pt>
              </c:strCache>
            </c:strRef>
          </c:cat>
          <c:val>
            <c:numRef>
              <c:f>podsumowanie!$B$45:$B$51</c:f>
              <c:numCache>
                <c:formatCode>#,##0</c:formatCode>
                <c:ptCount val="7"/>
                <c:pt idx="0">
                  <c:v>3162402000</c:v>
                </c:pt>
                <c:pt idx="1">
                  <c:v>3128784978.96</c:v>
                </c:pt>
                <c:pt idx="2">
                  <c:v>2403998000</c:v>
                </c:pt>
                <c:pt idx="3">
                  <c:v>785243000</c:v>
                </c:pt>
                <c:pt idx="4">
                  <c:v>466706000</c:v>
                </c:pt>
                <c:pt idx="5">
                  <c:v>442265000</c:v>
                </c:pt>
                <c:pt idx="6">
                  <c:v>347960000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podsumowanie!$C$45:$C$51</c15:f>
                <c15:dlblRangeCache>
                  <c:ptCount val="7"/>
                  <c:pt idx="0">
                    <c:v>29,5%</c:v>
                  </c:pt>
                  <c:pt idx="1">
                    <c:v>29,1%</c:v>
                  </c:pt>
                  <c:pt idx="2">
                    <c:v>22,4%</c:v>
                  </c:pt>
                  <c:pt idx="3">
                    <c:v>7,3%</c:v>
                  </c:pt>
                  <c:pt idx="4">
                    <c:v>4,3%</c:v>
                  </c:pt>
                  <c:pt idx="5">
                    <c:v>4,1%</c:v>
                  </c:pt>
                  <c:pt idx="6">
                    <c:v>3,2%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C0D0-42A9-B676-FECCC2F28312}"/>
            </c:ext>
          </c:extLst>
        </c:ser>
        <c:ser>
          <c:idx val="1"/>
          <c:order val="1"/>
          <c:tx>
            <c:v>Procenty</c:v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podsumowanie!$A$45:$A$51</c:f>
              <c:strCache>
                <c:ptCount val="7"/>
                <c:pt idx="0">
                  <c:v>PKO BP</c:v>
                </c:pt>
                <c:pt idx="1">
                  <c:v>Pekao</c:v>
                </c:pt>
                <c:pt idx="2">
                  <c:v>BGK</c:v>
                </c:pt>
                <c:pt idx="3">
                  <c:v>BPS</c:v>
                </c:pt>
                <c:pt idx="4">
                  <c:v>NWAI</c:v>
                </c:pt>
                <c:pt idx="5">
                  <c:v>SGB</c:v>
                </c:pt>
                <c:pt idx="6">
                  <c:v>Inni</c:v>
                </c:pt>
              </c:strCache>
            </c:strRef>
          </c:cat>
          <c:val>
            <c:numRef>
              <c:f>podsumowanie!$C$45:$C$51</c:f>
              <c:numCache>
                <c:formatCode>0.0%</c:formatCode>
                <c:ptCount val="7"/>
                <c:pt idx="0">
                  <c:v>0.29452326276850477</c:v>
                </c:pt>
                <c:pt idx="1">
                  <c:v>0.29139241643041802</c:v>
                </c:pt>
                <c:pt idx="2">
                  <c:v>0.22389099635307591</c:v>
                </c:pt>
                <c:pt idx="3">
                  <c:v>7.3131856868965103E-2</c:v>
                </c:pt>
                <c:pt idx="4">
                  <c:v>4.3465623242597805E-2</c:v>
                </c:pt>
                <c:pt idx="5">
                  <c:v>4.1189365175051361E-2</c:v>
                </c:pt>
                <c:pt idx="6">
                  <c:v>3.2406479161387114E-2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0D0-42A9-B676-FECCC2F283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100"/>
        <c:axId val="90461968"/>
        <c:axId val="2123879344"/>
      </c:barChart>
      <c:catAx>
        <c:axId val="9046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123879344"/>
        <c:crosses val="autoZero"/>
        <c:auto val="1"/>
        <c:lblAlgn val="ctr"/>
        <c:lblOffset val="100"/>
        <c:noMultiLvlLbl val="0"/>
      </c:catAx>
      <c:valAx>
        <c:axId val="2123879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90461968"/>
        <c:crosses val="autoZero"/>
        <c:crossBetween val="between"/>
        <c:dispUnits>
          <c:builtInUnit val="b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48322147651006E-2"/>
          <c:y val="8.7248322147651006E-2"/>
          <c:w val="0.82550335570469802"/>
          <c:h val="0.82550335570469802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97121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7862-4BE5-9DEC-BA6C952A4E08}"/>
              </c:ext>
            </c:extLst>
          </c:dPt>
          <c:dPt>
            <c:idx val="1"/>
            <c:bubble3D val="0"/>
            <c:explosion val="1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7862-4BE5-9DEC-BA6C952A4E08}"/>
              </c:ext>
            </c:extLst>
          </c:dPt>
          <c:val>
            <c:numRef>
              <c:f>Sheet1!$A$1:$A$2</c:f>
              <c:numCache>
                <c:formatCode>0.0%</c:formatCode>
                <c:ptCount val="2"/>
                <c:pt idx="0">
                  <c:v>89</c:v>
                </c:pt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62-4BE5-9DEC-BA6C952A4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48322147651006E-2"/>
          <c:y val="8.7248322147651006E-2"/>
          <c:w val="0.82550335570469802"/>
          <c:h val="0.82550335570469802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97121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A948-4894-A53B-B6F0A3B26C72}"/>
              </c:ext>
            </c:extLst>
          </c:dPt>
          <c:dPt>
            <c:idx val="1"/>
            <c:bubble3D val="0"/>
            <c:explosion val="13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A948-4894-A53B-B6F0A3B26C72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57.999999999999993</c:v>
                </c:pt>
                <c:pt idx="1">
                  <c:v>42.000000000000007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948-4894-A53B-B6F0A3B26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48322147651006E-2"/>
          <c:y val="8.7248322147651006E-2"/>
          <c:w val="0.82550335570469802"/>
          <c:h val="0.82550335570469802"/>
        </c:manualLayout>
      </c:layout>
      <c:doughnutChart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97121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BD4-40F6-A862-F9C42602B070}"/>
              </c:ext>
            </c:extLst>
          </c:dPt>
          <c:dPt>
            <c:idx val="1"/>
            <c:bubble3D val="0"/>
            <c:explosion val="1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BD4-40F6-A862-F9C42602B070}"/>
              </c:ext>
            </c:extLst>
          </c:dPt>
          <c:val>
            <c:numRef>
              <c:f>Sheet1!$A$1:$A$2</c:f>
              <c:numCache>
                <c:formatCode>0.0%</c:formatCode>
                <c:ptCount val="2"/>
                <c:pt idx="0">
                  <c:v>87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BD4-40F6-A862-F9C42602B0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48322147651006E-2"/>
          <c:y val="8.7248322147651006E-2"/>
          <c:w val="0.82550335570469802"/>
          <c:h val="0.82550335570469802"/>
        </c:manualLayout>
      </c:layout>
      <c:doughnutChart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explosion val="7"/>
          <c:dPt>
            <c:idx val="0"/>
            <c:bubble3D val="0"/>
            <c:spPr>
              <a:solidFill>
                <a:srgbClr val="97121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1657-487F-A01D-256F6A63FA7A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1657-487F-A01D-256F6A63FA7A}"/>
              </c:ext>
            </c:extLst>
          </c:dPt>
          <c:val>
            <c:numRef>
              <c:f>Sheet1!$A$1:$A$2</c:f>
              <c:numCache>
                <c:formatCode>0.0%</c:formatCode>
                <c:ptCount val="2"/>
                <c:pt idx="0">
                  <c:v>0.94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657-487F-A01D-256F6A63FA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  <c:spPr>
        <a:noFill/>
        <a:ln w="25400">
          <a:noFill/>
        </a:ln>
      </c:spPr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48322147651006E-2"/>
          <c:y val="8.7248322147651006E-2"/>
          <c:w val="0.82550335570469802"/>
          <c:h val="0.82550335570469802"/>
        </c:manualLayout>
      </c:layout>
      <c:doughnutChart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971217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96CF-4672-9C66-69A105180824}"/>
              </c:ext>
            </c:extLst>
          </c:dPt>
          <c:dPt>
            <c:idx val="1"/>
            <c:bubble3D val="0"/>
            <c:explosion val="1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96CF-4672-9C66-69A105180824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53</c:v>
                </c:pt>
                <c:pt idx="1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6CF-4672-9C66-69A105180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7248322147651006E-2"/>
          <c:y val="8.7248322147651006E-2"/>
          <c:w val="0.82550335570469802"/>
          <c:h val="0.82550335570469802"/>
        </c:manualLayout>
      </c:layout>
      <c:doughnutChart>
        <c:varyColors val="0"/>
        <c:ser>
          <c:idx val="0"/>
          <c:order val="0"/>
          <c:spPr>
            <a:solidFill>
              <a:schemeClr val="bg1">
                <a:lumMod val="75000"/>
              </a:schemeClr>
            </a:solidFill>
          </c:spPr>
          <c:dPt>
            <c:idx val="0"/>
            <c:bubble3D val="0"/>
            <c:spPr>
              <a:solidFill>
                <a:srgbClr val="971217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E416-4073-9B8E-50E6092DAB97}"/>
              </c:ext>
            </c:extLst>
          </c:dPt>
          <c:dPt>
            <c:idx val="1"/>
            <c:bubble3D val="0"/>
            <c:explosion val="1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E416-4073-9B8E-50E6092DAB97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31</c:v>
                </c:pt>
                <c:pt idx="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416-4073-9B8E-50E6092DA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7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0.4641</cdr:x>
      <cdr:y>0.7511</cdr:y>
    </cdr:from>
    <cdr:to>
      <cdr:x>0.59186</cdr:x>
      <cdr:y>0.8518</cdr:y>
    </cdr:to>
    <cdr:sp macro="" textlink="">
      <cdr:nvSpPr>
        <cdr:cNvPr id="2" name="pole tekstowe 1">
          <a:extLst xmlns:a="http://schemas.openxmlformats.org/drawingml/2006/main">
            <a:ext uri="{FF2B5EF4-FFF2-40B4-BE49-F238E27FC236}">
              <a16:creationId xmlns:a16="http://schemas.microsoft.com/office/drawing/2014/main" id="{32959EF8-BBC5-5D3D-C510-EC6472278CC2}"/>
            </a:ext>
          </a:extLst>
        </cdr:cNvPr>
        <cdr:cNvSpPr txBox="1"/>
      </cdr:nvSpPr>
      <cdr:spPr>
        <a:xfrm xmlns:a="http://schemas.openxmlformats.org/drawingml/2006/main">
          <a:off x="1988505" y="2754387"/>
          <a:ext cx="547408" cy="369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pl-PL" sz="1400" b="1" dirty="0">
              <a:solidFill>
                <a:schemeClr val="bg1"/>
              </a:solidFill>
            </a:rPr>
            <a:t>87%</a:t>
          </a:r>
        </a:p>
      </cdr:txBody>
    </cdr:sp>
  </cdr:relSizeAnchor>
  <cdr:relSizeAnchor xmlns:cdr="http://schemas.openxmlformats.org/drawingml/2006/chartDrawing">
    <cdr:from>
      <cdr:x>0.39991</cdr:x>
      <cdr:y>0.48696</cdr:y>
    </cdr:from>
    <cdr:to>
      <cdr:x>0.66229</cdr:x>
      <cdr:y>0.72337</cdr:y>
    </cdr:to>
    <cdr:sp macro="" textlink="">
      <cdr:nvSpPr>
        <cdr:cNvPr id="3" name="pole tekstowe 1">
          <a:extLst xmlns:a="http://schemas.openxmlformats.org/drawingml/2006/main">
            <a:ext uri="{FF2B5EF4-FFF2-40B4-BE49-F238E27FC236}">
              <a16:creationId xmlns:a16="http://schemas.microsoft.com/office/drawing/2014/main" id="{1F43E36D-8FB8-098D-CE2E-AD7B8BCB0D45}"/>
            </a:ext>
          </a:extLst>
        </cdr:cNvPr>
        <cdr:cNvSpPr txBox="1"/>
      </cdr:nvSpPr>
      <cdr:spPr>
        <a:xfrm xmlns:a="http://schemas.openxmlformats.org/drawingml/2006/main">
          <a:off x="1713490" y="1785732"/>
          <a:ext cx="1124210" cy="8669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pl-PL" sz="1400" b="1" dirty="0">
              <a:solidFill>
                <a:schemeClr val="tx1"/>
              </a:solidFill>
            </a:rPr>
            <a:t>1,3 mld PLN</a:t>
          </a:r>
        </a:p>
        <a:p xmlns:a="http://schemas.openxmlformats.org/drawingml/2006/main">
          <a:r>
            <a:rPr lang="pl-PL" sz="800" b="1" dirty="0">
              <a:solidFill>
                <a:schemeClr val="tx1"/>
              </a:solidFill>
            </a:rPr>
            <a:t>z łącznego wolumenu</a:t>
          </a:r>
        </a:p>
        <a:p xmlns:a="http://schemas.openxmlformats.org/drawingml/2006/main"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100" b="1" dirty="0">
              <a:solidFill>
                <a:schemeClr val="tx1"/>
              </a:solidFill>
              <a:effectLst/>
            </a:rPr>
            <a:t>1,5 mld PLN</a:t>
          </a:r>
          <a:endParaRPr lang="pl-PL" sz="800" dirty="0">
            <a:solidFill>
              <a:schemeClr val="tx1"/>
            </a:solidFill>
            <a:effectLst/>
          </a:endParaRPr>
        </a:p>
        <a:p xmlns:a="http://schemas.openxmlformats.org/drawingml/2006/main">
          <a:endParaRPr lang="pl-PL" sz="8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4298103" cy="34218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18305" y="2"/>
            <a:ext cx="4298103" cy="34218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>
                <a:latin typeface="Calibri" panose="020F0502020204030204" pitchFamily="34" charset="0"/>
              </a:rPr>
              <a:t>10/11/2024</a:t>
            </a:fld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6477723"/>
            <a:ext cx="4298103" cy="342179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18305" y="6477723"/>
            <a:ext cx="4298103" cy="342179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>
                <a:latin typeface="Calibri" panose="020F0502020204030204" pitchFamily="34" charset="0"/>
              </a:rPr>
              <a:t>‹#›</a:t>
            </a:fld>
            <a:endParaRPr lang="en-US" sz="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305622"/>
            <a:ext cx="9916405" cy="15142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>
              <a:latin typeface="Calibri" panose="020F0502020204030204" pitchFamily="34" charset="0"/>
              <a:ea typeface="+mn-ea"/>
              <a:cs typeface="+mn-cs"/>
              <a:sym typeface="+mn-lt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7634" y="2"/>
            <a:ext cx="4180472" cy="34218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8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18305" y="2"/>
            <a:ext cx="4182763" cy="34218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8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fld id="{3AD9BDA7-98EF-4344-B91C-30A07E8A84B0}" type="datetimeFigureOut">
              <a:rPr lang="en-US" smtClean="0">
                <a:latin typeface="Calibri" panose="020F0502020204030204" pitchFamily="34" charset="0"/>
              </a:rPr>
              <a:pPr/>
              <a:t>10/11/2024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4988" y="206375"/>
            <a:ext cx="8848725" cy="49768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3222" y="5388025"/>
            <a:ext cx="9652258" cy="661793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7634" y="6477723"/>
            <a:ext cx="4180472" cy="342179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8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18305" y="6477723"/>
            <a:ext cx="4167175" cy="342179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80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49" userDrawn="1">
          <p15:clr>
            <a:srgbClr val="F26B43"/>
          </p15:clr>
        </p15:guide>
        <p15:guide id="2" pos="3124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en-US" smtClean="0">
                <a:latin typeface="Calibri" panose="020F0502020204030204" pitchFamily="34" charset="0"/>
              </a:rPr>
              <a:pPr/>
              <a:t>1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690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10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044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11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6582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12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6599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13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6161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14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48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15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19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16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60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2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6507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3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590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4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73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5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67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6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58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7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504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8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78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24" indent="-171424">
              <a:buFont typeface="Arial" panose="020B0604020202020204" pitchFamily="34" charset="0"/>
              <a:buChar char="•"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4">
              <a:defRPr/>
            </a:pPr>
            <a:r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t>Notes view: </a:t>
            </a:r>
            <a:fld id="{128CEAFE-FA94-43E5-B0FF-D47E1CCDD1B4}" type="slidenum">
              <a:rPr lang="pl-PL" sz="1200">
                <a:solidFill>
                  <a:prstClr val="black"/>
                </a:solidFill>
                <a:latin typeface="Calibri" panose="020F0502020204030204" pitchFamily="34" charset="0"/>
              </a:rPr>
              <a:pPr defTabSz="914264">
                <a:defRPr/>
              </a:pPr>
              <a:t>9</a:t>
            </a:fld>
            <a:endParaRPr lang="pl-PL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1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3.png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0473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20190715 #LIDERna5 Projekt status i rozwiazania na Zarzad.pptx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080178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67721" y="1412120"/>
            <a:ext cx="4947276" cy="443592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6120" y="1412120"/>
            <a:ext cx="4799953" cy="443592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46079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175631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367721" y="1412120"/>
            <a:ext cx="4947276" cy="443592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6120" y="1412120"/>
            <a:ext cx="4799953" cy="443592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267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410383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11059206" y="1"/>
            <a:ext cx="1132796" cy="2051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endParaRPr lang="en-US" altLang="pl-PL" sz="1333" dirty="0">
              <a:solidFill>
                <a:srgbClr val="000000"/>
              </a:solidFill>
            </a:endParaRPr>
          </a:p>
        </p:txBody>
      </p:sp>
      <p:sp>
        <p:nvSpPr>
          <p:cNvPr id="22" name="Symbol zastępczy tekstu 20"/>
          <p:cNvSpPr>
            <a:spLocks noGrp="1"/>
          </p:cNvSpPr>
          <p:nvPr>
            <p:ph type="body" sz="quarter" idx="10"/>
          </p:nvPr>
        </p:nvSpPr>
        <p:spPr>
          <a:xfrm>
            <a:off x="1309895" y="500045"/>
            <a:ext cx="9932332" cy="460112"/>
          </a:xfrm>
          <a:prstGeom prst="rect">
            <a:avLst/>
          </a:prstGeom>
        </p:spPr>
        <p:txBody>
          <a:bodyPr lIns="81567" tIns="40782" rIns="81567" bIns="40782"/>
          <a:lstStyle>
            <a:lvl1pPr marL="0" indent="0" algn="l" rtl="0" eaLnBrk="0" fontAlgn="base" hangingPunct="0">
              <a:spcBef>
                <a:spcPct val="50000"/>
              </a:spcBef>
              <a:spcAft>
                <a:spcPct val="0"/>
              </a:spcAft>
              <a:buNone/>
              <a:defRPr lang="pl-PL" sz="1867" b="1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1"/>
          </p:nvPr>
        </p:nvSpPr>
        <p:spPr>
          <a:xfrm>
            <a:off x="1240306" y="6209396"/>
            <a:ext cx="2844932" cy="476249"/>
          </a:xfrm>
          <a:prstGeom prst="rect">
            <a:avLst/>
          </a:prstGeom>
        </p:spPr>
        <p:txBody>
          <a:bodyPr lIns="77129" tIns="38567" rIns="77129" bIns="38567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pl-PL" dirty="0"/>
              <a:t>Notatki:</a:t>
            </a:r>
          </a:p>
        </p:txBody>
      </p:sp>
    </p:spTree>
    <p:extLst>
      <p:ext uri="{BB962C8B-B14F-4D97-AF65-F5344CB8AC3E}">
        <p14:creationId xmlns:p14="http://schemas.microsoft.com/office/powerpoint/2010/main" val="2035929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--TYTULOWA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B0203F2-6120-2544-99E2-370A030AC160}"/>
              </a:ext>
            </a:extLst>
          </p:cNvPr>
          <p:cNvSpPr txBox="1">
            <a:spLocks/>
          </p:cNvSpPr>
          <p:nvPr userDrawn="1"/>
        </p:nvSpPr>
        <p:spPr>
          <a:xfrm>
            <a:off x="93666" y="6967233"/>
            <a:ext cx="2929999" cy="396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 b="0" i="0" kern="100" spc="1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10" kern="100" spc="1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00" spc="1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spc="0" baseline="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CC---TYTULOWA-RED</a:t>
            </a:r>
            <a:endParaRPr lang="en-US" sz="1200" b="1" spc="0" baseline="0" dirty="0">
              <a:solidFill>
                <a:schemeClr val="accent4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C2AEB9-42A3-5B4C-82FB-5CECB6D31D80}"/>
              </a:ext>
            </a:extLst>
          </p:cNvPr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" y="3047"/>
            <a:ext cx="12188238" cy="684978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6ACD93B-CE76-704B-A3BF-47A1C38628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3435" y="563209"/>
            <a:ext cx="3334968" cy="787334"/>
          </a:xfrm>
          <a:prstGeom prst="rect">
            <a:avLst/>
          </a:prstGeom>
        </p:spPr>
      </p:pic>
      <p:sp>
        <p:nvSpPr>
          <p:cNvPr id="6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5123892" y="-747464"/>
            <a:ext cx="6624736" cy="50326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9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958850" y="1628800"/>
            <a:ext cx="6505302" cy="400841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pPr lvl="0"/>
            <a:r>
              <a:rPr lang="pl-PL"/>
              <a:t>Tytuł prezentacji tekstu</a:t>
            </a:r>
          </a:p>
          <a:p>
            <a:pPr lvl="1"/>
            <a:r>
              <a:rPr lang="pl-PL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1881622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1">
          <p15:clr>
            <a:srgbClr val="F26B43"/>
          </p15:clr>
        </p15:guide>
        <p15:guide id="3" pos="604">
          <p15:clr>
            <a:srgbClr val="F26B43"/>
          </p15:clr>
        </p15:guide>
        <p15:guide id="12" pos="7076">
          <p15:clr>
            <a:srgbClr val="F26B43"/>
          </p15:clr>
        </p15:guide>
        <p15:guide id="16" orient="horz" pos="347">
          <p15:clr>
            <a:srgbClr val="F26B43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C---TYTULOWA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9B0203F2-6120-2544-99E2-370A030AC160}"/>
              </a:ext>
            </a:extLst>
          </p:cNvPr>
          <p:cNvSpPr txBox="1">
            <a:spLocks/>
          </p:cNvSpPr>
          <p:nvPr userDrawn="1"/>
        </p:nvSpPr>
        <p:spPr>
          <a:xfrm>
            <a:off x="93666" y="6967233"/>
            <a:ext cx="2929999" cy="3969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00" b="0" i="0" kern="100" spc="100" baseline="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900" b="1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710" kern="100" spc="1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0" indent="0" algn="l" defTabSz="685800" rtl="0" eaLnBrk="1" latinLnBrk="0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600" kern="100" spc="10" baseline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15430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35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b="1" spc="0" baseline="0">
                <a:solidFill>
                  <a:schemeClr val="accent4"/>
                </a:solidFill>
                <a:latin typeface="+mn-lt"/>
                <a:cs typeface="Arial" panose="020B0604020202020204" pitchFamily="34" charset="0"/>
              </a:rPr>
              <a:t>CC---TYTULOWA-WHITE</a:t>
            </a:r>
            <a:endParaRPr lang="en-US" sz="1200" b="1" spc="0" baseline="0" dirty="0">
              <a:solidFill>
                <a:schemeClr val="accent4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10">
            <a:extLst>
              <a:ext uri="{FF2B5EF4-FFF2-40B4-BE49-F238E27FC236}">
                <a16:creationId xmlns:a16="http://schemas.microsoft.com/office/drawing/2014/main" id="{4C3A597A-F92B-FE45-A88D-EA0DD8283B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81" y="3047"/>
            <a:ext cx="12188238" cy="6849789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E6ACD93B-CE76-704B-A3BF-47A1C38628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33" y="563209"/>
            <a:ext cx="3334971" cy="787334"/>
          </a:xfrm>
          <a:prstGeom prst="rect">
            <a:avLst/>
          </a:prstGeom>
        </p:spPr>
      </p:pic>
      <p:sp>
        <p:nvSpPr>
          <p:cNvPr id="8" name="Symbol zastępczy tekstu 5"/>
          <p:cNvSpPr>
            <a:spLocks noGrp="1"/>
          </p:cNvSpPr>
          <p:nvPr>
            <p:ph type="body" sz="quarter" idx="10"/>
          </p:nvPr>
        </p:nvSpPr>
        <p:spPr>
          <a:xfrm>
            <a:off x="5339916" y="-927484"/>
            <a:ext cx="6637608" cy="503261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13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958850" y="1628800"/>
            <a:ext cx="6505302" cy="400841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/>
            </a:lvl1pPr>
          </a:lstStyle>
          <a:p>
            <a:pPr lvl="0"/>
            <a:r>
              <a:rPr lang="pl-PL"/>
              <a:t>Tytuł prezentacji tekstu</a:t>
            </a:r>
          </a:p>
          <a:p>
            <a:pPr lvl="1"/>
            <a:r>
              <a:rPr lang="pl-PL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val="173431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51">
          <p15:clr>
            <a:srgbClr val="F26B43"/>
          </p15:clr>
        </p15:guide>
        <p15:guide id="3" pos="604">
          <p15:clr>
            <a:srgbClr val="F26B43"/>
          </p15:clr>
        </p15:guide>
        <p15:guide id="12" pos="7076">
          <p15:clr>
            <a:srgbClr val="F26B43"/>
          </p15:clr>
        </p15:guide>
        <p15:guide id="16" orient="horz" pos="347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20190715 #LIDERna5 Projekt status i rozwiazania na Zarzad.pptx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836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z trackerem bez bo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20190715 #LIDERna5 Projekt status i rozwiazania na Zarzad.pptx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cxnSp>
        <p:nvCxnSpPr>
          <p:cNvPr id="7" name="Łącznik prosty 11"/>
          <p:cNvCxnSpPr/>
          <p:nvPr userDrawn="1"/>
        </p:nvCxnSpPr>
        <p:spPr>
          <a:xfrm>
            <a:off x="0" y="1282409"/>
            <a:ext cx="12192000" cy="0"/>
          </a:xfrm>
          <a:prstGeom prst="line">
            <a:avLst/>
          </a:prstGeom>
          <a:ln w="25400" cap="rnd">
            <a:solidFill>
              <a:srgbClr val="971217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904F12-2CF4-4B86-8E68-9A782B1153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000" y="6397200"/>
            <a:ext cx="3305760" cy="236151"/>
          </a:xfrm>
        </p:spPr>
        <p:txBody>
          <a:bodyPr/>
          <a:lstStyle>
            <a:lvl1pPr>
              <a:buNone/>
              <a:defRPr sz="700"/>
            </a:lvl1pPr>
          </a:lstStyle>
          <a:p>
            <a:pPr lvl="0"/>
            <a:r>
              <a:rPr lang="pl-PL"/>
              <a:t>Źródło: 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7008667E-D2A6-489D-B0C6-C4267CFFB2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000" y="483600"/>
            <a:ext cx="10440000" cy="3323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pl-PL"/>
              <a:t>Przykładowy tytuł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96EB046-1A13-3DB2-7234-EFED333FB3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36391" y="143366"/>
            <a:ext cx="819311" cy="99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354868" y="1025944"/>
            <a:ext cx="10832595" cy="146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708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952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354868" y="6111121"/>
            <a:ext cx="10832595" cy="146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708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952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8273" y="429381"/>
            <a:ext cx="10285715" cy="30777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68276" y="1264536"/>
            <a:ext cx="4786593" cy="202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52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853990" y="1264536"/>
            <a:ext cx="4786593" cy="202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52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5" name="Łącznik prostoliniowy 4"/>
          <p:cNvCxnSpPr/>
          <p:nvPr userDrawn="1"/>
        </p:nvCxnSpPr>
        <p:spPr>
          <a:xfrm>
            <a:off x="1368273" y="1504031"/>
            <a:ext cx="4800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</p:cxnSp>
      <p:cxnSp>
        <p:nvCxnSpPr>
          <p:cNvPr id="16" name="Łącznik prostoliniowy 4"/>
          <p:cNvCxnSpPr/>
          <p:nvPr userDrawn="1"/>
        </p:nvCxnSpPr>
        <p:spPr>
          <a:xfrm>
            <a:off x="6853988" y="1504031"/>
            <a:ext cx="4800000" cy="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368275" y="6609657"/>
            <a:ext cx="10272308" cy="248345"/>
          </a:xfrm>
          <a:prstGeom prst="rect">
            <a:avLst/>
          </a:prstGeom>
        </p:spPr>
        <p:txBody>
          <a:bodyPr lIns="0" tIns="0" rIns="0" bIns="0"/>
          <a:lstStyle>
            <a:lvl1pPr>
              <a:defRPr sz="572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5409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14">
          <p15:clr>
            <a:srgbClr val="FBAE40"/>
          </p15:clr>
        </p15:guide>
        <p15:guide id="2" pos="2912">
          <p15:clr>
            <a:srgbClr val="FBAE40"/>
          </p15:clr>
        </p15:guide>
        <p15:guide id="3" pos="3236">
          <p15:clr>
            <a:srgbClr val="FBAE40"/>
          </p15:clr>
        </p15:guide>
        <p15:guide id="4" pos="5504">
          <p15:clr>
            <a:srgbClr val="FBAE40"/>
          </p15:clr>
        </p15:guide>
        <p15:guide id="5" pos="644">
          <p15:clr>
            <a:srgbClr val="FBAE40"/>
          </p15:clr>
        </p15:guide>
        <p15:guide id="6" orient="horz" pos="76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354868" y="1025944"/>
            <a:ext cx="10832595" cy="146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708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952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354868" y="6111121"/>
            <a:ext cx="10832595" cy="146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708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952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8273" y="429381"/>
            <a:ext cx="10285715" cy="30777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368273" y="1264536"/>
            <a:ext cx="10285715" cy="202801"/>
          </a:xfrm>
          <a:prstGeom prst="rect">
            <a:avLst/>
          </a:prstGeom>
        </p:spPr>
        <p:txBody>
          <a:bodyPr lIns="0" tIns="0" rIns="0" bIns="0" anchor="ctr"/>
          <a:lstStyle>
            <a:lvl1pPr>
              <a:defRPr sz="952" b="1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5" name="Łącznik prostoliniowy 4"/>
          <p:cNvCxnSpPr/>
          <p:nvPr userDrawn="1"/>
        </p:nvCxnSpPr>
        <p:spPr>
          <a:xfrm>
            <a:off x="1368273" y="1504031"/>
            <a:ext cx="10285715" cy="0"/>
          </a:xfrm>
          <a:prstGeom prst="line">
            <a:avLst/>
          </a:prstGeom>
          <a:noFill/>
          <a:ln w="190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1368275" y="6609657"/>
            <a:ext cx="10272308" cy="248345"/>
          </a:xfrm>
          <a:prstGeom prst="rect">
            <a:avLst/>
          </a:prstGeom>
        </p:spPr>
        <p:txBody>
          <a:bodyPr lIns="0" tIns="0" rIns="0" bIns="0"/>
          <a:lstStyle>
            <a:lvl1pPr>
              <a:defRPr sz="572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0478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14">
          <p15:clr>
            <a:srgbClr val="FBAE40"/>
          </p15:clr>
        </p15:guide>
        <p15:guide id="2" pos="3091">
          <p15:clr>
            <a:srgbClr val="FBAE40"/>
          </p15:clr>
        </p15:guide>
        <p15:guide id="4" pos="5504">
          <p15:clr>
            <a:srgbClr val="FBAE40"/>
          </p15:clr>
        </p15:guide>
        <p15:guide id="5" pos="644">
          <p15:clr>
            <a:srgbClr val="FBAE40"/>
          </p15:clr>
        </p15:guide>
        <p15:guide id="6" orient="horz" pos="76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1354868" y="1025944"/>
            <a:ext cx="10832595" cy="146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708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952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1354868" y="6111121"/>
            <a:ext cx="10832595" cy="146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708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952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8273" y="429381"/>
            <a:ext cx="10285715" cy="30777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pl-PL" dirty="0"/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8275" y="6609657"/>
            <a:ext cx="10272308" cy="248345"/>
          </a:xfrm>
          <a:prstGeom prst="rect">
            <a:avLst/>
          </a:prstGeom>
        </p:spPr>
        <p:txBody>
          <a:bodyPr lIns="0" tIns="0" rIns="0" bIns="0"/>
          <a:lstStyle>
            <a:lvl1pPr>
              <a:defRPr sz="572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431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14">
          <p15:clr>
            <a:srgbClr val="FBAE40"/>
          </p15:clr>
        </p15:guide>
        <p15:guide id="8" pos="644">
          <p15:clr>
            <a:srgbClr val="FBAE40"/>
          </p15:clr>
        </p15:guide>
        <p15:guide id="9" pos="5504">
          <p15:clr>
            <a:srgbClr val="FBAE40"/>
          </p15:clr>
        </p15:guide>
        <p15:guide id="10" pos="309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6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pl-PL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Strategia digitalizacji – wybór materiałów z projektu LIDERna5.pptx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877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2800" b="1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pPr lvl="0"/>
            <a:r>
              <a:rPr lang="pl-PL" dirty="0" err="1"/>
              <a:t>xxxx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596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kład z trackerem bez box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+mn-lt"/>
              </a:rPr>
              <a:t>20190715 #LIDERna5 Projekt status i rozwiazania na Zarzad.pptx</a:t>
            </a: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cxnSp>
        <p:nvCxnSpPr>
          <p:cNvPr id="7" name="Łącznik prosty 11"/>
          <p:cNvCxnSpPr/>
          <p:nvPr userDrawn="1"/>
        </p:nvCxnSpPr>
        <p:spPr>
          <a:xfrm>
            <a:off x="0" y="1282409"/>
            <a:ext cx="12192000" cy="0"/>
          </a:xfrm>
          <a:prstGeom prst="line">
            <a:avLst/>
          </a:prstGeom>
          <a:ln w="25400" cap="rnd">
            <a:solidFill>
              <a:srgbClr val="971217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75904F12-2CF4-4B86-8E68-9A782B11534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0000" y="6397200"/>
            <a:ext cx="3305760" cy="236151"/>
          </a:xfrm>
        </p:spPr>
        <p:txBody>
          <a:bodyPr/>
          <a:lstStyle>
            <a:lvl1pPr>
              <a:buNone/>
              <a:defRPr sz="700"/>
            </a:lvl1pPr>
          </a:lstStyle>
          <a:p>
            <a:pPr lvl="0"/>
            <a:r>
              <a:rPr lang="pl-PL"/>
              <a:t>Źródło: </a:t>
            </a:r>
          </a:p>
        </p:txBody>
      </p:sp>
      <p:sp>
        <p:nvSpPr>
          <p:cNvPr id="11" name="Symbol zastępczy tekstu 10">
            <a:extLst>
              <a:ext uri="{FF2B5EF4-FFF2-40B4-BE49-F238E27FC236}">
                <a16:creationId xmlns:a16="http://schemas.microsoft.com/office/drawing/2014/main" id="{7008667E-D2A6-489D-B0C6-C4267CFFB2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000" y="483600"/>
            <a:ext cx="10440000" cy="332399"/>
          </a:xfrm>
        </p:spPr>
        <p:txBody>
          <a:bodyPr wrap="square">
            <a:spAutoFit/>
          </a:bodyPr>
          <a:lstStyle>
            <a:lvl1pPr>
              <a:lnSpc>
                <a:spcPct val="90000"/>
              </a:lnSpc>
              <a:defRPr sz="2400" b="1">
                <a:latin typeface="+mj-lt"/>
              </a:defRPr>
            </a:lvl1pPr>
          </a:lstStyle>
          <a:p>
            <a:pPr lvl="0"/>
            <a:r>
              <a:rPr lang="pl-PL"/>
              <a:t>Przykładowy tytuł</a:t>
            </a: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196EB046-1A13-3DB2-7234-EFED333FB3B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236391" y="143366"/>
            <a:ext cx="819311" cy="99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3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hdr="0" ftr="0" dt="0"/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2299807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ags" Target="../tags/tag9.xml"/><Relationship Id="rId5" Type="http://schemas.openxmlformats.org/officeDocument/2006/relationships/vmlDrawing" Target="../drawings/vmlDrawing5.vml"/><Relationship Id="rId10" Type="http://schemas.openxmlformats.org/officeDocument/2006/relationships/image" Target="../media/image6.png"/><Relationship Id="rId4" Type="http://schemas.openxmlformats.org/officeDocument/2006/relationships/theme" Target="../theme/theme2.xml"/><Relationship Id="rId9" Type="http://schemas.openxmlformats.org/officeDocument/2006/relationships/image" Target="../media/image4.em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tags" Target="../tags/tag10.xml"/><Relationship Id="rId4" Type="http://schemas.openxmlformats.org/officeDocument/2006/relationships/vmlDrawing" Target="../drawings/vmlDrawing6.v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110624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3" r:id="rId1"/>
    <p:sldLayoutId id="2147485210" r:id="rId2"/>
    <p:sldLayoutId id="2147485269" r:id="rId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5860907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think-cell Slide" r:id="rId8" imgW="592" imgH="595" progId="TCLayout.ActiveDocument.1">
                  <p:embed/>
                </p:oleObj>
              </mc:Choice>
              <mc:Fallback>
                <p:oleObj name="think-cell Slide" r:id="rId8" imgW="592" imgH="595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8273" y="429381"/>
            <a:ext cx="10285715" cy="3077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l-PL" altLang="pl-PL" dirty="0"/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255513" y="6223828"/>
            <a:ext cx="503464" cy="14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1A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defTabSz="966788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CBF54CA1-0168-4E70-87FC-5A8F69F69610}" type="slidenum">
              <a:rPr lang="pl-PL" altLang="pl-PL" sz="952" b="1" smtClean="0">
                <a:solidFill>
                  <a:srgbClr val="E60A0A"/>
                </a:solidFill>
              </a:rPr>
              <a:pPr algn="ctr" eaLnBrk="1" hangingPunct="1">
                <a:defRPr/>
              </a:pPr>
              <a:t>‹#›</a:t>
            </a:fld>
            <a:endParaRPr lang="pl-PL" altLang="pl-PL" sz="952" b="1">
              <a:solidFill>
                <a:srgbClr val="E60A0A"/>
              </a:solidFill>
            </a:endParaRPr>
          </a:p>
        </p:txBody>
      </p:sp>
      <p:pic>
        <p:nvPicPr>
          <p:cNvPr id="2053" name="Obraz 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729" y="267610"/>
            <a:ext cx="326572" cy="208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 bwMode="auto">
          <a:xfrm>
            <a:off x="1354868" y="1025944"/>
            <a:ext cx="10832595" cy="146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708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952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1354868" y="6111121"/>
            <a:ext cx="10832595" cy="1465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8708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952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38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0" r:id="rId1"/>
    <p:sldLayoutId id="2147485251" r:id="rId2"/>
    <p:sldLayoutId id="2147485257" r:id="rId3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05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05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05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05" b="1">
          <a:solidFill>
            <a:schemeClr val="tx1"/>
          </a:solidFill>
          <a:latin typeface="Arial" panose="020B0604020202020204" pitchFamily="34" charset="0"/>
        </a:defRPr>
      </a:lvl5pPr>
      <a:lvl6pPr marL="435434" algn="l" rtl="0" fontAlgn="base">
        <a:spcBef>
          <a:spcPct val="0"/>
        </a:spcBef>
        <a:spcAft>
          <a:spcPct val="0"/>
        </a:spcAft>
        <a:defRPr sz="1905" b="1">
          <a:solidFill>
            <a:schemeClr val="tx1"/>
          </a:solidFill>
          <a:latin typeface="Arial" charset="0"/>
        </a:defRPr>
      </a:lvl6pPr>
      <a:lvl7pPr marL="870870" algn="l" rtl="0" fontAlgn="base">
        <a:spcBef>
          <a:spcPct val="0"/>
        </a:spcBef>
        <a:spcAft>
          <a:spcPct val="0"/>
        </a:spcAft>
        <a:defRPr sz="1905" b="1">
          <a:solidFill>
            <a:schemeClr val="tx1"/>
          </a:solidFill>
          <a:latin typeface="Arial" charset="0"/>
        </a:defRPr>
      </a:lvl7pPr>
      <a:lvl8pPr marL="1306306" algn="l" rtl="0" fontAlgn="base">
        <a:spcBef>
          <a:spcPct val="0"/>
        </a:spcBef>
        <a:spcAft>
          <a:spcPct val="0"/>
        </a:spcAft>
        <a:defRPr sz="1905" b="1">
          <a:solidFill>
            <a:schemeClr val="tx1"/>
          </a:solidFill>
          <a:latin typeface="Arial" charset="0"/>
        </a:defRPr>
      </a:lvl8pPr>
      <a:lvl9pPr marL="1741740" algn="l" rtl="0" fontAlgn="base">
        <a:spcBef>
          <a:spcPct val="0"/>
        </a:spcBef>
        <a:spcAft>
          <a:spcPct val="0"/>
        </a:spcAft>
        <a:defRPr sz="1905" b="1">
          <a:solidFill>
            <a:schemeClr val="tx1"/>
          </a:solidFill>
          <a:latin typeface="Arial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SzPct val="130000"/>
        <a:buFont typeface="Arial" panose="020B0604020202020204" pitchFamily="34" charset="0"/>
        <a:buNone/>
        <a:defRPr sz="1905">
          <a:solidFill>
            <a:schemeClr val="tx1"/>
          </a:solidFill>
          <a:latin typeface="+mn-lt"/>
          <a:ea typeface="+mn-ea"/>
          <a:cs typeface="+mn-cs"/>
        </a:defRPr>
      </a:lvl1pPr>
      <a:lvl2pPr marL="706070" indent="-270636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SzPct val="120000"/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</a:defRPr>
      </a:lvl2pPr>
      <a:lvl3pPr marL="1088587" indent="-217719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SzPct val="110000"/>
        <a:buFont typeface="Arial" panose="020B0604020202020204" pitchFamily="34" charset="0"/>
        <a:buChar char="•"/>
        <a:defRPr sz="1524">
          <a:solidFill>
            <a:schemeClr val="tx1"/>
          </a:solidFill>
          <a:latin typeface="+mn-lt"/>
        </a:defRPr>
      </a:lvl3pPr>
      <a:lvl4pPr marL="1524023" indent="-217719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Font typeface="Arial" panose="020B0604020202020204" pitchFamily="34" charset="0"/>
        <a:buChar char="•"/>
        <a:defRPr sz="1333">
          <a:solidFill>
            <a:schemeClr val="tx1"/>
          </a:solidFill>
          <a:latin typeface="+mn-lt"/>
        </a:defRPr>
      </a:lvl4pPr>
      <a:lvl5pPr marL="1957947" indent="-216205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SzPct val="90000"/>
        <a:buFont typeface="Arial" panose="020B0604020202020204" pitchFamily="34" charset="0"/>
        <a:buChar char="•"/>
        <a:defRPr sz="1143">
          <a:solidFill>
            <a:schemeClr val="tx1"/>
          </a:solidFill>
          <a:latin typeface="+mn-lt"/>
        </a:defRPr>
      </a:lvl5pPr>
      <a:lvl6pPr marL="2393381" indent="-216205" algn="l" rtl="0" fontAlgn="base">
        <a:spcBef>
          <a:spcPct val="20000"/>
        </a:spcBef>
        <a:spcAft>
          <a:spcPct val="0"/>
        </a:spcAft>
        <a:buClr>
          <a:srgbClr val="E60A0A"/>
        </a:buClr>
        <a:buSzPct val="90000"/>
        <a:buFont typeface="Wingdings" pitchFamily="2" charset="2"/>
        <a:buChar char="§"/>
        <a:defRPr sz="1143">
          <a:solidFill>
            <a:schemeClr val="tx1"/>
          </a:solidFill>
          <a:latin typeface="+mn-lt"/>
        </a:defRPr>
      </a:lvl6pPr>
      <a:lvl7pPr marL="2828816" indent="-216205" algn="l" rtl="0" fontAlgn="base">
        <a:spcBef>
          <a:spcPct val="20000"/>
        </a:spcBef>
        <a:spcAft>
          <a:spcPct val="0"/>
        </a:spcAft>
        <a:buClr>
          <a:srgbClr val="E60A0A"/>
        </a:buClr>
        <a:buSzPct val="90000"/>
        <a:buFont typeface="Wingdings" pitchFamily="2" charset="2"/>
        <a:buChar char="§"/>
        <a:defRPr sz="1143">
          <a:solidFill>
            <a:schemeClr val="tx1"/>
          </a:solidFill>
          <a:latin typeface="+mn-lt"/>
        </a:defRPr>
      </a:lvl7pPr>
      <a:lvl8pPr marL="3264252" indent="-216205" algn="l" rtl="0" fontAlgn="base">
        <a:spcBef>
          <a:spcPct val="20000"/>
        </a:spcBef>
        <a:spcAft>
          <a:spcPct val="0"/>
        </a:spcAft>
        <a:buClr>
          <a:srgbClr val="E60A0A"/>
        </a:buClr>
        <a:buSzPct val="90000"/>
        <a:buFont typeface="Wingdings" pitchFamily="2" charset="2"/>
        <a:buChar char="§"/>
        <a:defRPr sz="1143">
          <a:solidFill>
            <a:schemeClr val="tx1"/>
          </a:solidFill>
          <a:latin typeface="+mn-lt"/>
        </a:defRPr>
      </a:lvl8pPr>
      <a:lvl9pPr marL="3699688" indent="-216205" algn="l" rtl="0" fontAlgn="base">
        <a:spcBef>
          <a:spcPct val="20000"/>
        </a:spcBef>
        <a:spcAft>
          <a:spcPct val="0"/>
        </a:spcAft>
        <a:buClr>
          <a:srgbClr val="E60A0A"/>
        </a:buClr>
        <a:buSzPct val="90000"/>
        <a:buFont typeface="Wingdings" pitchFamily="2" charset="2"/>
        <a:buChar char="§"/>
        <a:defRPr sz="1143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87087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1pPr>
      <a:lvl2pPr marL="435434" algn="l" defTabSz="87087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2pPr>
      <a:lvl3pPr marL="870870" algn="l" defTabSz="87087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3pPr>
      <a:lvl4pPr marL="1306306" algn="l" defTabSz="87087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0" algn="l" defTabSz="87087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5pPr>
      <a:lvl6pPr marL="2177176" algn="l" defTabSz="87087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6pPr>
      <a:lvl7pPr marL="2612611" algn="l" defTabSz="87087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7pPr>
      <a:lvl8pPr marL="3048045" algn="l" defTabSz="87087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8pPr>
      <a:lvl9pPr marL="3483482" algn="l" defTabSz="870870" rtl="0" eaLnBrk="1" latinLnBrk="0" hangingPunct="1">
        <a:defRPr sz="17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093712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0" r:id="rId1"/>
    <p:sldLayoutId id="2147485270" r:id="rId2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+mn-lt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+mn-lt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7721" y="429382"/>
            <a:ext cx="9926407" cy="348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l-PL" altLang="pl-P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3602" y="1412120"/>
            <a:ext cx="9912471" cy="443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style wzorca tekstu</a:t>
            </a:r>
          </a:p>
          <a:p>
            <a:pPr lvl="1"/>
            <a:r>
              <a:rPr lang="pl-PL" altLang="pl-PL" dirty="0"/>
              <a:t>Drugi poziom</a:t>
            </a:r>
          </a:p>
          <a:p>
            <a:pPr lvl="2"/>
            <a:r>
              <a:rPr lang="pl-PL" altLang="pl-PL" dirty="0"/>
              <a:t>Trzeci poziom</a:t>
            </a:r>
          </a:p>
          <a:p>
            <a:pPr lvl="3"/>
            <a:r>
              <a:rPr lang="pl-PL" altLang="pl-PL" dirty="0"/>
              <a:t>Czwarty poziom</a:t>
            </a:r>
          </a:p>
          <a:p>
            <a:pPr lvl="4"/>
            <a:r>
              <a:rPr lang="pl-PL" altLang="pl-PL" dirty="0"/>
              <a:t>Piąty poziom</a:t>
            </a:r>
          </a:p>
        </p:txBody>
      </p:sp>
      <p:cxnSp>
        <p:nvCxnSpPr>
          <p:cNvPr id="6" name="Łącznik prostoliniowy 5"/>
          <p:cNvCxnSpPr/>
          <p:nvPr/>
        </p:nvCxnSpPr>
        <p:spPr bwMode="auto">
          <a:xfrm>
            <a:off x="1072897" y="1037627"/>
            <a:ext cx="11119105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E60A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6931" y="1089268"/>
            <a:ext cx="2160000" cy="338749"/>
          </a:xfrm>
          <a:prstGeom prst="rect">
            <a:avLst/>
          </a:prstGeom>
        </p:spPr>
      </p:pic>
      <p:cxnSp>
        <p:nvCxnSpPr>
          <p:cNvPr id="3" name="Łącznik prostoliniowy 2"/>
          <p:cNvCxnSpPr/>
          <p:nvPr/>
        </p:nvCxnSpPr>
        <p:spPr bwMode="auto">
          <a:xfrm>
            <a:off x="816864" y="0"/>
            <a:ext cx="12192" cy="68580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40C0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Łącznik prostoliniowy 10"/>
          <p:cNvCxnSpPr/>
          <p:nvPr/>
        </p:nvCxnSpPr>
        <p:spPr bwMode="auto">
          <a:xfrm>
            <a:off x="1072897" y="6117627"/>
            <a:ext cx="11070305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E60A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a 11"/>
          <p:cNvGrpSpPr/>
          <p:nvPr/>
        </p:nvGrpSpPr>
        <p:grpSpPr>
          <a:xfrm>
            <a:off x="9347832" y="6382244"/>
            <a:ext cx="3630431" cy="461665"/>
            <a:chOff x="7010873" y="4786683"/>
            <a:chExt cx="2722823" cy="346249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 rotWithShape="1">
            <a:blip r:embed="rId5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1847" r="72116"/>
            <a:stretch/>
          </p:blipFill>
          <p:spPr>
            <a:xfrm>
              <a:off x="7010873" y="4786683"/>
              <a:ext cx="252931" cy="173334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 userDrawn="1"/>
          </p:nvSpPr>
          <p:spPr>
            <a:xfrm>
              <a:off x="7220893" y="4786683"/>
              <a:ext cx="251280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1" spc="200" baseline="0" dirty="0"/>
                <a:t>www.pekao.com.pl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0080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3" r:id="rId1"/>
    <p:sldLayoutId id="2147485264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5pPr>
      <a:lvl6pPr marL="514544" algn="l" rtl="0" fontAlgn="base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6pPr>
      <a:lvl7pPr marL="1029089" algn="l" rtl="0" fontAlgn="base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7pPr>
      <a:lvl8pPr marL="1543635" algn="l" rtl="0" fontAlgn="base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8pPr>
      <a:lvl9pPr marL="2058179" algn="l" rtl="0" fontAlgn="base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9pPr>
    </p:titleStyle>
    <p:bodyStyle>
      <a:lvl1pPr marL="385908" indent="-385908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SzPct val="130000"/>
        <a:buFont typeface="Arial" charset="0"/>
        <a:buChar char="•"/>
        <a:defRPr sz="2267">
          <a:solidFill>
            <a:schemeClr val="tx1"/>
          </a:solidFill>
          <a:latin typeface="+mn-lt"/>
          <a:ea typeface="+mn-ea"/>
          <a:cs typeface="+mn-cs"/>
        </a:defRPr>
      </a:lvl1pPr>
      <a:lvl2pPr marL="834350" indent="-319804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SzPct val="120000"/>
        <a:buFont typeface="Arial" charset="0"/>
        <a:buChar char="•"/>
        <a:defRPr>
          <a:solidFill>
            <a:schemeClr val="tx1"/>
          </a:solidFill>
          <a:latin typeface="+mn-lt"/>
        </a:defRPr>
      </a:lvl2pPr>
      <a:lvl3pPr marL="1286363" indent="-257272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SzPct val="110000"/>
        <a:buFont typeface="Arial" charset="0"/>
        <a:buChar char="•"/>
        <a:defRPr sz="1867">
          <a:solidFill>
            <a:schemeClr val="tx1"/>
          </a:solidFill>
          <a:latin typeface="+mn-lt"/>
        </a:defRPr>
      </a:lvl3pPr>
      <a:lvl4pPr marL="1800907" indent="-257272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4pPr>
      <a:lvl5pPr marL="2313665" indent="-255486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SzPct val="90000"/>
        <a:buFont typeface="Arial" charset="0"/>
        <a:buChar char="•"/>
        <a:defRPr sz="1333">
          <a:solidFill>
            <a:schemeClr val="tx1"/>
          </a:solidFill>
          <a:latin typeface="+mn-lt"/>
        </a:defRPr>
      </a:lvl5pPr>
      <a:lvl6pPr marL="2828211" indent="-255486" algn="l" rtl="0" fontAlgn="base">
        <a:spcBef>
          <a:spcPct val="20000"/>
        </a:spcBef>
        <a:spcAft>
          <a:spcPct val="0"/>
        </a:spcAft>
        <a:buClr>
          <a:srgbClr val="E60A0A"/>
        </a:buClr>
        <a:buSzPct val="90000"/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6pPr>
      <a:lvl7pPr marL="3342756" indent="-255486" algn="l" rtl="0" fontAlgn="base">
        <a:spcBef>
          <a:spcPct val="20000"/>
        </a:spcBef>
        <a:spcAft>
          <a:spcPct val="0"/>
        </a:spcAft>
        <a:buClr>
          <a:srgbClr val="E60A0A"/>
        </a:buClr>
        <a:buSzPct val="90000"/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7pPr>
      <a:lvl8pPr marL="3857300" indent="-255486" algn="l" rtl="0" fontAlgn="base">
        <a:spcBef>
          <a:spcPct val="20000"/>
        </a:spcBef>
        <a:spcAft>
          <a:spcPct val="0"/>
        </a:spcAft>
        <a:buClr>
          <a:srgbClr val="E60A0A"/>
        </a:buClr>
        <a:buSzPct val="90000"/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8pPr>
      <a:lvl9pPr marL="4371845" indent="-255486" algn="l" rtl="0" fontAlgn="base">
        <a:spcBef>
          <a:spcPct val="20000"/>
        </a:spcBef>
        <a:spcAft>
          <a:spcPct val="0"/>
        </a:spcAft>
        <a:buClr>
          <a:srgbClr val="E60A0A"/>
        </a:buClr>
        <a:buSzPct val="90000"/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44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89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35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79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24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68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814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58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67721" y="429382"/>
            <a:ext cx="9926407" cy="348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pl-PL" altLang="pl-PL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93602" y="1412120"/>
            <a:ext cx="9912471" cy="4435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dirty="0"/>
              <a:t>Kliknij, aby edytować style wzorca tekstu</a:t>
            </a:r>
          </a:p>
          <a:p>
            <a:pPr lvl="1"/>
            <a:r>
              <a:rPr lang="pl-PL" altLang="pl-PL" dirty="0"/>
              <a:t>Drugi poziom</a:t>
            </a:r>
          </a:p>
          <a:p>
            <a:pPr lvl="2"/>
            <a:r>
              <a:rPr lang="pl-PL" altLang="pl-PL" dirty="0"/>
              <a:t>Trzeci poziom</a:t>
            </a:r>
          </a:p>
          <a:p>
            <a:pPr lvl="3"/>
            <a:r>
              <a:rPr lang="pl-PL" altLang="pl-PL" dirty="0"/>
              <a:t>Czwarty poziom</a:t>
            </a:r>
          </a:p>
          <a:p>
            <a:pPr lvl="4"/>
            <a:r>
              <a:rPr lang="pl-PL" altLang="pl-PL" dirty="0"/>
              <a:t>Piąty poziom</a:t>
            </a:r>
          </a:p>
        </p:txBody>
      </p:sp>
      <p:cxnSp>
        <p:nvCxnSpPr>
          <p:cNvPr id="6" name="Łącznik prostoliniowy 5"/>
          <p:cNvCxnSpPr/>
          <p:nvPr/>
        </p:nvCxnSpPr>
        <p:spPr bwMode="auto">
          <a:xfrm>
            <a:off x="1072897" y="1037627"/>
            <a:ext cx="11119105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E60A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676931" y="1089268"/>
            <a:ext cx="2160000" cy="338749"/>
          </a:xfrm>
          <a:prstGeom prst="rect">
            <a:avLst/>
          </a:prstGeom>
        </p:spPr>
      </p:pic>
      <p:cxnSp>
        <p:nvCxnSpPr>
          <p:cNvPr id="3" name="Łącznik prostoliniowy 2"/>
          <p:cNvCxnSpPr/>
          <p:nvPr/>
        </p:nvCxnSpPr>
        <p:spPr bwMode="auto">
          <a:xfrm>
            <a:off x="816864" y="0"/>
            <a:ext cx="12192" cy="685800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40C0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Łącznik prostoliniowy 10"/>
          <p:cNvCxnSpPr/>
          <p:nvPr/>
        </p:nvCxnSpPr>
        <p:spPr bwMode="auto">
          <a:xfrm>
            <a:off x="1072897" y="6117627"/>
            <a:ext cx="11070305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E60A0A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" name="Grupa 11"/>
          <p:cNvGrpSpPr/>
          <p:nvPr/>
        </p:nvGrpSpPr>
        <p:grpSpPr>
          <a:xfrm>
            <a:off x="9347832" y="6382244"/>
            <a:ext cx="3630431" cy="461665"/>
            <a:chOff x="7010873" y="4786683"/>
            <a:chExt cx="2722823" cy="346249"/>
          </a:xfrm>
        </p:grpSpPr>
        <p:pic>
          <p:nvPicPr>
            <p:cNvPr id="13" name="Obraz 12"/>
            <p:cNvPicPr>
              <a:picLocks noChangeAspect="1"/>
            </p:cNvPicPr>
            <p:nvPr userDrawn="1"/>
          </p:nvPicPr>
          <p:blipFill rotWithShape="1">
            <a:blip r:embed="rId6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1847" r="72116"/>
            <a:stretch/>
          </p:blipFill>
          <p:spPr>
            <a:xfrm>
              <a:off x="7010873" y="4786683"/>
              <a:ext cx="252931" cy="173334"/>
            </a:xfrm>
            <a:prstGeom prst="rect">
              <a:avLst/>
            </a:prstGeom>
          </p:spPr>
        </p:pic>
        <p:sp>
          <p:nvSpPr>
            <p:cNvPr id="14" name="pole tekstowe 13"/>
            <p:cNvSpPr txBox="1"/>
            <p:nvPr userDrawn="1"/>
          </p:nvSpPr>
          <p:spPr>
            <a:xfrm>
              <a:off x="7220893" y="4786683"/>
              <a:ext cx="251280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l-PL" sz="2400" b="1" spc="200" baseline="0" dirty="0"/>
                <a:t>www.pekao.com.pl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8017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6" r:id="rId1"/>
    <p:sldLayoutId id="2147485267" r:id="rId2"/>
    <p:sldLayoutId id="2147485268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5pPr>
      <a:lvl6pPr marL="514544" algn="l" rtl="0" fontAlgn="base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6pPr>
      <a:lvl7pPr marL="1029089" algn="l" rtl="0" fontAlgn="base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7pPr>
      <a:lvl8pPr marL="1543635" algn="l" rtl="0" fontAlgn="base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8pPr>
      <a:lvl9pPr marL="2058179" algn="l" rtl="0" fontAlgn="base">
        <a:spcBef>
          <a:spcPct val="0"/>
        </a:spcBef>
        <a:spcAft>
          <a:spcPct val="0"/>
        </a:spcAft>
        <a:defRPr sz="2267" b="1">
          <a:solidFill>
            <a:schemeClr val="tx1"/>
          </a:solidFill>
          <a:latin typeface="Arial" charset="0"/>
        </a:defRPr>
      </a:lvl9pPr>
    </p:titleStyle>
    <p:bodyStyle>
      <a:lvl1pPr marL="385908" indent="-385908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SzPct val="130000"/>
        <a:buFont typeface="Arial" charset="0"/>
        <a:buChar char="•"/>
        <a:defRPr sz="2267">
          <a:solidFill>
            <a:schemeClr val="tx1"/>
          </a:solidFill>
          <a:latin typeface="+mn-lt"/>
          <a:ea typeface="+mn-ea"/>
          <a:cs typeface="+mn-cs"/>
        </a:defRPr>
      </a:lvl1pPr>
      <a:lvl2pPr marL="834350" indent="-319804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SzPct val="120000"/>
        <a:buFont typeface="Arial" charset="0"/>
        <a:buChar char="•"/>
        <a:defRPr>
          <a:solidFill>
            <a:schemeClr val="tx1"/>
          </a:solidFill>
          <a:latin typeface="+mn-lt"/>
        </a:defRPr>
      </a:lvl2pPr>
      <a:lvl3pPr marL="1286363" indent="-257272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SzPct val="110000"/>
        <a:buFont typeface="Arial" charset="0"/>
        <a:buChar char="•"/>
        <a:defRPr sz="1867">
          <a:solidFill>
            <a:schemeClr val="tx1"/>
          </a:solidFill>
          <a:latin typeface="+mn-lt"/>
        </a:defRPr>
      </a:lvl3pPr>
      <a:lvl4pPr marL="1800907" indent="-257272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Font typeface="Arial" charset="0"/>
        <a:buChar char="•"/>
        <a:defRPr sz="1600">
          <a:solidFill>
            <a:schemeClr val="tx1"/>
          </a:solidFill>
          <a:latin typeface="+mn-lt"/>
        </a:defRPr>
      </a:lvl4pPr>
      <a:lvl5pPr marL="2313665" indent="-255486" algn="l" rtl="0" eaLnBrk="0" fontAlgn="base" hangingPunct="0">
        <a:spcBef>
          <a:spcPct val="20000"/>
        </a:spcBef>
        <a:spcAft>
          <a:spcPct val="0"/>
        </a:spcAft>
        <a:buClr>
          <a:srgbClr val="E60A0A"/>
        </a:buClr>
        <a:buSzPct val="90000"/>
        <a:buFont typeface="Arial" charset="0"/>
        <a:buChar char="•"/>
        <a:defRPr sz="1333">
          <a:solidFill>
            <a:schemeClr val="tx1"/>
          </a:solidFill>
          <a:latin typeface="+mn-lt"/>
        </a:defRPr>
      </a:lvl5pPr>
      <a:lvl6pPr marL="2828211" indent="-255486" algn="l" rtl="0" fontAlgn="base">
        <a:spcBef>
          <a:spcPct val="20000"/>
        </a:spcBef>
        <a:spcAft>
          <a:spcPct val="0"/>
        </a:spcAft>
        <a:buClr>
          <a:srgbClr val="E60A0A"/>
        </a:buClr>
        <a:buSzPct val="90000"/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6pPr>
      <a:lvl7pPr marL="3342756" indent="-255486" algn="l" rtl="0" fontAlgn="base">
        <a:spcBef>
          <a:spcPct val="20000"/>
        </a:spcBef>
        <a:spcAft>
          <a:spcPct val="0"/>
        </a:spcAft>
        <a:buClr>
          <a:srgbClr val="E60A0A"/>
        </a:buClr>
        <a:buSzPct val="90000"/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7pPr>
      <a:lvl8pPr marL="3857300" indent="-255486" algn="l" rtl="0" fontAlgn="base">
        <a:spcBef>
          <a:spcPct val="20000"/>
        </a:spcBef>
        <a:spcAft>
          <a:spcPct val="0"/>
        </a:spcAft>
        <a:buClr>
          <a:srgbClr val="E60A0A"/>
        </a:buClr>
        <a:buSzPct val="90000"/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8pPr>
      <a:lvl9pPr marL="4371845" indent="-255486" algn="l" rtl="0" fontAlgn="base">
        <a:spcBef>
          <a:spcPct val="20000"/>
        </a:spcBef>
        <a:spcAft>
          <a:spcPct val="0"/>
        </a:spcAft>
        <a:buClr>
          <a:srgbClr val="E60A0A"/>
        </a:buClr>
        <a:buSzPct val="90000"/>
        <a:buFont typeface="Wingdings" pitchFamily="2" charset="2"/>
        <a:buChar char="§"/>
        <a:defRPr sz="1333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544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9089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635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179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2724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7268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1814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6358" algn="l" defTabSz="102908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1055440" y="512676"/>
            <a:ext cx="9469052" cy="58326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050" rtl="0" eaLnBrk="1" latinLnBrk="0" hangingPunct="1">
              <a:lnSpc>
                <a:spcPts val="48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 kern="1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050" rtl="0" eaLnBrk="1" latinLnBrk="0" hangingPunct="1">
              <a:lnSpc>
                <a:spcPts val="2300"/>
              </a:lnSpc>
              <a:spcBef>
                <a:spcPts val="2000"/>
              </a:spcBef>
              <a:buFont typeface="Wingdings" panose="05000000000000000000" pitchFamily="2" charset="2"/>
              <a:buNone/>
              <a:defRPr sz="1600" b="0" kern="100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0" indent="-180000" algn="l" defTabSz="914050" rtl="0" eaLnBrk="1" latinLnBrk="0" hangingPunct="1">
              <a:lnSpc>
                <a:spcPts val="1700"/>
              </a:lnSpc>
              <a:spcBef>
                <a:spcPts val="2000"/>
              </a:spcBef>
              <a:buSzPct val="100000"/>
              <a:buFont typeface="Wingdings" panose="05000000000000000000" pitchFamily="2" charset="2"/>
              <a:buChar char="§"/>
              <a:defRPr sz="13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050" rtl="0" eaLnBrk="1" latinLnBrk="0" hangingPunct="1">
              <a:lnSpc>
                <a:spcPts val="1470"/>
              </a:lnSpc>
              <a:spcBef>
                <a:spcPts val="1040"/>
              </a:spcBef>
              <a:buFont typeface="Arial" panose="020B0604020202020204" pitchFamily="34" charset="0"/>
              <a:buNone/>
              <a:defRPr lang="pl-PL" sz="1050" b="1" kern="100" spc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0000" marR="0" indent="-180000" algn="l" defTabSz="914050" rtl="0" eaLnBrk="1" fontAlgn="auto" latinLnBrk="0" hangingPunct="1">
              <a:lnSpc>
                <a:spcPts val="1470"/>
              </a:lnSpc>
              <a:spcBef>
                <a:spcPts val="52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050" b="1" kern="1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050" rtl="0" eaLnBrk="1" latinLnBrk="0" hangingPunct="1">
              <a:lnSpc>
                <a:spcPts val="1470"/>
              </a:lnSpc>
              <a:spcBef>
                <a:spcPts val="520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" indent="-180000" algn="l" defTabSz="914050" rtl="0" eaLnBrk="1" latinLnBrk="0" hangingPunct="1">
              <a:lnSpc>
                <a:spcPts val="1470"/>
              </a:lnSpc>
              <a:spcBef>
                <a:spcPts val="520"/>
              </a:spcBef>
              <a:buFont typeface="Arial" panose="020B0604020202020204" pitchFamily="34" charset="0"/>
              <a:buChar char="•"/>
              <a:defRPr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marR="0" indent="-180000" algn="l" defTabSz="914050" rtl="0" eaLnBrk="1" fontAlgn="auto" latinLnBrk="0" hangingPunct="1">
              <a:lnSpc>
                <a:spcPts val="147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050" rtl="0" eaLnBrk="1" latinLnBrk="0" hangingPunct="1">
              <a:lnSpc>
                <a:spcPts val="1200"/>
              </a:lnSpc>
              <a:spcBef>
                <a:spcPts val="300"/>
              </a:spcBef>
              <a:buFont typeface="Arial" panose="020B0604020202020204" pitchFamily="34" charset="0"/>
              <a:buNone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l-PL"/>
              <a:t>Poziom 01 - tytuł prezentacji </a:t>
            </a:r>
            <a:br>
              <a:rPr lang="pl-PL"/>
            </a:br>
            <a:r>
              <a:rPr lang="pl-PL"/>
              <a:t>Arial Bold - 40 pt</a:t>
            </a:r>
          </a:p>
          <a:p>
            <a:pPr lvl="1"/>
            <a:r>
              <a:rPr lang="pl-PL"/>
              <a:t>Poziom 02 - PODTYTUŁ </a:t>
            </a:r>
            <a:br>
              <a:rPr lang="pl-PL"/>
            </a:br>
            <a:r>
              <a:rPr lang="pl-PL"/>
              <a:t>Arial Bold - 13 pt</a:t>
            </a:r>
          </a:p>
        </p:txBody>
      </p:sp>
    </p:spTree>
    <p:extLst>
      <p:ext uri="{BB962C8B-B14F-4D97-AF65-F5344CB8AC3E}">
        <p14:creationId xmlns:p14="http://schemas.microsoft.com/office/powerpoint/2010/main" val="3273249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2" r:id="rId1"/>
    <p:sldLayoutId id="2147485273" r:id="rId2"/>
  </p:sldLayoutIdLst>
  <p:txStyles>
    <p:titleStyle>
      <a:lvl1pPr algn="l" defTabSz="914050" rtl="0" eaLnBrk="1" latinLnBrk="0" hangingPunct="1">
        <a:lnSpc>
          <a:spcPts val="3000"/>
        </a:lnSpc>
        <a:spcBef>
          <a:spcPct val="0"/>
        </a:spcBef>
        <a:buNone/>
        <a:defRPr sz="2500" b="1" kern="100" spc="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050" rtl="0" eaLnBrk="1" latinLnBrk="0" hangingPunct="1">
        <a:lnSpc>
          <a:spcPts val="4800"/>
        </a:lnSpc>
        <a:spcBef>
          <a:spcPts val="0"/>
        </a:spcBef>
        <a:buFont typeface="Arial" panose="020B0604020202020204" pitchFamily="34" charset="0"/>
        <a:buNone/>
        <a:defRPr sz="4000" b="1" kern="100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050" rtl="0" eaLnBrk="1" latinLnBrk="0" hangingPunct="1">
        <a:lnSpc>
          <a:spcPts val="2300"/>
        </a:lnSpc>
        <a:spcBef>
          <a:spcPts val="2000"/>
        </a:spcBef>
        <a:buFont typeface="Wingdings" panose="05000000000000000000" pitchFamily="2" charset="2"/>
        <a:buNone/>
        <a:defRPr sz="1600" b="0" kern="100" spc="100" baseline="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050" rtl="0" eaLnBrk="1" latinLnBrk="0" hangingPunct="1">
        <a:lnSpc>
          <a:spcPts val="1700"/>
        </a:lnSpc>
        <a:spcBef>
          <a:spcPts val="2000"/>
        </a:spcBef>
        <a:buSzPct val="100000"/>
        <a:buFont typeface="Wingdings" panose="05000000000000000000" pitchFamily="2" charset="2"/>
        <a:buChar char="§"/>
        <a:defRPr sz="13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050" rtl="0" eaLnBrk="1" latinLnBrk="0" hangingPunct="1">
        <a:lnSpc>
          <a:spcPts val="1470"/>
        </a:lnSpc>
        <a:spcBef>
          <a:spcPts val="1040"/>
        </a:spcBef>
        <a:buFont typeface="Arial" panose="020B0604020202020204" pitchFamily="34" charset="0"/>
        <a:buNone/>
        <a:defRPr lang="pl-PL" sz="1050" b="1" kern="100" spc="0" baseline="0" smtClean="0">
          <a:solidFill>
            <a:schemeClr val="tx1"/>
          </a:solidFill>
          <a:latin typeface="+mn-lt"/>
          <a:ea typeface="+mn-ea"/>
          <a:cs typeface="+mn-cs"/>
        </a:defRPr>
      </a:lvl4pPr>
      <a:lvl5pPr marL="180000" marR="0" indent="-180000" algn="l" defTabSz="914050" rtl="0" eaLnBrk="1" fontAlgn="auto" latinLnBrk="0" hangingPunct="1">
        <a:lnSpc>
          <a:spcPts val="1470"/>
        </a:lnSpc>
        <a:spcBef>
          <a:spcPts val="520"/>
        </a:spcBef>
        <a:spcAft>
          <a:spcPts val="0"/>
        </a:spcAft>
        <a:buClrTx/>
        <a:buSzTx/>
        <a:buFont typeface="Wingdings" panose="05000000000000000000" pitchFamily="2" charset="2"/>
        <a:buChar char="§"/>
        <a:tabLst/>
        <a:defRPr sz="1050" b="1" kern="1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0" indent="0" algn="l" defTabSz="914050" rtl="0" eaLnBrk="1" latinLnBrk="0" hangingPunct="1">
        <a:lnSpc>
          <a:spcPts val="1470"/>
        </a:lnSpc>
        <a:spcBef>
          <a:spcPts val="52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80000" indent="-180000" algn="l" defTabSz="914050" rtl="0" eaLnBrk="1" latinLnBrk="0" hangingPunct="1">
        <a:lnSpc>
          <a:spcPts val="1470"/>
        </a:lnSpc>
        <a:spcBef>
          <a:spcPts val="520"/>
        </a:spcBef>
        <a:buFont typeface="Arial" panose="020B0604020202020204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0000" marR="0" indent="-180000" algn="l" defTabSz="914050" rtl="0" eaLnBrk="1" fontAlgn="auto" latinLnBrk="0" hangingPunct="1">
        <a:lnSpc>
          <a:spcPts val="1470"/>
        </a:lnSpc>
        <a:spcBef>
          <a:spcPts val="4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050" rtl="0" eaLnBrk="1" latinLnBrk="0" hangingPunct="1">
        <a:lnSpc>
          <a:spcPts val="1200"/>
        </a:lnSpc>
        <a:spcBef>
          <a:spcPts val="300"/>
        </a:spcBef>
        <a:buFont typeface="Arial" panose="020B0604020202020204" pitchFamily="34" charset="0"/>
        <a:buNone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25" algn="l" defTabSz="9140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050" algn="l" defTabSz="9140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4" algn="l" defTabSz="9140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099" algn="l" defTabSz="9140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124" algn="l" defTabSz="9140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7" algn="l" defTabSz="9140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173" algn="l" defTabSz="9140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198" algn="l" defTabSz="914050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emf"/><Relationship Id="rId2" Type="http://schemas.openxmlformats.org/officeDocument/2006/relationships/tags" Target="../tags/tag15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72.xml"/><Relationship Id="rId7" Type="http://schemas.openxmlformats.org/officeDocument/2006/relationships/oleObject" Target="../embeddings/oleObject16.bin"/><Relationship Id="rId2" Type="http://schemas.openxmlformats.org/officeDocument/2006/relationships/tags" Target="../tags/tag71.xml"/><Relationship Id="rId1" Type="http://schemas.openxmlformats.org/officeDocument/2006/relationships/vmlDrawing" Target="../drawings/vmlDrawing18.v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1.png"/><Relationship Id="rId4" Type="http://schemas.openxmlformats.org/officeDocument/2006/relationships/tags" Target="../tags/tag73.xml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75.xml"/><Relationship Id="rId7" Type="http://schemas.openxmlformats.org/officeDocument/2006/relationships/oleObject" Target="../embeddings/oleObject17.bin"/><Relationship Id="rId2" Type="http://schemas.openxmlformats.org/officeDocument/2006/relationships/tags" Target="../tags/tag74.xml"/><Relationship Id="rId1" Type="http://schemas.openxmlformats.org/officeDocument/2006/relationships/vmlDrawing" Target="../drawings/vmlDrawing19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7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78.xml"/><Relationship Id="rId7" Type="http://schemas.openxmlformats.org/officeDocument/2006/relationships/oleObject" Target="../embeddings/oleObject18.bin"/><Relationship Id="rId2" Type="http://schemas.openxmlformats.org/officeDocument/2006/relationships/tags" Target="../tags/tag77.xml"/><Relationship Id="rId1" Type="http://schemas.openxmlformats.org/officeDocument/2006/relationships/vmlDrawing" Target="../drawings/vmlDrawing20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79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81.xml"/><Relationship Id="rId7" Type="http://schemas.openxmlformats.org/officeDocument/2006/relationships/oleObject" Target="../embeddings/oleObject19.bin"/><Relationship Id="rId2" Type="http://schemas.openxmlformats.org/officeDocument/2006/relationships/tags" Target="../tags/tag80.xml"/><Relationship Id="rId1" Type="http://schemas.openxmlformats.org/officeDocument/2006/relationships/vmlDrawing" Target="../drawings/vmlDrawing21.v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8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84.xml"/><Relationship Id="rId7" Type="http://schemas.openxmlformats.org/officeDocument/2006/relationships/oleObject" Target="../embeddings/oleObject20.bin"/><Relationship Id="rId2" Type="http://schemas.openxmlformats.org/officeDocument/2006/relationships/tags" Target="../tags/tag83.xml"/><Relationship Id="rId1" Type="http://schemas.openxmlformats.org/officeDocument/2006/relationships/vmlDrawing" Target="../drawings/vmlDrawing22.v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8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87.xml"/><Relationship Id="rId7" Type="http://schemas.openxmlformats.org/officeDocument/2006/relationships/oleObject" Target="../embeddings/oleObject21.bin"/><Relationship Id="rId2" Type="http://schemas.openxmlformats.org/officeDocument/2006/relationships/tags" Target="../tags/tag86.xml"/><Relationship Id="rId1" Type="http://schemas.openxmlformats.org/officeDocument/2006/relationships/vmlDrawing" Target="../drawings/vmlDrawing23.vml"/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8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90.xml"/><Relationship Id="rId7" Type="http://schemas.openxmlformats.org/officeDocument/2006/relationships/oleObject" Target="../embeddings/oleObject12.bin"/><Relationship Id="rId2" Type="http://schemas.openxmlformats.org/officeDocument/2006/relationships/tags" Target="../tags/tag89.xml"/><Relationship Id="rId1" Type="http://schemas.openxmlformats.org/officeDocument/2006/relationships/vmlDrawing" Target="../drawings/vmlDrawing24.v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91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17.xml"/><Relationship Id="rId7" Type="http://schemas.openxmlformats.org/officeDocument/2006/relationships/oleObject" Target="../embeddings/oleObject9.bin"/><Relationship Id="rId2" Type="http://schemas.openxmlformats.org/officeDocument/2006/relationships/tags" Target="../tags/tag16.xml"/><Relationship Id="rId1" Type="http://schemas.openxmlformats.org/officeDocument/2006/relationships/vmlDrawing" Target="../drawings/vmlDrawing10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tags" Target="../tags/tag30.xml"/><Relationship Id="rId18" Type="http://schemas.openxmlformats.org/officeDocument/2006/relationships/oleObject" Target="../embeddings/oleObject10.bin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tags" Target="../tags/tag29.xml"/><Relationship Id="rId17" Type="http://schemas.openxmlformats.org/officeDocument/2006/relationships/notesSlide" Target="../notesSlides/notesSlide3.xml"/><Relationship Id="rId2" Type="http://schemas.openxmlformats.org/officeDocument/2006/relationships/tags" Target="../tags/tag19.xml"/><Relationship Id="rId16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tags" Target="../tags/tag23.xml"/><Relationship Id="rId11" Type="http://schemas.openxmlformats.org/officeDocument/2006/relationships/tags" Target="../tags/tag28.xml"/><Relationship Id="rId5" Type="http://schemas.openxmlformats.org/officeDocument/2006/relationships/tags" Target="../tags/tag22.xml"/><Relationship Id="rId15" Type="http://schemas.openxmlformats.org/officeDocument/2006/relationships/tags" Target="../tags/tag32.xml"/><Relationship Id="rId10" Type="http://schemas.openxmlformats.org/officeDocument/2006/relationships/tags" Target="../tags/tag27.xml"/><Relationship Id="rId19" Type="http://schemas.openxmlformats.org/officeDocument/2006/relationships/image" Target="../media/image13.emf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tags" Target="../tags/tag3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chart" Target="../charts/chart1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13.emf"/><Relationship Id="rId2" Type="http://schemas.openxmlformats.org/officeDocument/2006/relationships/tags" Target="../tags/tag33.xml"/><Relationship Id="rId1" Type="http://schemas.openxmlformats.org/officeDocument/2006/relationships/vmlDrawing" Target="../drawings/vmlDrawing12.vml"/><Relationship Id="rId6" Type="http://schemas.openxmlformats.org/officeDocument/2006/relationships/tags" Target="../tags/tag37.xml"/><Relationship Id="rId11" Type="http://schemas.openxmlformats.org/officeDocument/2006/relationships/oleObject" Target="../embeddings/oleObject11.bin"/><Relationship Id="rId5" Type="http://schemas.openxmlformats.org/officeDocument/2006/relationships/tags" Target="../tags/tag36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3.xml"/><Relationship Id="rId1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46.xml"/><Relationship Id="rId13" Type="http://schemas.openxmlformats.org/officeDocument/2006/relationships/tags" Target="../tags/tag51.xml"/><Relationship Id="rId18" Type="http://schemas.openxmlformats.org/officeDocument/2006/relationships/tags" Target="../tags/tag56.xml"/><Relationship Id="rId26" Type="http://schemas.openxmlformats.org/officeDocument/2006/relationships/chart" Target="../charts/chart4.xml"/><Relationship Id="rId3" Type="http://schemas.openxmlformats.org/officeDocument/2006/relationships/tags" Target="../tags/tag41.xml"/><Relationship Id="rId21" Type="http://schemas.openxmlformats.org/officeDocument/2006/relationships/slideLayout" Target="../slideLayouts/slideLayout3.xml"/><Relationship Id="rId34" Type="http://schemas.openxmlformats.org/officeDocument/2006/relationships/image" Target="../media/image19.png"/><Relationship Id="rId7" Type="http://schemas.openxmlformats.org/officeDocument/2006/relationships/tags" Target="../tags/tag45.xml"/><Relationship Id="rId12" Type="http://schemas.openxmlformats.org/officeDocument/2006/relationships/tags" Target="../tags/tag50.xml"/><Relationship Id="rId17" Type="http://schemas.openxmlformats.org/officeDocument/2006/relationships/tags" Target="../tags/tag55.xml"/><Relationship Id="rId25" Type="http://schemas.openxmlformats.org/officeDocument/2006/relationships/chart" Target="../charts/chart3.xml"/><Relationship Id="rId33" Type="http://schemas.openxmlformats.org/officeDocument/2006/relationships/image" Target="../media/image18.jpeg"/><Relationship Id="rId2" Type="http://schemas.openxmlformats.org/officeDocument/2006/relationships/tags" Target="../tags/tag40.xml"/><Relationship Id="rId16" Type="http://schemas.openxmlformats.org/officeDocument/2006/relationships/tags" Target="../tags/tag54.xml"/><Relationship Id="rId20" Type="http://schemas.openxmlformats.org/officeDocument/2006/relationships/tags" Target="../tags/tag58.xml"/><Relationship Id="rId29" Type="http://schemas.openxmlformats.org/officeDocument/2006/relationships/chart" Target="../charts/chart7.xml"/><Relationship Id="rId1" Type="http://schemas.openxmlformats.org/officeDocument/2006/relationships/vmlDrawing" Target="../drawings/vmlDrawing13.vml"/><Relationship Id="rId6" Type="http://schemas.openxmlformats.org/officeDocument/2006/relationships/tags" Target="../tags/tag44.xml"/><Relationship Id="rId11" Type="http://schemas.openxmlformats.org/officeDocument/2006/relationships/tags" Target="../tags/tag49.xml"/><Relationship Id="rId24" Type="http://schemas.openxmlformats.org/officeDocument/2006/relationships/image" Target="../media/image13.emf"/><Relationship Id="rId32" Type="http://schemas.openxmlformats.org/officeDocument/2006/relationships/image" Target="../media/image17.jpeg"/><Relationship Id="rId5" Type="http://schemas.openxmlformats.org/officeDocument/2006/relationships/tags" Target="../tags/tag43.xml"/><Relationship Id="rId15" Type="http://schemas.openxmlformats.org/officeDocument/2006/relationships/tags" Target="../tags/tag53.xml"/><Relationship Id="rId23" Type="http://schemas.openxmlformats.org/officeDocument/2006/relationships/oleObject" Target="../embeddings/oleObject12.bin"/><Relationship Id="rId28" Type="http://schemas.openxmlformats.org/officeDocument/2006/relationships/chart" Target="../charts/chart6.xml"/><Relationship Id="rId10" Type="http://schemas.openxmlformats.org/officeDocument/2006/relationships/tags" Target="../tags/tag48.xml"/><Relationship Id="rId19" Type="http://schemas.openxmlformats.org/officeDocument/2006/relationships/tags" Target="../tags/tag57.xml"/><Relationship Id="rId31" Type="http://schemas.openxmlformats.org/officeDocument/2006/relationships/image" Target="../media/image16.jpeg"/><Relationship Id="rId4" Type="http://schemas.openxmlformats.org/officeDocument/2006/relationships/tags" Target="../tags/tag42.xml"/><Relationship Id="rId9" Type="http://schemas.openxmlformats.org/officeDocument/2006/relationships/tags" Target="../tags/tag47.xml"/><Relationship Id="rId14" Type="http://schemas.openxmlformats.org/officeDocument/2006/relationships/tags" Target="../tags/tag52.xml"/><Relationship Id="rId22" Type="http://schemas.openxmlformats.org/officeDocument/2006/relationships/notesSlide" Target="../notesSlides/notesSlide5.xml"/><Relationship Id="rId27" Type="http://schemas.openxmlformats.org/officeDocument/2006/relationships/chart" Target="../charts/chart5.xml"/><Relationship Id="rId30" Type="http://schemas.openxmlformats.org/officeDocument/2006/relationships/chart" Target="../charts/chart8.xml"/><Relationship Id="rId35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60.xml"/><Relationship Id="rId7" Type="http://schemas.openxmlformats.org/officeDocument/2006/relationships/oleObject" Target="../embeddings/oleObject13.bin"/><Relationship Id="rId2" Type="http://schemas.openxmlformats.org/officeDocument/2006/relationships/tags" Target="../tags/tag59.xml"/><Relationship Id="rId1" Type="http://schemas.openxmlformats.org/officeDocument/2006/relationships/vmlDrawing" Target="../drawings/vmlDrawing14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6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63.xml"/><Relationship Id="rId7" Type="http://schemas.openxmlformats.org/officeDocument/2006/relationships/oleObject" Target="../embeddings/oleObject14.bin"/><Relationship Id="rId2" Type="http://schemas.openxmlformats.org/officeDocument/2006/relationships/tags" Target="../tags/tag62.xml"/><Relationship Id="rId1" Type="http://schemas.openxmlformats.org/officeDocument/2006/relationships/vmlDrawing" Target="../drawings/vmlDrawing15.v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6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66.xml"/><Relationship Id="rId7" Type="http://schemas.openxmlformats.org/officeDocument/2006/relationships/oleObject" Target="../embeddings/oleObject15.bin"/><Relationship Id="rId2" Type="http://schemas.openxmlformats.org/officeDocument/2006/relationships/tags" Target="../tags/tag65.xml"/><Relationship Id="rId1" Type="http://schemas.openxmlformats.org/officeDocument/2006/relationships/vmlDrawing" Target="../drawings/vmlDrawing16.v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23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2.png"/><Relationship Id="rId4" Type="http://schemas.openxmlformats.org/officeDocument/2006/relationships/tags" Target="../tags/tag67.xml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tags" Target="../tags/tag69.xml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5.png"/><Relationship Id="rId2" Type="http://schemas.openxmlformats.org/officeDocument/2006/relationships/tags" Target="../tags/tag68.xml"/><Relationship Id="rId1" Type="http://schemas.openxmlformats.org/officeDocument/2006/relationships/vmlDrawing" Target="../drawings/vmlDrawing17.vml"/><Relationship Id="rId6" Type="http://schemas.openxmlformats.org/officeDocument/2006/relationships/notesSlide" Target="../notesSlides/notesSlide9.xml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24.png"/><Relationship Id="rId4" Type="http://schemas.openxmlformats.org/officeDocument/2006/relationships/tags" Target="../tags/tag70.xml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Obraz 23">
            <a:extLst>
              <a:ext uri="{FF2B5EF4-FFF2-40B4-BE49-F238E27FC236}">
                <a16:creationId xmlns:a16="http://schemas.microsoft.com/office/drawing/2014/main" id="{83B95D27-641C-CDE9-4C99-7C73FBFC88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7825" y="-1"/>
            <a:ext cx="5374175" cy="6857998"/>
          </a:xfrm>
          <a:prstGeom prst="rect">
            <a:avLst/>
          </a:prstGeom>
        </p:spPr>
      </p:pic>
      <p:graphicFrame>
        <p:nvGraphicFramePr>
          <p:cNvPr id="3" name="Obiek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think-cell Slide" r:id="rId6" imgW="216" imgH="216" progId="TCLayout.ActiveDocument.1">
                  <p:embed/>
                </p:oleObj>
              </mc:Choice>
              <mc:Fallback>
                <p:oleObj name="think-cell Slide" r:id="rId6" imgW="216" imgH="216" progId="TCLayout.ActiveDocument.1">
                  <p:embed/>
                  <p:pic>
                    <p:nvPicPr>
                      <p:cNvPr id="3" name="Obiekt 2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2157" y="1535429"/>
            <a:ext cx="6683523" cy="233581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pl-PL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Finansowanie transformacji </a:t>
            </a:r>
          </a:p>
          <a:p>
            <a:pPr lvl="0">
              <a:defRPr/>
            </a:pPr>
            <a:r>
              <a:rPr lang="pl-PL" sz="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energetycznej  i termomodernizacji  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sektora finansowego </a:t>
            </a:r>
          </a:p>
          <a:p>
            <a:pPr lvl="0">
              <a:defRPr/>
            </a:pPr>
            <a:r>
              <a:rPr lang="pl-PL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samorządowego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6FEEB663-5AC7-45BC-A1DE-E95CE25B4AE2}"/>
              </a:ext>
            </a:extLst>
          </p:cNvPr>
          <p:cNvSpPr txBox="1"/>
          <p:nvPr/>
        </p:nvSpPr>
        <p:spPr>
          <a:xfrm>
            <a:off x="250513" y="5520583"/>
            <a:ext cx="2945614" cy="88876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Warszawa, 15 października 2024 r. </a:t>
            </a:r>
          </a:p>
        </p:txBody>
      </p:sp>
      <p:cxnSp>
        <p:nvCxnSpPr>
          <p:cNvPr id="20" name="Łącznik prosty 19"/>
          <p:cNvCxnSpPr/>
          <p:nvPr/>
        </p:nvCxnSpPr>
        <p:spPr>
          <a:xfrm>
            <a:off x="6794582" y="-1"/>
            <a:ext cx="25665" cy="6857999"/>
          </a:xfrm>
          <a:prstGeom prst="line">
            <a:avLst/>
          </a:prstGeom>
          <a:ln w="3175" cap="rnd">
            <a:solidFill>
              <a:schemeClr val="bg1"/>
            </a:solidFill>
            <a:prstDash val="solid"/>
            <a:round/>
          </a:ln>
          <a:effectLst>
            <a:glow rad="508000">
              <a:schemeClr val="bg1">
                <a:alpha val="5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6">
            <a:extLst>
              <a:ext uri="{FF2B5EF4-FFF2-40B4-BE49-F238E27FC236}">
                <a16:creationId xmlns:a16="http://schemas.microsoft.com/office/drawing/2014/main" id="{5A4DFFA4-431B-C83C-1348-6A5FA75B8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02" y="337047"/>
            <a:ext cx="2285964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3">
            <a:extLst>
              <a:ext uri="{FF2B5EF4-FFF2-40B4-BE49-F238E27FC236}">
                <a16:creationId xmlns:a16="http://schemas.microsoft.com/office/drawing/2014/main" id="{7FC66F6F-E73B-7863-F34C-A23671192699}"/>
              </a:ext>
            </a:extLst>
          </p:cNvPr>
          <p:cNvSpPr txBox="1"/>
          <p:nvPr/>
        </p:nvSpPr>
        <p:spPr>
          <a:xfrm>
            <a:off x="72407" y="1687829"/>
            <a:ext cx="6683523" cy="2335816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>
              <a:defRPr/>
            </a:pPr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Finansowanie transformacji </a:t>
            </a:r>
          </a:p>
          <a:p>
            <a:pPr lvl="0">
              <a:defRPr/>
            </a:pPr>
            <a:r>
              <a:rPr lang="pl-PL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energetycznej  i termomodernizacji  </a:t>
            </a:r>
            <a:endParaRPr kumimoji="0" lang="pl-PL" sz="3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sektora finansowego </a:t>
            </a:r>
          </a:p>
          <a:p>
            <a:pPr lvl="0">
              <a:defRPr/>
            </a:pPr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samorządowego</a:t>
            </a:r>
            <a:endParaRPr kumimoji="0" lang="pl-PL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9DBD6BA5-F5FD-4E1C-AD72-BCC7EF4E57D5}"/>
              </a:ext>
            </a:extLst>
          </p:cNvPr>
          <p:cNvSpPr txBox="1"/>
          <p:nvPr/>
        </p:nvSpPr>
        <p:spPr>
          <a:xfrm>
            <a:off x="130763" y="5672983"/>
            <a:ext cx="2945614" cy="888763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Warszawa, 15 października 2024 r. </a:t>
            </a:r>
          </a:p>
        </p:txBody>
      </p:sp>
    </p:spTree>
    <p:extLst>
      <p:ext uri="{BB962C8B-B14F-4D97-AF65-F5344CB8AC3E}">
        <p14:creationId xmlns:p14="http://schemas.microsoft.com/office/powerpoint/2010/main" val="426970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umów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356B1518-FF40-9B3C-B374-5840C4D76F06}"/>
              </a:ext>
            </a:extLst>
          </p:cNvPr>
          <p:cNvSpPr/>
          <p:nvPr/>
        </p:nvSpPr>
        <p:spPr>
          <a:xfrm>
            <a:off x="100899" y="1393460"/>
            <a:ext cx="12013324" cy="493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8" name="pole tekstowe 5">
            <a:extLst>
              <a:ext uri="{FF2B5EF4-FFF2-40B4-BE49-F238E27FC236}">
                <a16:creationId xmlns:a16="http://schemas.microsoft.com/office/drawing/2014/main" id="{A85F0690-52BF-A6BE-A9D1-A15B534BD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043" y="1393460"/>
            <a:ext cx="26198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E60A0A"/>
              </a:buClr>
              <a:buSzPct val="130000"/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60A0A"/>
              </a:buClr>
              <a:buSzPct val="12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0A0A"/>
              </a:buClr>
              <a:buSzPct val="110000"/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60A0A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60A0A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0A0A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0A0A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0A0A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0A0A"/>
              </a:buClr>
              <a:buSzPct val="9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800" b="1" dirty="0"/>
              <a:t>KLUCZOWE UMOWY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9D3C4403-CE5D-20A8-17F5-6A9B331FC028}"/>
              </a:ext>
            </a:extLst>
          </p:cNvPr>
          <p:cNvCxnSpPr/>
          <p:nvPr/>
        </p:nvCxnSpPr>
        <p:spPr>
          <a:xfrm>
            <a:off x="2877749" y="3099751"/>
            <a:ext cx="1800000" cy="0"/>
          </a:xfrm>
          <a:prstGeom prst="straightConnector1">
            <a:avLst/>
          </a:prstGeom>
          <a:ln w="9525" cap="rnd">
            <a:solidFill>
              <a:schemeClr val="tx1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790B02A5-7BB3-B933-C16C-579CBEC15D9C}"/>
              </a:ext>
            </a:extLst>
          </p:cNvPr>
          <p:cNvCxnSpPr/>
          <p:nvPr/>
        </p:nvCxnSpPr>
        <p:spPr>
          <a:xfrm flipH="1">
            <a:off x="2869885" y="4401730"/>
            <a:ext cx="1800000" cy="0"/>
          </a:xfrm>
          <a:prstGeom prst="straightConnector1">
            <a:avLst/>
          </a:prstGeom>
          <a:ln w="9525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863319A-49B8-A426-04A2-9160294736CB}"/>
              </a:ext>
            </a:extLst>
          </p:cNvPr>
          <p:cNvSpPr txBox="1"/>
          <p:nvPr/>
        </p:nvSpPr>
        <p:spPr bwMode="auto">
          <a:xfrm>
            <a:off x="2671206" y="2239311"/>
            <a:ext cx="216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pl-PL" sz="1600" b="1" dirty="0">
                <a:solidFill>
                  <a:srgbClr val="990000"/>
                </a:solidFill>
              </a:rPr>
              <a:t>Umowa finansowania 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1600" b="1" dirty="0">
                <a:solidFill>
                  <a:srgbClr val="990000"/>
                </a:solidFill>
              </a:rPr>
              <a:t>(kredyt, obligacje)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873489C-A499-8B87-7FBB-33044BACCBFB}"/>
              </a:ext>
            </a:extLst>
          </p:cNvPr>
          <p:cNvSpPr txBox="1"/>
          <p:nvPr/>
        </p:nvSpPr>
        <p:spPr bwMode="auto">
          <a:xfrm>
            <a:off x="2671206" y="4584955"/>
            <a:ext cx="2160000" cy="504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pl-PL" sz="1600" b="1" dirty="0">
                <a:solidFill>
                  <a:srgbClr val="990000"/>
                </a:solidFill>
              </a:rPr>
              <a:t>Umowy</a:t>
            </a:r>
            <a:r>
              <a:rPr lang="pl-PL" sz="1200" b="1" dirty="0">
                <a:solidFill>
                  <a:srgbClr val="990000"/>
                </a:solidFill>
              </a:rPr>
              <a:t> </a:t>
            </a:r>
            <a:r>
              <a:rPr lang="pl-PL" sz="1600" b="1" dirty="0">
                <a:solidFill>
                  <a:srgbClr val="990000"/>
                </a:solidFill>
              </a:rPr>
              <a:t>zabezpieczeń</a:t>
            </a:r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D5A1F1DF-9534-8D01-4544-5642D7420C1D}"/>
              </a:ext>
            </a:extLst>
          </p:cNvPr>
          <p:cNvCxnSpPr/>
          <p:nvPr/>
        </p:nvCxnSpPr>
        <p:spPr>
          <a:xfrm>
            <a:off x="7438180" y="3744033"/>
            <a:ext cx="1800000" cy="0"/>
          </a:xfrm>
          <a:prstGeom prst="straightConnector1">
            <a:avLst/>
          </a:prstGeom>
          <a:ln w="9525" cap="rnd">
            <a:solidFill>
              <a:schemeClr val="tx1"/>
            </a:solidFill>
            <a:prstDash val="solid"/>
            <a:round/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339D0D59-957B-E64C-35F1-3BDB8D5D53AC}"/>
              </a:ext>
            </a:extLst>
          </p:cNvPr>
          <p:cNvSpPr txBox="1"/>
          <p:nvPr/>
        </p:nvSpPr>
        <p:spPr bwMode="auto">
          <a:xfrm>
            <a:off x="7231637" y="2391711"/>
            <a:ext cx="216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pl-PL" sz="1600" b="1" dirty="0">
                <a:solidFill>
                  <a:srgbClr val="990000"/>
                </a:solidFill>
              </a:rPr>
              <a:t>Uchwały korporacyjne</a:t>
            </a:r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9DD34419-E491-03A4-6D0B-015C5234CE13}"/>
              </a:ext>
            </a:extLst>
          </p:cNvPr>
          <p:cNvSpPr txBox="1"/>
          <p:nvPr/>
        </p:nvSpPr>
        <p:spPr bwMode="auto">
          <a:xfrm>
            <a:off x="7118800" y="4530758"/>
            <a:ext cx="238567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pl-PL" sz="1600" b="1" dirty="0">
                <a:solidFill>
                  <a:srgbClr val="990000"/>
                </a:solidFill>
              </a:rPr>
              <a:t>Akt powierzenia/ 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1600" b="1" dirty="0">
                <a:solidFill>
                  <a:srgbClr val="990000"/>
                </a:solidFill>
              </a:rPr>
              <a:t>umowa wykonawcza/</a:t>
            </a:r>
          </a:p>
          <a:p>
            <a:pPr algn="ctr">
              <a:buClr>
                <a:srgbClr val="C00000"/>
              </a:buClr>
              <a:defRPr/>
            </a:pPr>
            <a:r>
              <a:rPr lang="pl-PL" sz="1600" b="1" dirty="0">
                <a:solidFill>
                  <a:srgbClr val="990000"/>
                </a:solidFill>
              </a:rPr>
              <a:t>umowy najmu, dzierżawy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88D9A195-814F-DB10-11B9-D7173EC513F7}"/>
              </a:ext>
            </a:extLst>
          </p:cNvPr>
          <p:cNvSpPr/>
          <p:nvPr/>
        </p:nvSpPr>
        <p:spPr>
          <a:xfrm>
            <a:off x="557460" y="2888834"/>
            <a:ext cx="1476000" cy="165600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8D5D1005-691B-18AB-F452-29F3FF882874}"/>
              </a:ext>
            </a:extLst>
          </p:cNvPr>
          <p:cNvSpPr/>
          <p:nvPr/>
        </p:nvSpPr>
        <p:spPr>
          <a:xfrm>
            <a:off x="580359" y="2898137"/>
            <a:ext cx="1433004" cy="35985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44DE649B-945B-CE8D-92C9-025ECC644476}"/>
              </a:ext>
            </a:extLst>
          </p:cNvPr>
          <p:cNvSpPr/>
          <p:nvPr/>
        </p:nvSpPr>
        <p:spPr>
          <a:xfrm>
            <a:off x="5287043" y="2898137"/>
            <a:ext cx="1476000" cy="165600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AE63CDAF-8382-DBC5-E639-81037DD1B0E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8785" y="3439871"/>
            <a:ext cx="1049617" cy="11045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6" name="Prostokąt 25">
            <a:extLst>
              <a:ext uri="{FF2B5EF4-FFF2-40B4-BE49-F238E27FC236}">
                <a16:creationId xmlns:a16="http://schemas.microsoft.com/office/drawing/2014/main" id="{9689638C-EAE8-B635-724E-67E8B840A288}"/>
              </a:ext>
            </a:extLst>
          </p:cNvPr>
          <p:cNvSpPr/>
          <p:nvPr/>
        </p:nvSpPr>
        <p:spPr>
          <a:xfrm>
            <a:off x="5242900" y="2929854"/>
            <a:ext cx="1543119" cy="5489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SPÓŁKA KOMUNALNA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DD069384-F703-B228-D4CF-F7BF90B6B955}"/>
              </a:ext>
            </a:extLst>
          </p:cNvPr>
          <p:cNvSpPr/>
          <p:nvPr/>
        </p:nvSpPr>
        <p:spPr>
          <a:xfrm>
            <a:off x="10079043" y="2888834"/>
            <a:ext cx="1476000" cy="165600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D95EBF2D-7815-588A-9A1D-A51B0C3F2B19}"/>
              </a:ext>
            </a:extLst>
          </p:cNvPr>
          <p:cNvSpPr/>
          <p:nvPr/>
        </p:nvSpPr>
        <p:spPr>
          <a:xfrm>
            <a:off x="10198150" y="2944717"/>
            <a:ext cx="1237785" cy="359669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JST</a:t>
            </a: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A0FC6F32-42E1-9595-9919-63D2329A10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29401" y="3267714"/>
            <a:ext cx="954961" cy="1134016"/>
          </a:xfrm>
          <a:prstGeom prst="rect">
            <a:avLst/>
          </a:prstGeom>
        </p:spPr>
      </p:pic>
      <p:pic>
        <p:nvPicPr>
          <p:cNvPr id="41" name="Obraz 40">
            <a:extLst>
              <a:ext uri="{FF2B5EF4-FFF2-40B4-BE49-F238E27FC236}">
                <a16:creationId xmlns:a16="http://schemas.microsoft.com/office/drawing/2014/main" id="{5D693D37-0856-1190-863F-844D4939BFE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207" y="3449320"/>
            <a:ext cx="800693" cy="809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3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Umowa wykonawcza, powierzenia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53CF0DE-8777-1667-CD65-52831230A2F2}"/>
              </a:ext>
            </a:extLst>
          </p:cNvPr>
          <p:cNvSpPr/>
          <p:nvPr/>
        </p:nvSpPr>
        <p:spPr>
          <a:xfrm>
            <a:off x="468000" y="158636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7E93C4C-1BAE-8CBB-3D2D-989575FEE99F}"/>
              </a:ext>
            </a:extLst>
          </p:cNvPr>
          <p:cNvSpPr/>
          <p:nvPr/>
        </p:nvSpPr>
        <p:spPr>
          <a:xfrm>
            <a:off x="576000" y="1586360"/>
            <a:ext cx="1095777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Zawierana w oparciu o PZP/UoDK bądź inne regulacje Wspólnotowe (świadczenie usług w ogólnym interesie gospodarczym)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2AAE1FA-4FA2-E284-B9C1-0DB9C9457027}"/>
              </a:ext>
            </a:extLst>
          </p:cNvPr>
          <p:cNvSpPr/>
          <p:nvPr/>
        </p:nvSpPr>
        <p:spPr>
          <a:xfrm>
            <a:off x="468000" y="241948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C4FF2D4-D179-028F-B025-F8FB6E2D2066}"/>
              </a:ext>
            </a:extLst>
          </p:cNvPr>
          <p:cNvSpPr/>
          <p:nvPr/>
        </p:nvSpPr>
        <p:spPr>
          <a:xfrm>
            <a:off x="576000" y="2419480"/>
            <a:ext cx="1095777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defRPr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Definiuje szczegółowy zakres powierzonych zadań zarówno w okresie budowy, jaki i w okresie zarządzania obiektem po zakończeniu prac budowlanych (</a:t>
            </a:r>
            <a:r>
              <a:rPr lang="pl-PL" sz="1600" b="1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można powierzyć budowy</a:t>
            </a: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D7D3D1F-D1BD-6900-4273-A00F98EE9925}"/>
              </a:ext>
            </a:extLst>
          </p:cNvPr>
          <p:cNvSpPr/>
          <p:nvPr/>
        </p:nvSpPr>
        <p:spPr>
          <a:xfrm>
            <a:off x="468000" y="325260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BCA4D65-3197-36A0-5344-785E8D0DBA83}"/>
              </a:ext>
            </a:extLst>
          </p:cNvPr>
          <p:cNvSpPr/>
          <p:nvPr/>
        </p:nvSpPr>
        <p:spPr>
          <a:xfrm>
            <a:off x="576000" y="3252600"/>
            <a:ext cx="1095777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defRPr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Długookresowy charakter umowy – co najmniej równy okresowi finansowania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D17BE50-EFDF-0656-60DC-0B881C26D60A}"/>
              </a:ext>
            </a:extLst>
          </p:cNvPr>
          <p:cNvSpPr/>
          <p:nvPr/>
        </p:nvSpPr>
        <p:spPr>
          <a:xfrm>
            <a:off x="468000" y="4085721"/>
            <a:ext cx="90705" cy="1224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7DA1D7A3-7135-B86C-D5D9-905F54B1B442}"/>
              </a:ext>
            </a:extLst>
          </p:cNvPr>
          <p:cNvSpPr/>
          <p:nvPr/>
        </p:nvSpPr>
        <p:spPr>
          <a:xfrm>
            <a:off x="576000" y="4085721"/>
            <a:ext cx="10957770" cy="1224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Reguluje kwestie płatności rekompensaty za wykonanie przez spółkę komunalną usług publicznych wynikających z powierzonego zadania własnego JST, z uwzględnieniem dochodów uzyskiwanych od użytkowników;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0" cap="none" spc="0" normalizeH="0" baseline="0" noProof="0" dirty="0">
              <a:ln>
                <a:noFill/>
              </a:ln>
              <a:solidFill>
                <a:srgbClr val="4141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54ED05D7-1C32-4222-7A31-D3B0BEDFC85E}"/>
              </a:ext>
            </a:extLst>
          </p:cNvPr>
          <p:cNvSpPr/>
          <p:nvPr/>
        </p:nvSpPr>
        <p:spPr>
          <a:xfrm>
            <a:off x="468000" y="5401966"/>
            <a:ext cx="90705" cy="972434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8856D8DC-CD3F-34F3-1FB3-50E18F60EBA0}"/>
              </a:ext>
            </a:extLst>
          </p:cNvPr>
          <p:cNvSpPr/>
          <p:nvPr/>
        </p:nvSpPr>
        <p:spPr>
          <a:xfrm>
            <a:off x="576000" y="5401966"/>
            <a:ext cx="10957770" cy="97243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defRPr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 przekazania Rekompensaty: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pokrycie kosztów operacyjnych w okresie eksploatacji – możliwe wydatki bieżące; 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dokapitalizowanie Spółki na nakłady inwestycyjne, odtworzeniowe, amortyzację wytworzonego majątku trwałego – może stanowić wydatki majątkowe</a:t>
            </a:r>
          </a:p>
        </p:txBody>
      </p:sp>
    </p:spTree>
    <p:extLst>
      <p:ext uri="{BB962C8B-B14F-4D97-AF65-F5344CB8AC3E}">
        <p14:creationId xmlns:p14="http://schemas.microsoft.com/office/powerpoint/2010/main" val="405694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Umowa wykonawcza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53CF0DE-8777-1667-CD65-52831230A2F2}"/>
              </a:ext>
            </a:extLst>
          </p:cNvPr>
          <p:cNvSpPr/>
          <p:nvPr/>
        </p:nvSpPr>
        <p:spPr>
          <a:xfrm flipH="1">
            <a:off x="468000" y="2149224"/>
            <a:ext cx="90703" cy="898801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7E93C4C-1BAE-8CBB-3D2D-989575FEE99F}"/>
              </a:ext>
            </a:extLst>
          </p:cNvPr>
          <p:cNvSpPr/>
          <p:nvPr/>
        </p:nvSpPr>
        <p:spPr>
          <a:xfrm>
            <a:off x="576000" y="2149224"/>
            <a:ext cx="11014617" cy="898801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Konieczność precyzyjnego zdefiniowania w Umowie Wykonawczej algorytmu kalkulacji rekompensaty, obejmującego w szczególności koszty działalności operacyjnej (w tym amortyzację), koszty odsetkowe, podatki (co do zasady obsługa długu pokrywana jest amortyzacją majątku)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2AAE1FA-4FA2-E284-B9C1-0DB9C9457027}"/>
              </a:ext>
            </a:extLst>
          </p:cNvPr>
          <p:cNvSpPr/>
          <p:nvPr/>
        </p:nvSpPr>
        <p:spPr>
          <a:xfrm>
            <a:off x="468000" y="3157224"/>
            <a:ext cx="103641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C4FF2D4-D179-028F-B025-F8FB6E2D2066}"/>
              </a:ext>
            </a:extLst>
          </p:cNvPr>
          <p:cNvSpPr/>
          <p:nvPr/>
        </p:nvSpPr>
        <p:spPr>
          <a:xfrm>
            <a:off x="576000" y="3157224"/>
            <a:ext cx="11016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defRPr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Zasady dotyczące obowiązku zwrotu nadmiernej rekompensaty oraz rozliczenia w przypadku niedoboru rekompensaty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D7D3D1F-D1BD-6900-4273-A00F98EE9925}"/>
              </a:ext>
            </a:extLst>
          </p:cNvPr>
          <p:cNvSpPr/>
          <p:nvPr/>
        </p:nvSpPr>
        <p:spPr>
          <a:xfrm>
            <a:off x="468000" y="3985224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BCA4D65-3197-36A0-5344-785E8D0DBA83}"/>
              </a:ext>
            </a:extLst>
          </p:cNvPr>
          <p:cNvSpPr/>
          <p:nvPr/>
        </p:nvSpPr>
        <p:spPr>
          <a:xfrm>
            <a:off x="576000" y="3984057"/>
            <a:ext cx="11016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defRPr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Optymalnie – mechanizm zaliczkowego przekazywania kwoty rekompensaty</a:t>
            </a: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7DA1D7A3-7135-B86C-D5D9-905F54B1B442}"/>
              </a:ext>
            </a:extLst>
          </p:cNvPr>
          <p:cNvSpPr/>
          <p:nvPr/>
        </p:nvSpPr>
        <p:spPr>
          <a:xfrm>
            <a:off x="576000" y="4813224"/>
            <a:ext cx="11016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Roczny audyt kwoty rekompensaty (niezależny podmiot) 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8856D8DC-CD3F-34F3-1FB3-50E18F60EBA0}"/>
              </a:ext>
            </a:extLst>
          </p:cNvPr>
          <p:cNvSpPr/>
          <p:nvPr/>
        </p:nvSpPr>
        <p:spPr>
          <a:xfrm>
            <a:off x="576000" y="5641224"/>
            <a:ext cx="11016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defRPr/>
            </a:pPr>
            <a:r>
              <a:rPr lang="pl-PL" sz="1600" ker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Mechanizm aktualizacji kwoty rekompensaty w przypadku wzrostu kosztów w trakcie roku obrachunkowego</a:t>
            </a:r>
            <a:endParaRPr lang="pl-PL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CCAA0A71-3818-0FC7-9CED-6348B448AA90}"/>
              </a:ext>
            </a:extLst>
          </p:cNvPr>
          <p:cNvSpPr/>
          <p:nvPr/>
        </p:nvSpPr>
        <p:spPr>
          <a:xfrm>
            <a:off x="3574160" y="1311497"/>
            <a:ext cx="4551680" cy="52208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REKOMPENSATA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FA7ABFC-C473-408D-E7EC-E280D2B988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000" y="5641224"/>
            <a:ext cx="104615" cy="720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97ABB31B-FB2D-ABB0-3F4E-7F935AA2971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000" y="4813224"/>
            <a:ext cx="104615" cy="720000"/>
          </a:xfrm>
          <a:prstGeom prst="rect">
            <a:avLst/>
          </a:prstGeom>
        </p:spPr>
      </p:pic>
      <p:sp>
        <p:nvSpPr>
          <p:cNvPr id="13" name="Strzałka: pięciokąt 12">
            <a:extLst>
              <a:ext uri="{FF2B5EF4-FFF2-40B4-BE49-F238E27FC236}">
                <a16:creationId xmlns:a16="http://schemas.microsoft.com/office/drawing/2014/main" id="{4C63CD83-A8D9-8771-B496-26AFE0C0EF60}"/>
              </a:ext>
            </a:extLst>
          </p:cNvPr>
          <p:cNvSpPr/>
          <p:nvPr/>
        </p:nvSpPr>
        <p:spPr>
          <a:xfrm rot="16200000">
            <a:off x="5889801" y="-3619749"/>
            <a:ext cx="279016" cy="11122617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6410" y="389650"/>
            <a:ext cx="10440000" cy="332399"/>
          </a:xfrm>
        </p:spPr>
        <p:txBody>
          <a:bodyPr/>
          <a:lstStyle/>
          <a:p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Realizacja inwestycji infrastrukturalnych poprzez spółkę komunalną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53CF0DE-8777-1667-CD65-52831230A2F2}"/>
              </a:ext>
            </a:extLst>
          </p:cNvPr>
          <p:cNvSpPr/>
          <p:nvPr/>
        </p:nvSpPr>
        <p:spPr>
          <a:xfrm>
            <a:off x="468000" y="2292427"/>
            <a:ext cx="90705" cy="936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7E93C4C-1BAE-8CBB-3D2D-989575FEE99F}"/>
              </a:ext>
            </a:extLst>
          </p:cNvPr>
          <p:cNvSpPr/>
          <p:nvPr/>
        </p:nvSpPr>
        <p:spPr>
          <a:xfrm>
            <a:off x="576000" y="2292427"/>
            <a:ext cx="11016000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Wydatki z umowy powierzenia (rekompensata inwestycyjna) mogą stanowić wydatki majątkowe JST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2AAE1FA-4FA2-E284-B9C1-0DB9C9457027}"/>
              </a:ext>
            </a:extLst>
          </p:cNvPr>
          <p:cNvSpPr/>
          <p:nvPr/>
        </p:nvSpPr>
        <p:spPr>
          <a:xfrm>
            <a:off x="468000" y="3327908"/>
            <a:ext cx="90705" cy="936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C4FF2D4-D179-028F-B025-F8FB6E2D2066}"/>
              </a:ext>
            </a:extLst>
          </p:cNvPr>
          <p:cNvSpPr/>
          <p:nvPr/>
        </p:nvSpPr>
        <p:spPr>
          <a:xfrm>
            <a:off x="576000" y="3327908"/>
            <a:ext cx="11016000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defRPr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Koszt finansowania zbliżony do bezpośredniego finansowania JST – transfer ryzyka projektu (w rozumienia prawa bankowego) na JST poprzez strukturę umów i zabezpieczeń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D7D3D1F-D1BD-6900-4273-A00F98EE9925}"/>
              </a:ext>
            </a:extLst>
          </p:cNvPr>
          <p:cNvSpPr/>
          <p:nvPr/>
        </p:nvSpPr>
        <p:spPr>
          <a:xfrm>
            <a:off x="468000" y="4371732"/>
            <a:ext cx="90705" cy="936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1BCA4D65-3197-36A0-5344-785E8D0DBA83}"/>
              </a:ext>
            </a:extLst>
          </p:cNvPr>
          <p:cNvSpPr/>
          <p:nvPr/>
        </p:nvSpPr>
        <p:spPr>
          <a:xfrm>
            <a:off x="576000" y="4360925"/>
            <a:ext cx="11016000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defRPr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Umowa powierzenia zawierana w oparciu o ugruntowaną podstawę prawną – transparentność, brak ryzyka uznania transakcji za niedozwoloną pomoc publiczną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5D17BE50-EFDF-0656-60DC-0B881C26D60A}"/>
              </a:ext>
            </a:extLst>
          </p:cNvPr>
          <p:cNvSpPr/>
          <p:nvPr/>
        </p:nvSpPr>
        <p:spPr>
          <a:xfrm>
            <a:off x="468000" y="5394602"/>
            <a:ext cx="90906" cy="936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7DA1D7A3-7135-B86C-D5D9-905F54B1B442}"/>
              </a:ext>
            </a:extLst>
          </p:cNvPr>
          <p:cNvSpPr/>
          <p:nvPr/>
        </p:nvSpPr>
        <p:spPr>
          <a:xfrm>
            <a:off x="576000" y="5394603"/>
            <a:ext cx="11016000" cy="93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Uzyskanie zamierzonego celu – dostarczenie społeczności lokalnej określonej usługi publicznej (</a:t>
            </a:r>
            <a:r>
              <a:rPr kumimoji="0" lang="pl-PL" sz="1600" b="1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 tym uwzględnienie efektywności energetycznej</a:t>
            </a:r>
            <a:r>
              <a:rPr kumimoji="0" lang="pl-PL" sz="1600" b="0" i="0" u="none" strike="noStrike" kern="0" cap="none" spc="0" normalizeH="0" baseline="0" noProof="0" dirty="0">
                <a:ln>
                  <a:noFill/>
                </a:ln>
                <a:solidFill>
                  <a:srgbClr val="41414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oraz zapewnienie odpowiedniej infrastruktury – na  akceptowalnych warunkach finansowania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6A0B9A57-1CE6-AA87-B46C-0D75041A36E3}"/>
              </a:ext>
            </a:extLst>
          </p:cNvPr>
          <p:cNvSpPr/>
          <p:nvPr/>
        </p:nvSpPr>
        <p:spPr>
          <a:xfrm>
            <a:off x="3574160" y="1311497"/>
            <a:ext cx="4551680" cy="52208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Korzyści</a:t>
            </a:r>
            <a:endParaRPr lang="pl-PL" sz="16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rzałka: pięciokąt 7">
            <a:extLst>
              <a:ext uri="{FF2B5EF4-FFF2-40B4-BE49-F238E27FC236}">
                <a16:creationId xmlns:a16="http://schemas.microsoft.com/office/drawing/2014/main" id="{51BD5EB1-A295-D9A4-5920-4E67E2B5DEA7}"/>
              </a:ext>
            </a:extLst>
          </p:cNvPr>
          <p:cNvSpPr/>
          <p:nvPr/>
        </p:nvSpPr>
        <p:spPr>
          <a:xfrm rot="16200000">
            <a:off x="5889801" y="-3499932"/>
            <a:ext cx="279016" cy="11122617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6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000" y="483600"/>
            <a:ext cx="10440000" cy="780214"/>
          </a:xfrm>
        </p:spPr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Relacje spółka komunalna (SPV), bank – umowa finansowania</a:t>
            </a:r>
          </a:p>
          <a:p>
            <a:pPr algn="l"/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53CF0DE-8777-1667-CD65-52831230A2F2}"/>
              </a:ext>
            </a:extLst>
          </p:cNvPr>
          <p:cNvSpPr/>
          <p:nvPr/>
        </p:nvSpPr>
        <p:spPr>
          <a:xfrm>
            <a:off x="468000" y="140400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7E93C4C-1BAE-8CBB-3D2D-989575FEE99F}"/>
              </a:ext>
            </a:extLst>
          </p:cNvPr>
          <p:cNvSpPr/>
          <p:nvPr/>
        </p:nvSpPr>
        <p:spPr>
          <a:xfrm>
            <a:off x="576000" y="1404000"/>
            <a:ext cx="109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 finansowania do 20 - 25 lat (w zależności od rodzaju przedsięwzięcia) 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2AAE1FA-4FA2-E284-B9C1-0DB9C9457027}"/>
              </a:ext>
            </a:extLst>
          </p:cNvPr>
          <p:cNvSpPr/>
          <p:nvPr/>
        </p:nvSpPr>
        <p:spPr>
          <a:xfrm>
            <a:off x="468000" y="2195922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C4FF2D4-D179-028F-B025-F8FB6E2D2066}"/>
              </a:ext>
            </a:extLst>
          </p:cNvPr>
          <p:cNvSpPr/>
          <p:nvPr/>
        </p:nvSpPr>
        <p:spPr>
          <a:xfrm>
            <a:off x="576000" y="2196000"/>
            <a:ext cx="109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defRPr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Okres karencji w okresie budowy (obsługa wyłącznie płatności odsetkowych)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50DEE5A2-9E06-2E3D-8FA9-5436A0E6E1DE}"/>
              </a:ext>
            </a:extLst>
          </p:cNvPr>
          <p:cNvSpPr/>
          <p:nvPr/>
        </p:nvSpPr>
        <p:spPr>
          <a:xfrm>
            <a:off x="468000" y="298800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D44B73E-2B63-6A9D-7CA5-CDF26BAC96EC}"/>
              </a:ext>
            </a:extLst>
          </p:cNvPr>
          <p:cNvSpPr/>
          <p:nvPr/>
        </p:nvSpPr>
        <p:spPr>
          <a:xfrm>
            <a:off x="468000" y="378000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BD88C8E8-F700-2C25-1B80-B2FAE12582BE}"/>
              </a:ext>
            </a:extLst>
          </p:cNvPr>
          <p:cNvSpPr/>
          <p:nvPr/>
        </p:nvSpPr>
        <p:spPr>
          <a:xfrm>
            <a:off x="468000" y="457200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A28CB208-4D56-1366-991B-224B1D918593}"/>
              </a:ext>
            </a:extLst>
          </p:cNvPr>
          <p:cNvSpPr/>
          <p:nvPr/>
        </p:nvSpPr>
        <p:spPr>
          <a:xfrm>
            <a:off x="468000" y="536400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DC7ADD03-0D02-5BA2-FB6C-DCF1E8A28779}"/>
              </a:ext>
            </a:extLst>
          </p:cNvPr>
          <p:cNvSpPr/>
          <p:nvPr/>
        </p:nvSpPr>
        <p:spPr>
          <a:xfrm>
            <a:off x="576000" y="2988000"/>
            <a:ext cx="109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Spłata zadłużenia w sposób dostosowany do uwarunkowań projektu 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7B5EE73-9EFF-FDBA-BD39-A3CBEE80EC72}"/>
              </a:ext>
            </a:extLst>
          </p:cNvPr>
          <p:cNvSpPr/>
          <p:nvPr/>
        </p:nvSpPr>
        <p:spPr>
          <a:xfrm>
            <a:off x="576000" y="3780000"/>
            <a:ext cx="109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Finansowanie do 100% nakładów inwestycyjnych, finansowanie obrotowe VAT</a:t>
            </a: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D0640AAF-DF42-0F0B-C864-AD17C4648A34}"/>
              </a:ext>
            </a:extLst>
          </p:cNvPr>
          <p:cNvSpPr/>
          <p:nvPr/>
        </p:nvSpPr>
        <p:spPr>
          <a:xfrm>
            <a:off x="576000" y="4572000"/>
            <a:ext cx="109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Stała marża w całym okresie finansowania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9182B46D-298E-6C59-37FE-BCFD63165B50}"/>
              </a:ext>
            </a:extLst>
          </p:cNvPr>
          <p:cNvSpPr/>
          <p:nvPr/>
        </p:nvSpPr>
        <p:spPr>
          <a:xfrm>
            <a:off x="576000" y="5364000"/>
            <a:ext cx="109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Pełna bieżąca obsługa bankowa Spółki komunalnej</a:t>
            </a:r>
          </a:p>
        </p:txBody>
      </p:sp>
    </p:spTree>
    <p:extLst>
      <p:ext uri="{BB962C8B-B14F-4D97-AF65-F5344CB8AC3E}">
        <p14:creationId xmlns:p14="http://schemas.microsoft.com/office/powerpoint/2010/main" val="53349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0000" y="483600"/>
            <a:ext cx="10440000" cy="780214"/>
          </a:xfrm>
        </p:spPr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Relacje spółka komunalna (SPV), bank – kluczowe zabezpieczenia</a:t>
            </a:r>
          </a:p>
          <a:p>
            <a:pPr algn="l"/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353CF0DE-8777-1667-CD65-52831230A2F2}"/>
              </a:ext>
            </a:extLst>
          </p:cNvPr>
          <p:cNvSpPr/>
          <p:nvPr/>
        </p:nvSpPr>
        <p:spPr>
          <a:xfrm>
            <a:off x="468000" y="140400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57E93C4C-1BAE-8CBB-3D2D-989575FEE99F}"/>
              </a:ext>
            </a:extLst>
          </p:cNvPr>
          <p:cNvSpPr/>
          <p:nvPr/>
        </p:nvSpPr>
        <p:spPr>
          <a:xfrm>
            <a:off x="576000" y="1404000"/>
            <a:ext cx="109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Hipoteka na nieruchomościach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2AAE1FA-4FA2-E284-B9C1-0DB9C9457027}"/>
              </a:ext>
            </a:extLst>
          </p:cNvPr>
          <p:cNvSpPr/>
          <p:nvPr/>
        </p:nvSpPr>
        <p:spPr>
          <a:xfrm>
            <a:off x="468000" y="2195922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C4FF2D4-D179-028F-B025-F8FB6E2D2066}"/>
              </a:ext>
            </a:extLst>
          </p:cNvPr>
          <p:cNvSpPr/>
          <p:nvPr/>
        </p:nvSpPr>
        <p:spPr>
          <a:xfrm>
            <a:off x="576000" y="2196000"/>
            <a:ext cx="109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 eaLnBrk="1" hangingPunct="1">
              <a:defRPr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Zastaw/cesja wierzytelności z umowy powierzenia/wykonawczej </a:t>
            </a:r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7A6FAC34-E4AA-28D2-07B5-05C7B6E7C98A}"/>
              </a:ext>
            </a:extLst>
          </p:cNvPr>
          <p:cNvSpPr/>
          <p:nvPr/>
        </p:nvSpPr>
        <p:spPr>
          <a:xfrm>
            <a:off x="468000" y="298800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C69BFE48-C642-D6AC-60E8-F41D20DBBCB5}"/>
              </a:ext>
            </a:extLst>
          </p:cNvPr>
          <p:cNvSpPr/>
          <p:nvPr/>
        </p:nvSpPr>
        <p:spPr>
          <a:xfrm>
            <a:off x="468000" y="378000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7BD6A1F0-C12C-2B75-AAFC-C715CB6B261E}"/>
              </a:ext>
            </a:extLst>
          </p:cNvPr>
          <p:cNvSpPr/>
          <p:nvPr/>
        </p:nvSpPr>
        <p:spPr>
          <a:xfrm>
            <a:off x="468000" y="457200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58A5669B-BC19-5AB7-78F1-63811D4B3098}"/>
              </a:ext>
            </a:extLst>
          </p:cNvPr>
          <p:cNvSpPr/>
          <p:nvPr/>
        </p:nvSpPr>
        <p:spPr>
          <a:xfrm>
            <a:off x="468000" y="5364000"/>
            <a:ext cx="90705" cy="72000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13702A5B-F884-668C-472A-EE59E218633C}"/>
              </a:ext>
            </a:extLst>
          </p:cNvPr>
          <p:cNvSpPr/>
          <p:nvPr/>
        </p:nvSpPr>
        <p:spPr>
          <a:xfrm>
            <a:off x="576000" y="2988000"/>
            <a:ext cx="109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Zastaw rejestrowy na zbiorze rzeczy i praw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2F6271BC-B5A8-5101-FCE4-6B6ED85B03E5}"/>
              </a:ext>
            </a:extLst>
          </p:cNvPr>
          <p:cNvSpPr/>
          <p:nvPr/>
        </p:nvSpPr>
        <p:spPr>
          <a:xfrm>
            <a:off x="576000" y="3780000"/>
            <a:ext cx="109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Zastaw rejestrowy na rachunkach spółki komunalnej</a:t>
            </a:r>
          </a:p>
        </p:txBody>
      </p:sp>
      <p:sp>
        <p:nvSpPr>
          <p:cNvPr id="22" name="Prostokąt 21">
            <a:extLst>
              <a:ext uri="{FF2B5EF4-FFF2-40B4-BE49-F238E27FC236}">
                <a16:creationId xmlns:a16="http://schemas.microsoft.com/office/drawing/2014/main" id="{473BA637-8FD8-3920-89C8-C9BE31ECD2EB}"/>
              </a:ext>
            </a:extLst>
          </p:cNvPr>
          <p:cNvSpPr/>
          <p:nvPr/>
        </p:nvSpPr>
        <p:spPr>
          <a:xfrm>
            <a:off x="576000" y="4572000"/>
            <a:ext cx="109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Pełnomocnictwo do rachunków spółki komunalnej</a:t>
            </a: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3CC09EFD-D008-887E-0C6A-5314A0D4FE3E}"/>
              </a:ext>
            </a:extLst>
          </p:cNvPr>
          <p:cNvSpPr/>
          <p:nvPr/>
        </p:nvSpPr>
        <p:spPr>
          <a:xfrm>
            <a:off x="576000" y="5364000"/>
            <a:ext cx="10980000" cy="720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Spółki o poddaniu się egzekucji</a:t>
            </a:r>
          </a:p>
        </p:txBody>
      </p:sp>
    </p:spTree>
    <p:extLst>
      <p:ext uri="{BB962C8B-B14F-4D97-AF65-F5344CB8AC3E}">
        <p14:creationId xmlns:p14="http://schemas.microsoft.com/office/powerpoint/2010/main" val="39247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Przebieg procesu kredytowego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A5A1EC0-3EC3-D8F1-CF69-0CB08A9B093E}"/>
              </a:ext>
            </a:extLst>
          </p:cNvPr>
          <p:cNvSpPr/>
          <p:nvPr/>
        </p:nvSpPr>
        <p:spPr>
          <a:xfrm>
            <a:off x="340534" y="1429855"/>
            <a:ext cx="5544000" cy="4603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altLang="pl-PL" sz="1600" b="1" dirty="0">
                <a:solidFill>
                  <a:schemeClr val="tx1"/>
                </a:solidFill>
              </a:rPr>
              <a:t>Pomysł realizacji przedsięwzięcia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003FCF7-BA47-E795-0FEB-FD2D2E24BFAE}"/>
              </a:ext>
            </a:extLst>
          </p:cNvPr>
          <p:cNvSpPr/>
          <p:nvPr/>
        </p:nvSpPr>
        <p:spPr>
          <a:xfrm>
            <a:off x="1117248" y="2071398"/>
            <a:ext cx="5544000" cy="4603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chemeClr val="tx1"/>
                </a:solidFill>
              </a:rPr>
              <a:t>Studium wykonalności, struktura prawno – organizacyjna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159D5ED1-9F60-A1C8-DB91-DE024182B961}"/>
              </a:ext>
            </a:extLst>
          </p:cNvPr>
          <p:cNvSpPr/>
          <p:nvPr/>
        </p:nvSpPr>
        <p:spPr>
          <a:xfrm>
            <a:off x="1930750" y="2713152"/>
            <a:ext cx="5544000" cy="4603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altLang="pl-PL" sz="1600" b="1" dirty="0">
                <a:solidFill>
                  <a:schemeClr val="tx1"/>
                </a:solidFill>
              </a:rPr>
              <a:t>Biznes plan, model finansowy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5979DA5-A22F-833A-4367-DFB9D129E2CD}"/>
              </a:ext>
            </a:extLst>
          </p:cNvPr>
          <p:cNvSpPr/>
          <p:nvPr/>
        </p:nvSpPr>
        <p:spPr>
          <a:xfrm>
            <a:off x="2726383" y="3353022"/>
            <a:ext cx="5544000" cy="4603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altLang="pl-PL" sz="1600" b="1" dirty="0">
                <a:solidFill>
                  <a:schemeClr val="tx1"/>
                </a:solidFill>
              </a:rPr>
              <a:t>Term Sheet, negocjowanie warunków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695C2A2C-37AF-0C39-1F73-C861F9357018}"/>
              </a:ext>
            </a:extLst>
          </p:cNvPr>
          <p:cNvSpPr/>
          <p:nvPr/>
        </p:nvSpPr>
        <p:spPr>
          <a:xfrm>
            <a:off x="3446340" y="3999198"/>
            <a:ext cx="5544000" cy="4603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altLang="pl-PL" sz="1600" b="1" dirty="0">
                <a:solidFill>
                  <a:schemeClr val="tx1"/>
                </a:solidFill>
              </a:rPr>
              <a:t>Decyzja kredytowa  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E9B729B4-F42F-27BD-412D-DAC94ECFEBB2}"/>
              </a:ext>
            </a:extLst>
          </p:cNvPr>
          <p:cNvSpPr/>
          <p:nvPr/>
        </p:nvSpPr>
        <p:spPr>
          <a:xfrm>
            <a:off x="4222004" y="4653564"/>
            <a:ext cx="5544000" cy="4603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chemeClr val="tx1"/>
                </a:solidFill>
              </a:rPr>
              <a:t>Dokumentacja przedsięwzięcia, w tym finansowania;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chemeClr val="tx1"/>
                </a:solidFill>
              </a:rPr>
              <a:t>spełnienie warunków uruchomienia  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70A973BF-9D1E-0F1C-B506-961D799FF227}"/>
              </a:ext>
            </a:extLst>
          </p:cNvPr>
          <p:cNvSpPr/>
          <p:nvPr/>
        </p:nvSpPr>
        <p:spPr>
          <a:xfrm>
            <a:off x="5001243" y="5295117"/>
            <a:ext cx="5544000" cy="4603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altLang="pl-PL" sz="1600" b="1" dirty="0">
                <a:solidFill>
                  <a:schemeClr val="tx1"/>
                </a:solidFill>
              </a:rPr>
              <a:t>Okres realizacji inwestycji – wypłata finansowania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0624A06-205A-6B97-69B1-CD4DD9275E66}"/>
              </a:ext>
            </a:extLst>
          </p:cNvPr>
          <p:cNvSpPr/>
          <p:nvPr/>
        </p:nvSpPr>
        <p:spPr>
          <a:xfrm>
            <a:off x="5767027" y="5935601"/>
            <a:ext cx="5544000" cy="46035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altLang="pl-PL" sz="1600" b="1" dirty="0">
                <a:solidFill>
                  <a:schemeClr val="tx1"/>
                </a:solidFill>
              </a:rPr>
              <a:t>Okres eksploatacji – spłata finansowania, monitoring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9B776C9F-1097-7A0E-CC5D-E21A6F7E2BBE}"/>
              </a:ext>
            </a:extLst>
          </p:cNvPr>
          <p:cNvSpPr/>
          <p:nvPr/>
        </p:nvSpPr>
        <p:spPr>
          <a:xfrm rot="5400000">
            <a:off x="5457838" y="1649723"/>
            <a:ext cx="153008" cy="649936"/>
          </a:xfrm>
          <a:prstGeom prst="rightArrow">
            <a:avLst>
              <a:gd name="adj1" fmla="val 73287"/>
              <a:gd name="adj2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B634DFF6-8213-D0C5-A978-52E5FE62311D}"/>
              </a:ext>
            </a:extLst>
          </p:cNvPr>
          <p:cNvSpPr/>
          <p:nvPr/>
        </p:nvSpPr>
        <p:spPr>
          <a:xfrm rot="5400000">
            <a:off x="6240859" y="2294004"/>
            <a:ext cx="153008" cy="649936"/>
          </a:xfrm>
          <a:prstGeom prst="rightArrow">
            <a:avLst>
              <a:gd name="adj1" fmla="val 73287"/>
              <a:gd name="adj2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4" name="Strzałka: w prawo 13">
            <a:extLst>
              <a:ext uri="{FF2B5EF4-FFF2-40B4-BE49-F238E27FC236}">
                <a16:creationId xmlns:a16="http://schemas.microsoft.com/office/drawing/2014/main" id="{9F9099BF-8E8D-6209-BF34-D6880C9121C5}"/>
              </a:ext>
            </a:extLst>
          </p:cNvPr>
          <p:cNvSpPr/>
          <p:nvPr/>
        </p:nvSpPr>
        <p:spPr>
          <a:xfrm rot="5400000">
            <a:off x="7054359" y="2930934"/>
            <a:ext cx="153008" cy="649936"/>
          </a:xfrm>
          <a:prstGeom prst="rightArrow">
            <a:avLst>
              <a:gd name="adj1" fmla="val 73287"/>
              <a:gd name="adj2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5" name="Strzałka: w prawo 14">
            <a:extLst>
              <a:ext uri="{FF2B5EF4-FFF2-40B4-BE49-F238E27FC236}">
                <a16:creationId xmlns:a16="http://schemas.microsoft.com/office/drawing/2014/main" id="{15AAB09C-7006-4837-0ED6-2B671EB83273}"/>
              </a:ext>
            </a:extLst>
          </p:cNvPr>
          <p:cNvSpPr/>
          <p:nvPr/>
        </p:nvSpPr>
        <p:spPr>
          <a:xfrm rot="5400000">
            <a:off x="7848939" y="3574162"/>
            <a:ext cx="153008" cy="649936"/>
          </a:xfrm>
          <a:prstGeom prst="rightArrow">
            <a:avLst>
              <a:gd name="adj1" fmla="val 73287"/>
              <a:gd name="adj2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6" name="Strzałka: w prawo 15">
            <a:extLst>
              <a:ext uri="{FF2B5EF4-FFF2-40B4-BE49-F238E27FC236}">
                <a16:creationId xmlns:a16="http://schemas.microsoft.com/office/drawing/2014/main" id="{3A2A3C10-46AE-1520-A0C9-191AFD9B70C1}"/>
              </a:ext>
            </a:extLst>
          </p:cNvPr>
          <p:cNvSpPr/>
          <p:nvPr/>
        </p:nvSpPr>
        <p:spPr>
          <a:xfrm rot="5400000">
            <a:off x="8569950" y="4214511"/>
            <a:ext cx="153008" cy="649936"/>
          </a:xfrm>
          <a:prstGeom prst="rightArrow">
            <a:avLst>
              <a:gd name="adj1" fmla="val 73287"/>
              <a:gd name="adj2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7" name="Strzałka: w prawo 16">
            <a:extLst>
              <a:ext uri="{FF2B5EF4-FFF2-40B4-BE49-F238E27FC236}">
                <a16:creationId xmlns:a16="http://schemas.microsoft.com/office/drawing/2014/main" id="{5544F9FC-FDA3-3CEC-288A-22FDE6F8163C}"/>
              </a:ext>
            </a:extLst>
          </p:cNvPr>
          <p:cNvSpPr/>
          <p:nvPr/>
        </p:nvSpPr>
        <p:spPr>
          <a:xfrm rot="5400000">
            <a:off x="9356119" y="4873243"/>
            <a:ext cx="153008" cy="649936"/>
          </a:xfrm>
          <a:prstGeom prst="rightArrow">
            <a:avLst>
              <a:gd name="adj1" fmla="val 73287"/>
              <a:gd name="adj2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8" name="Strzałka: w prawo 17">
            <a:extLst>
              <a:ext uri="{FF2B5EF4-FFF2-40B4-BE49-F238E27FC236}">
                <a16:creationId xmlns:a16="http://schemas.microsoft.com/office/drawing/2014/main" id="{059E416C-409A-9F5F-4A54-CC7E2F971018}"/>
              </a:ext>
            </a:extLst>
          </p:cNvPr>
          <p:cNvSpPr/>
          <p:nvPr/>
        </p:nvSpPr>
        <p:spPr>
          <a:xfrm rot="5400000">
            <a:off x="10124853" y="5522586"/>
            <a:ext cx="153008" cy="649936"/>
          </a:xfrm>
          <a:prstGeom prst="rightArrow">
            <a:avLst>
              <a:gd name="adj1" fmla="val 73287"/>
              <a:gd name="adj2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cxnSp>
        <p:nvCxnSpPr>
          <p:cNvPr id="19" name="Łącznik prosty 18">
            <a:extLst>
              <a:ext uri="{FF2B5EF4-FFF2-40B4-BE49-F238E27FC236}">
                <a16:creationId xmlns:a16="http://schemas.microsoft.com/office/drawing/2014/main" id="{D82BBF0D-DCF4-6FFE-5BA2-A7AC78BD092A}"/>
              </a:ext>
            </a:extLst>
          </p:cNvPr>
          <p:cNvCxnSpPr>
            <a:cxnSpLocks/>
          </p:cNvCxnSpPr>
          <p:nvPr/>
        </p:nvCxnSpPr>
        <p:spPr>
          <a:xfrm>
            <a:off x="340534" y="1890208"/>
            <a:ext cx="5544000" cy="0"/>
          </a:xfrm>
          <a:prstGeom prst="line">
            <a:avLst/>
          </a:prstGeom>
          <a:ln w="9525" cap="rnd">
            <a:solidFill>
              <a:srgbClr val="971217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>
            <a:extLst>
              <a:ext uri="{FF2B5EF4-FFF2-40B4-BE49-F238E27FC236}">
                <a16:creationId xmlns:a16="http://schemas.microsoft.com/office/drawing/2014/main" id="{3F053EA3-0F73-2A87-DC33-CB6D5DB6B8F5}"/>
              </a:ext>
            </a:extLst>
          </p:cNvPr>
          <p:cNvCxnSpPr>
            <a:cxnSpLocks/>
          </p:cNvCxnSpPr>
          <p:nvPr/>
        </p:nvCxnSpPr>
        <p:spPr>
          <a:xfrm>
            <a:off x="1117248" y="2536162"/>
            <a:ext cx="5544000" cy="0"/>
          </a:xfrm>
          <a:prstGeom prst="line">
            <a:avLst/>
          </a:prstGeom>
          <a:ln w="9525" cap="rnd">
            <a:solidFill>
              <a:srgbClr val="971217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20">
            <a:extLst>
              <a:ext uri="{FF2B5EF4-FFF2-40B4-BE49-F238E27FC236}">
                <a16:creationId xmlns:a16="http://schemas.microsoft.com/office/drawing/2014/main" id="{0472A748-0E69-4203-D290-8ECED052C42D}"/>
              </a:ext>
            </a:extLst>
          </p:cNvPr>
          <p:cNvCxnSpPr>
            <a:cxnSpLocks/>
          </p:cNvCxnSpPr>
          <p:nvPr/>
        </p:nvCxnSpPr>
        <p:spPr>
          <a:xfrm>
            <a:off x="1930750" y="3173092"/>
            <a:ext cx="5544000" cy="0"/>
          </a:xfrm>
          <a:prstGeom prst="line">
            <a:avLst/>
          </a:prstGeom>
          <a:ln w="9525" cap="rnd">
            <a:solidFill>
              <a:srgbClr val="971217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2A84167D-199F-2D88-E729-8506E8C53691}"/>
              </a:ext>
            </a:extLst>
          </p:cNvPr>
          <p:cNvCxnSpPr>
            <a:cxnSpLocks/>
          </p:cNvCxnSpPr>
          <p:nvPr/>
        </p:nvCxnSpPr>
        <p:spPr>
          <a:xfrm>
            <a:off x="2726383" y="3812770"/>
            <a:ext cx="5544000" cy="0"/>
          </a:xfrm>
          <a:prstGeom prst="line">
            <a:avLst/>
          </a:prstGeom>
          <a:ln w="9525" cap="rnd">
            <a:solidFill>
              <a:srgbClr val="971217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77A0A651-2B53-C693-BF2B-3F143FE96B1A}"/>
              </a:ext>
            </a:extLst>
          </p:cNvPr>
          <p:cNvCxnSpPr>
            <a:cxnSpLocks/>
          </p:cNvCxnSpPr>
          <p:nvPr/>
        </p:nvCxnSpPr>
        <p:spPr>
          <a:xfrm>
            <a:off x="3452646" y="4460643"/>
            <a:ext cx="5544000" cy="0"/>
          </a:xfrm>
          <a:prstGeom prst="line">
            <a:avLst/>
          </a:prstGeom>
          <a:ln w="9525" cap="rnd">
            <a:solidFill>
              <a:srgbClr val="971217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23">
            <a:extLst>
              <a:ext uri="{FF2B5EF4-FFF2-40B4-BE49-F238E27FC236}">
                <a16:creationId xmlns:a16="http://schemas.microsoft.com/office/drawing/2014/main" id="{DFD7280F-3072-83E0-A4C1-130556DE6322}"/>
              </a:ext>
            </a:extLst>
          </p:cNvPr>
          <p:cNvCxnSpPr>
            <a:cxnSpLocks/>
          </p:cNvCxnSpPr>
          <p:nvPr/>
        </p:nvCxnSpPr>
        <p:spPr>
          <a:xfrm>
            <a:off x="4228310" y="5113917"/>
            <a:ext cx="5544000" cy="0"/>
          </a:xfrm>
          <a:prstGeom prst="line">
            <a:avLst/>
          </a:prstGeom>
          <a:ln w="9525" cap="rnd">
            <a:solidFill>
              <a:srgbClr val="971217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66FFBF26-74AD-6015-47E7-B5A2D894BBD0}"/>
              </a:ext>
            </a:extLst>
          </p:cNvPr>
          <p:cNvCxnSpPr>
            <a:cxnSpLocks/>
          </p:cNvCxnSpPr>
          <p:nvPr/>
        </p:nvCxnSpPr>
        <p:spPr>
          <a:xfrm>
            <a:off x="5001243" y="5764744"/>
            <a:ext cx="5544000" cy="0"/>
          </a:xfrm>
          <a:prstGeom prst="line">
            <a:avLst/>
          </a:prstGeom>
          <a:ln w="9525" cap="rnd">
            <a:solidFill>
              <a:srgbClr val="971217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C5C2BBD1-82E2-EECB-B35C-29E85A44480D}"/>
              </a:ext>
            </a:extLst>
          </p:cNvPr>
          <p:cNvCxnSpPr>
            <a:cxnSpLocks/>
          </p:cNvCxnSpPr>
          <p:nvPr/>
        </p:nvCxnSpPr>
        <p:spPr>
          <a:xfrm>
            <a:off x="5767027" y="6390280"/>
            <a:ext cx="5544000" cy="0"/>
          </a:xfrm>
          <a:prstGeom prst="line">
            <a:avLst/>
          </a:prstGeom>
          <a:ln w="9525" cap="rnd">
            <a:solidFill>
              <a:srgbClr val="971217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Obraz 27">
            <a:extLst>
              <a:ext uri="{FF2B5EF4-FFF2-40B4-BE49-F238E27FC236}">
                <a16:creationId xmlns:a16="http://schemas.microsoft.com/office/drawing/2014/main" id="{DDAC8967-2DDF-FF80-C026-F1CB9D33026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59" y="4407779"/>
            <a:ext cx="2251317" cy="222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55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809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ymbol zastępczy tekstu 1">
            <a:extLst>
              <a:ext uri="{FF2B5EF4-FFF2-40B4-BE49-F238E27FC236}">
                <a16:creationId xmlns:a16="http://schemas.microsoft.com/office/drawing/2014/main" id="{B9E926FB-6DDF-4341-B6FC-76424899C38E}"/>
              </a:ext>
            </a:extLst>
          </p:cNvPr>
          <p:cNvSpPr txBox="1">
            <a:spLocks/>
          </p:cNvSpPr>
          <p:nvPr/>
        </p:nvSpPr>
        <p:spPr>
          <a:xfrm>
            <a:off x="864000" y="252000"/>
            <a:ext cx="9932332" cy="307777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l-PL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  <p:grpSp>
        <p:nvGrpSpPr>
          <p:cNvPr id="2" name="Grupa 1">
            <a:extLst>
              <a:ext uri="{FF2B5EF4-FFF2-40B4-BE49-F238E27FC236}">
                <a16:creationId xmlns:a16="http://schemas.microsoft.com/office/drawing/2014/main" id="{9B320854-A244-8430-CED3-7F72A3D23B0C}"/>
              </a:ext>
            </a:extLst>
          </p:cNvPr>
          <p:cNvGrpSpPr/>
          <p:nvPr/>
        </p:nvGrpSpPr>
        <p:grpSpPr>
          <a:xfrm>
            <a:off x="2275954" y="2219893"/>
            <a:ext cx="7640092" cy="2418214"/>
            <a:chOff x="1626629" y="1488618"/>
            <a:chExt cx="1939846" cy="969923"/>
          </a:xfrm>
          <a:solidFill>
            <a:schemeClr val="bg1">
              <a:lumMod val="95000"/>
            </a:schemeClr>
          </a:solidFill>
        </p:grpSpPr>
        <p:sp>
          <p:nvSpPr>
            <p:cNvPr id="3" name="Prostokąt 2">
              <a:extLst>
                <a:ext uri="{FF2B5EF4-FFF2-40B4-BE49-F238E27FC236}">
                  <a16:creationId xmlns:a16="http://schemas.microsoft.com/office/drawing/2014/main" id="{97C79178-600A-1311-F920-C0D1EA907F85}"/>
                </a:ext>
              </a:extLst>
            </p:cNvPr>
            <p:cNvSpPr/>
            <p:nvPr/>
          </p:nvSpPr>
          <p:spPr>
            <a:xfrm>
              <a:off x="1626629" y="1488618"/>
              <a:ext cx="1939846" cy="969923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pole tekstowe 3">
              <a:extLst>
                <a:ext uri="{FF2B5EF4-FFF2-40B4-BE49-F238E27FC236}">
                  <a16:creationId xmlns:a16="http://schemas.microsoft.com/office/drawing/2014/main" id="{2FFFDEC2-B813-1352-73AB-958F0BA2DC10}"/>
                </a:ext>
              </a:extLst>
            </p:cNvPr>
            <p:cNvSpPr txBox="1"/>
            <p:nvPr/>
          </p:nvSpPr>
          <p:spPr>
            <a:xfrm>
              <a:off x="1626629" y="1548773"/>
              <a:ext cx="1939845" cy="8496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2400" b="1" dirty="0">
                  <a:solidFill>
                    <a:schemeClr val="tx1"/>
                  </a:solidFill>
                </a:rPr>
                <a:t>dr Sławomir Listkiewicz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l-PL" sz="1200" dirty="0">
                <a:solidFill>
                  <a:schemeClr val="tx1"/>
                </a:solidFill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b="1" dirty="0">
                  <a:solidFill>
                    <a:schemeClr val="tx1"/>
                  </a:solidFill>
                </a:rPr>
                <a:t>Dyrektor Biura Analiz i Finansowania Sektora Publicznego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dirty="0">
                  <a:solidFill>
                    <a:schemeClr val="tx1"/>
                  </a:solidFill>
                </a:rPr>
                <a:t>Kom. 697 970 326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l-PL" sz="1200" dirty="0">
                  <a:solidFill>
                    <a:schemeClr val="tx1"/>
                  </a:solidFill>
                </a:rPr>
                <a:t>email: slawomir.listkiewicz@pekao.com.pl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649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Pekao innowatorem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finansowania Sektora Publicznego</a:t>
            </a:r>
            <a:endParaRPr lang="pl-PL" dirty="0"/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EF969C7A-A8F8-D14E-5AB5-AEA892D8CFCE}"/>
              </a:ext>
            </a:extLst>
          </p:cNvPr>
          <p:cNvSpPr txBox="1"/>
          <p:nvPr/>
        </p:nvSpPr>
        <p:spPr>
          <a:xfrm>
            <a:off x="2450592" y="1400934"/>
            <a:ext cx="9671690" cy="5047536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93663"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r>
              <a:rPr lang="pl-PL" sz="1400" dirty="0">
                <a:solidFill>
                  <a:srgbClr val="000000"/>
                </a:solidFill>
                <a:latin typeface="Arial" charset="0"/>
              </a:rPr>
              <a:t>Pierwszy w Polsce projekt budowy mieszkań komunalnych realizowany przez spółkę komunalną (Gdańsk, 2007r.)</a:t>
            </a:r>
          </a:p>
          <a:p>
            <a:pPr marL="93663"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endParaRPr lang="pl-PL" sz="1400" dirty="0">
              <a:solidFill>
                <a:srgbClr val="000000"/>
              </a:solidFill>
              <a:latin typeface="Arial" charset="0"/>
            </a:endParaRPr>
          </a:p>
          <a:p>
            <a:pPr marL="93663" lv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r>
              <a:rPr lang="pl-PL" sz="1400" b="1" dirty="0">
                <a:solidFill>
                  <a:srgbClr val="000000"/>
                </a:solidFill>
                <a:latin typeface="Arial" charset="0"/>
              </a:rPr>
              <a:t>Finansowanie największej polskiej spalarni odpadów w unikatowej formule club </a:t>
            </a:r>
            <a:r>
              <a:rPr lang="pl-PL" sz="1400" b="1" dirty="0" err="1">
                <a:solidFill>
                  <a:srgbClr val="000000"/>
                </a:solidFill>
                <a:latin typeface="Arial" charset="0"/>
              </a:rPr>
              <a:t>deal</a:t>
            </a:r>
            <a:r>
              <a:rPr lang="pl-PL" sz="1400" b="1" dirty="0">
                <a:solidFill>
                  <a:srgbClr val="000000"/>
                </a:solidFill>
                <a:latin typeface="Arial" charset="0"/>
              </a:rPr>
              <a:t> z udziałem funduszy inwestycyjnych (Warszawa, 2020r.)</a:t>
            </a: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endParaRPr lang="pl-PL" sz="1400" dirty="0">
              <a:solidFill>
                <a:srgbClr val="000000"/>
              </a:solidFill>
              <a:latin typeface="Arial" charset="0"/>
            </a:endParaRP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r>
              <a:rPr lang="pl-PL" sz="1400" dirty="0">
                <a:solidFill>
                  <a:srgbClr val="000000"/>
                </a:solidFill>
                <a:latin typeface="Arial" charset="0"/>
              </a:rPr>
              <a:t>Pierwsze w Polsce finansowanie projektowe dla spółki komunalnej w sektorze: sportu i rekreacji, kultury, ochrony zdrowia, szkolnictwa (Toruń 2011, Drewnica 2014, Marki 2017)</a:t>
            </a: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endParaRPr lang="pl-PL" sz="1400" dirty="0">
              <a:solidFill>
                <a:srgbClr val="000000"/>
              </a:solidFill>
              <a:latin typeface="Arial" charset="0"/>
            </a:endParaRP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r>
              <a:rPr lang="pl-PL" sz="1400" dirty="0">
                <a:solidFill>
                  <a:srgbClr val="000000"/>
                </a:solidFill>
                <a:latin typeface="Arial" charset="0"/>
              </a:rPr>
              <a:t>Sfinansowanie budowy stadionu w Gdańsku w formie forfaitingu (Gdańsk, 2010r.)</a:t>
            </a:r>
            <a:endParaRPr lang="pl-PL" sz="1400" b="1" dirty="0">
              <a:solidFill>
                <a:srgbClr val="000000"/>
              </a:solidFill>
              <a:latin typeface="Arial" charset="0"/>
            </a:endParaRP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endParaRPr lang="pl-PL" sz="1400" b="1" dirty="0">
              <a:solidFill>
                <a:srgbClr val="000000"/>
              </a:solidFill>
              <a:latin typeface="Arial" charset="0"/>
            </a:endParaRP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r>
              <a:rPr lang="pl-PL" sz="1400" b="1" dirty="0">
                <a:solidFill>
                  <a:srgbClr val="000000"/>
                </a:solidFill>
                <a:latin typeface="Arial" charset="0"/>
              </a:rPr>
              <a:t>Finansowanie pierwszego w Polsce </a:t>
            </a:r>
            <a:r>
              <a:rPr lang="pl-PL" sz="1400" b="1" dirty="0" err="1">
                <a:solidFill>
                  <a:srgbClr val="000000"/>
                </a:solidFill>
                <a:latin typeface="Arial" charset="0"/>
              </a:rPr>
              <a:t>Airport</a:t>
            </a:r>
            <a:r>
              <a:rPr lang="pl-PL" sz="1400" b="1" dirty="0">
                <a:solidFill>
                  <a:srgbClr val="000000"/>
                </a:solidFill>
                <a:latin typeface="Arial" charset="0"/>
              </a:rPr>
              <a:t> City (Gdańsk 2019)</a:t>
            </a: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endParaRPr lang="pl-PL" sz="1400" b="1" dirty="0">
              <a:solidFill>
                <a:srgbClr val="000000"/>
              </a:solidFill>
              <a:latin typeface="Arial" charset="0"/>
            </a:endParaRP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r>
              <a:rPr lang="pl-PL" sz="1400" b="1" dirty="0">
                <a:solidFill>
                  <a:srgbClr val="000000"/>
                </a:solidFill>
                <a:latin typeface="Arial" charset="0"/>
              </a:rPr>
              <a:t>Pierwsza emisja zielonych obligacji w komunalnym sektorze zagospodarowania odpadów (Łódź, 2021r.)</a:t>
            </a: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endParaRPr lang="pl-PL" sz="1400" b="1" dirty="0">
              <a:solidFill>
                <a:srgbClr val="000000"/>
              </a:solidFill>
              <a:latin typeface="Arial" charset="0"/>
            </a:endParaRP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r>
              <a:rPr lang="pl-PL" sz="1400" b="1" dirty="0">
                <a:solidFill>
                  <a:srgbClr val="000000"/>
                </a:solidFill>
                <a:latin typeface="Arial" charset="0"/>
              </a:rPr>
              <a:t>Pierwszy w Polsce program emisji komunalnych obligacji zielonych dla miasta Łodzi (Łódź, 2021r.)</a:t>
            </a:r>
            <a:endParaRPr lang="pl-PL" sz="1400" dirty="0">
              <a:solidFill>
                <a:srgbClr val="000000"/>
              </a:solidFill>
              <a:latin typeface="Arial" charset="0"/>
            </a:endParaRP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endParaRPr lang="pl-PL" sz="1400" dirty="0">
              <a:solidFill>
                <a:srgbClr val="000000"/>
              </a:solidFill>
              <a:latin typeface="Arial" charset="0"/>
            </a:endParaRP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r>
              <a:rPr lang="pl-PL" sz="1400" dirty="0">
                <a:solidFill>
                  <a:srgbClr val="000000"/>
                </a:solidFill>
                <a:latin typeface="Arial" charset="0"/>
              </a:rPr>
              <a:t>Pierwszy na polskim rynku samorządowy FIZ (165 mln PLN, 2018r.)</a:t>
            </a: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endParaRPr lang="pl-PL" sz="1400" dirty="0">
              <a:solidFill>
                <a:srgbClr val="000000"/>
              </a:solidFill>
              <a:latin typeface="Arial" charset="0"/>
            </a:endParaRP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r>
              <a:rPr lang="pl-PL" sz="1400" dirty="0">
                <a:solidFill>
                  <a:srgbClr val="000000"/>
                </a:solidFill>
                <a:latin typeface="Arial" charset="0"/>
              </a:rPr>
              <a:t>Pierwszy na polskim rynku samorządowy FIO (start: 27.11.2019r.)</a:t>
            </a: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endParaRPr lang="pl-PL" sz="1400" dirty="0">
              <a:solidFill>
                <a:srgbClr val="000000"/>
              </a:solidFill>
              <a:latin typeface="Arial" charset="0"/>
            </a:endParaRP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r>
              <a:rPr lang="pl-PL" sz="1400" dirty="0">
                <a:solidFill>
                  <a:srgbClr val="000000"/>
                </a:solidFill>
                <a:latin typeface="Arial" charset="0"/>
              </a:rPr>
              <a:t>Pierwsza w historii Grupy Pekao emisja publicznych listów zastawnych (350 mln PLN, 2018r.) </a:t>
            </a: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endParaRPr lang="pl-PL" sz="1400" dirty="0">
              <a:solidFill>
                <a:srgbClr val="000000"/>
              </a:solidFill>
              <a:latin typeface="Arial" charset="0"/>
            </a:endParaRPr>
          </a:p>
          <a:p>
            <a:pPr marL="936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A50021"/>
              </a:buClr>
            </a:pPr>
            <a:r>
              <a:rPr lang="pl-PL" sz="1400" dirty="0">
                <a:solidFill>
                  <a:srgbClr val="000000"/>
                </a:solidFill>
                <a:latin typeface="Arial" charset="0"/>
              </a:rPr>
              <a:t>Pierwszy w Polsce program emisji obligacji przychodowych (Bydgoszcz, 2005r.) </a:t>
            </a:r>
          </a:p>
        </p:txBody>
      </p:sp>
      <p:cxnSp>
        <p:nvCxnSpPr>
          <p:cNvPr id="17" name="Łącznik prosty 16">
            <a:extLst>
              <a:ext uri="{FF2B5EF4-FFF2-40B4-BE49-F238E27FC236}">
                <a16:creationId xmlns:a16="http://schemas.microsoft.com/office/drawing/2014/main" id="{2E382611-C65A-3059-5BCF-406460F42417}"/>
              </a:ext>
            </a:extLst>
          </p:cNvPr>
          <p:cNvCxnSpPr/>
          <p:nvPr/>
        </p:nvCxnSpPr>
        <p:spPr>
          <a:xfrm>
            <a:off x="2450592" y="1400934"/>
            <a:ext cx="0" cy="496800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C54D4EC8-C72B-094A-BDC8-8A0D889061F6}"/>
              </a:ext>
            </a:extLst>
          </p:cNvPr>
          <p:cNvSpPr txBox="1"/>
          <p:nvPr/>
        </p:nvSpPr>
        <p:spPr>
          <a:xfrm>
            <a:off x="214336" y="4160312"/>
            <a:ext cx="1615014" cy="5847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pl-PL" sz="1600" b="1" dirty="0">
                <a:solidFill>
                  <a:srgbClr val="971217"/>
                </a:solidFill>
                <a:latin typeface="Arial" charset="0"/>
              </a:rPr>
              <a:t>Pionierskie instrumenty</a:t>
            </a:r>
            <a:endParaRPr lang="pl-PL" sz="1600" dirty="0"/>
          </a:p>
        </p:txBody>
      </p:sp>
      <p:sp>
        <p:nvSpPr>
          <p:cNvPr id="23" name="pole tekstowe 22">
            <a:extLst>
              <a:ext uri="{FF2B5EF4-FFF2-40B4-BE49-F238E27FC236}">
                <a16:creationId xmlns:a16="http://schemas.microsoft.com/office/drawing/2014/main" id="{8A35D97D-DCE3-2010-9D41-27DD1CA3E372}"/>
              </a:ext>
            </a:extLst>
          </p:cNvPr>
          <p:cNvSpPr txBox="1"/>
          <p:nvPr/>
        </p:nvSpPr>
        <p:spPr>
          <a:xfrm>
            <a:off x="-214882" y="3108771"/>
            <a:ext cx="2473451" cy="584775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srgbClr val="971217"/>
                </a:solidFill>
                <a:latin typeface="Arial" charset="0"/>
              </a:rPr>
              <a:t>Innowacyjne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l-PL" sz="1600" b="1" dirty="0">
                <a:solidFill>
                  <a:srgbClr val="971217"/>
                </a:solidFill>
                <a:latin typeface="Arial" charset="0"/>
              </a:rPr>
              <a:t>struktury </a:t>
            </a:r>
          </a:p>
        </p:txBody>
      </p:sp>
      <p:cxnSp>
        <p:nvCxnSpPr>
          <p:cNvPr id="25" name="Łącznik prosty 24">
            <a:extLst>
              <a:ext uri="{FF2B5EF4-FFF2-40B4-BE49-F238E27FC236}">
                <a16:creationId xmlns:a16="http://schemas.microsoft.com/office/drawing/2014/main" id="{18270298-20E6-0570-1171-5AA05DE72D3E}"/>
              </a:ext>
            </a:extLst>
          </p:cNvPr>
          <p:cNvCxnSpPr/>
          <p:nvPr/>
        </p:nvCxnSpPr>
        <p:spPr>
          <a:xfrm>
            <a:off x="2642616" y="1757550"/>
            <a:ext cx="8906256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Łącznik prosty 25">
            <a:extLst>
              <a:ext uri="{FF2B5EF4-FFF2-40B4-BE49-F238E27FC236}">
                <a16:creationId xmlns:a16="http://schemas.microsoft.com/office/drawing/2014/main" id="{E3FF9B99-C68D-F993-AD4F-DA5DE827BD3A}"/>
              </a:ext>
            </a:extLst>
          </p:cNvPr>
          <p:cNvCxnSpPr/>
          <p:nvPr/>
        </p:nvCxnSpPr>
        <p:spPr>
          <a:xfrm>
            <a:off x="2642616" y="2412870"/>
            <a:ext cx="8906256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Łącznik prosty 26">
            <a:extLst>
              <a:ext uri="{FF2B5EF4-FFF2-40B4-BE49-F238E27FC236}">
                <a16:creationId xmlns:a16="http://schemas.microsoft.com/office/drawing/2014/main" id="{291B8E1A-A72E-BC40-DBBD-C02B8A14C86B}"/>
              </a:ext>
            </a:extLst>
          </p:cNvPr>
          <p:cNvCxnSpPr/>
          <p:nvPr/>
        </p:nvCxnSpPr>
        <p:spPr>
          <a:xfrm>
            <a:off x="2642616" y="3009912"/>
            <a:ext cx="8906256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D0819314-CD17-5EA6-8B89-66362A03BF6D}"/>
              </a:ext>
            </a:extLst>
          </p:cNvPr>
          <p:cNvCxnSpPr/>
          <p:nvPr/>
        </p:nvCxnSpPr>
        <p:spPr>
          <a:xfrm>
            <a:off x="2642616" y="3445776"/>
            <a:ext cx="8906256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28">
            <a:extLst>
              <a:ext uri="{FF2B5EF4-FFF2-40B4-BE49-F238E27FC236}">
                <a16:creationId xmlns:a16="http://schemas.microsoft.com/office/drawing/2014/main" id="{AC7D0548-34C3-E049-F610-330DDDA3E961}"/>
              </a:ext>
            </a:extLst>
          </p:cNvPr>
          <p:cNvCxnSpPr/>
          <p:nvPr/>
        </p:nvCxnSpPr>
        <p:spPr>
          <a:xfrm>
            <a:off x="2642616" y="3873012"/>
            <a:ext cx="8906256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29">
            <a:extLst>
              <a:ext uri="{FF2B5EF4-FFF2-40B4-BE49-F238E27FC236}">
                <a16:creationId xmlns:a16="http://schemas.microsoft.com/office/drawing/2014/main" id="{3A92C0D1-3D83-2BDD-69F7-9A1112A1BD16}"/>
              </a:ext>
            </a:extLst>
          </p:cNvPr>
          <p:cNvCxnSpPr/>
          <p:nvPr/>
        </p:nvCxnSpPr>
        <p:spPr>
          <a:xfrm>
            <a:off x="2642616" y="4317504"/>
            <a:ext cx="8906256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Łącznik prosty 30">
            <a:extLst>
              <a:ext uri="{FF2B5EF4-FFF2-40B4-BE49-F238E27FC236}">
                <a16:creationId xmlns:a16="http://schemas.microsoft.com/office/drawing/2014/main" id="{C6C7CDD5-3AAB-0CF9-8F83-5F1A7428C6AB}"/>
              </a:ext>
            </a:extLst>
          </p:cNvPr>
          <p:cNvCxnSpPr/>
          <p:nvPr/>
        </p:nvCxnSpPr>
        <p:spPr>
          <a:xfrm>
            <a:off x="2642616" y="4735080"/>
            <a:ext cx="8906256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Łącznik prosty 31">
            <a:extLst>
              <a:ext uri="{FF2B5EF4-FFF2-40B4-BE49-F238E27FC236}">
                <a16:creationId xmlns:a16="http://schemas.microsoft.com/office/drawing/2014/main" id="{3C089209-4E3E-8E14-5587-0A698CD6B13B}"/>
              </a:ext>
            </a:extLst>
          </p:cNvPr>
          <p:cNvCxnSpPr/>
          <p:nvPr/>
        </p:nvCxnSpPr>
        <p:spPr>
          <a:xfrm>
            <a:off x="2642616" y="5143512"/>
            <a:ext cx="8906256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Łącznik prosty 32">
            <a:extLst>
              <a:ext uri="{FF2B5EF4-FFF2-40B4-BE49-F238E27FC236}">
                <a16:creationId xmlns:a16="http://schemas.microsoft.com/office/drawing/2014/main" id="{BD3A4FE6-15DA-64ED-2461-C1E2A28D3B06}"/>
              </a:ext>
            </a:extLst>
          </p:cNvPr>
          <p:cNvCxnSpPr/>
          <p:nvPr/>
        </p:nvCxnSpPr>
        <p:spPr>
          <a:xfrm>
            <a:off x="2642616" y="5579376"/>
            <a:ext cx="8906256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trzałka: pięciokąt 35">
            <a:extLst>
              <a:ext uri="{FF2B5EF4-FFF2-40B4-BE49-F238E27FC236}">
                <a16:creationId xmlns:a16="http://schemas.microsoft.com/office/drawing/2014/main" id="{8E166EF7-DE18-A483-B8E0-4B1A26477DD9}"/>
              </a:ext>
            </a:extLst>
          </p:cNvPr>
          <p:cNvSpPr/>
          <p:nvPr/>
        </p:nvSpPr>
        <p:spPr>
          <a:xfrm rot="10800000">
            <a:off x="2069206" y="1359019"/>
            <a:ext cx="327710" cy="5004000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cxnSp>
        <p:nvCxnSpPr>
          <p:cNvPr id="3" name="Łącznik prosty 2">
            <a:extLst>
              <a:ext uri="{FF2B5EF4-FFF2-40B4-BE49-F238E27FC236}">
                <a16:creationId xmlns:a16="http://schemas.microsoft.com/office/drawing/2014/main" id="{345AA0D7-7F41-85AF-7D41-C4A94D014254}"/>
              </a:ext>
            </a:extLst>
          </p:cNvPr>
          <p:cNvCxnSpPr/>
          <p:nvPr/>
        </p:nvCxnSpPr>
        <p:spPr>
          <a:xfrm>
            <a:off x="2642616" y="6040133"/>
            <a:ext cx="8906256" cy="0"/>
          </a:xfrm>
          <a:prstGeom prst="line">
            <a:avLst/>
          </a:prstGeom>
          <a:ln w="9525" cap="rnd">
            <a:solidFill>
              <a:srgbClr val="9A9A9A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6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think-cell Slide" r:id="rId18" imgW="216" imgH="216" progId="TCLayout.ActiveDocument.1">
                  <p:embed/>
                </p:oleObj>
              </mc:Choice>
              <mc:Fallback>
                <p:oleObj name="think-cell Slide" r:id="rId18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Pekao liderem finansowania Sektora Publicznego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grpSp>
        <p:nvGrpSpPr>
          <p:cNvPr id="3" name="Group 60">
            <a:extLst>
              <a:ext uri="{FF2B5EF4-FFF2-40B4-BE49-F238E27FC236}">
                <a16:creationId xmlns:a16="http://schemas.microsoft.com/office/drawing/2014/main" id="{0422FD41-506F-CAED-888B-C6735C530B0E}"/>
              </a:ext>
            </a:extLst>
          </p:cNvPr>
          <p:cNvGrpSpPr/>
          <p:nvPr/>
        </p:nvGrpSpPr>
        <p:grpSpPr>
          <a:xfrm>
            <a:off x="583898" y="2347719"/>
            <a:ext cx="1936864" cy="3136548"/>
            <a:chOff x="880229" y="2251938"/>
            <a:chExt cx="1936864" cy="2946529"/>
          </a:xfrm>
          <a:solidFill>
            <a:srgbClr val="990000"/>
          </a:solidFill>
        </p:grpSpPr>
        <p:sp>
          <p:nvSpPr>
            <p:cNvPr id="5" name="Oval 27">
              <a:extLst>
                <a:ext uri="{FF2B5EF4-FFF2-40B4-BE49-F238E27FC236}">
                  <a16:creationId xmlns:a16="http://schemas.microsoft.com/office/drawing/2014/main" id="{C129DDCF-553F-554B-2A3B-EDB3253F6C4C}"/>
                </a:ext>
              </a:extLst>
            </p:cNvPr>
            <p:cNvSpPr/>
            <p:nvPr/>
          </p:nvSpPr>
          <p:spPr>
            <a:xfrm>
              <a:off x="1048050" y="2251938"/>
              <a:ext cx="1620000" cy="1521857"/>
            </a:xfrm>
            <a:prstGeom prst="ellipse">
              <a:avLst/>
            </a:prstGeom>
            <a:grpFill/>
            <a:ln w="9525" cap="rnd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sz="3600" b="1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55,1</a:t>
              </a:r>
              <a:r>
                <a:rPr lang="pl-PL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br>
                <a:rPr lang="pl-PL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pl-PL" sz="16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mld PLN</a:t>
              </a:r>
            </a:p>
          </p:txBody>
        </p:sp>
        <p:sp>
          <p:nvSpPr>
            <p:cNvPr id="6" name="TextBox 28">
              <a:extLst>
                <a:ext uri="{FF2B5EF4-FFF2-40B4-BE49-F238E27FC236}">
                  <a16:creationId xmlns:a16="http://schemas.microsoft.com/office/drawing/2014/main" id="{86613361-1A5B-D3CA-9D7E-072B627E4429}"/>
                </a:ext>
              </a:extLst>
            </p:cNvPr>
            <p:cNvSpPr txBox="1"/>
            <p:nvPr/>
          </p:nvSpPr>
          <p:spPr>
            <a:xfrm>
              <a:off x="880229" y="4041972"/>
              <a:ext cx="1936864" cy="1156495"/>
            </a:xfrm>
            <a:prstGeom prst="rect">
              <a:avLst/>
            </a:prstGeom>
            <a:solidFill>
              <a:schemeClr val="bg1"/>
            </a:solidFill>
            <a:ln w="9525" cap="rnd">
              <a:noFill/>
              <a:prstDash val="solid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l-PL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Łączna wartość podpisanych umów finansowania największych projektów sektora publicznego w ciągu ostatnich 14 lat</a:t>
              </a:r>
            </a:p>
          </p:txBody>
        </p:sp>
      </p:grpSp>
      <p:sp>
        <p:nvSpPr>
          <p:cNvPr id="7" name="Pentagon 30">
            <a:extLst>
              <a:ext uri="{FF2B5EF4-FFF2-40B4-BE49-F238E27FC236}">
                <a16:creationId xmlns:a16="http://schemas.microsoft.com/office/drawing/2014/main" id="{0BEA29D6-7C39-3EFD-559B-C8C41D2E93F4}"/>
              </a:ext>
            </a:extLst>
          </p:cNvPr>
          <p:cNvSpPr/>
          <p:nvPr/>
        </p:nvSpPr>
        <p:spPr>
          <a:xfrm>
            <a:off x="2933516" y="1502068"/>
            <a:ext cx="5780225" cy="599598"/>
          </a:xfrm>
          <a:prstGeom prst="homePlate">
            <a:avLst/>
          </a:prstGeom>
          <a:solidFill>
            <a:schemeClr val="accent5"/>
          </a:solidFill>
          <a:ln w="9525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miejska</a:t>
            </a:r>
          </a:p>
          <a:p>
            <a:r>
              <a:rPr lang="pl-PL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(drogi, obwodnice, system edukacji)</a:t>
            </a:r>
          </a:p>
        </p:txBody>
      </p:sp>
      <p:sp>
        <p:nvSpPr>
          <p:cNvPr id="8" name="Isosceles Triangle 31">
            <a:extLst>
              <a:ext uri="{FF2B5EF4-FFF2-40B4-BE49-F238E27FC236}">
                <a16:creationId xmlns:a16="http://schemas.microsoft.com/office/drawing/2014/main" id="{560761C4-1629-D871-032B-C0BB531A07FB}"/>
              </a:ext>
            </a:extLst>
          </p:cNvPr>
          <p:cNvSpPr/>
          <p:nvPr/>
        </p:nvSpPr>
        <p:spPr>
          <a:xfrm rot="5400000">
            <a:off x="2853996" y="1563841"/>
            <a:ext cx="635092" cy="476051"/>
          </a:xfrm>
          <a:prstGeom prst="triangle">
            <a:avLst/>
          </a:pr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9" name="Pentagon 46">
            <a:extLst>
              <a:ext uri="{FF2B5EF4-FFF2-40B4-BE49-F238E27FC236}">
                <a16:creationId xmlns:a16="http://schemas.microsoft.com/office/drawing/2014/main" id="{A7CB479C-72E5-FDB0-449F-FE532D6E7E27}"/>
              </a:ext>
            </a:extLst>
          </p:cNvPr>
          <p:cNvSpPr/>
          <p:nvPr/>
        </p:nvSpPr>
        <p:spPr>
          <a:xfrm>
            <a:off x="2933516" y="2347718"/>
            <a:ext cx="5780225" cy="599598"/>
          </a:xfrm>
          <a:prstGeom prst="homePlate">
            <a:avLst/>
          </a:prstGeom>
          <a:solidFill>
            <a:schemeClr val="accent5"/>
          </a:solidFill>
          <a:ln w="9525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 publiczny</a:t>
            </a:r>
          </a:p>
          <a:p>
            <a:r>
              <a:rPr lang="pl-PL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(tramwaje, autobusy, przewozy regionalne)</a:t>
            </a:r>
          </a:p>
        </p:txBody>
      </p:sp>
      <p:sp>
        <p:nvSpPr>
          <p:cNvPr id="10" name="Isosceles Triangle 47">
            <a:extLst>
              <a:ext uri="{FF2B5EF4-FFF2-40B4-BE49-F238E27FC236}">
                <a16:creationId xmlns:a16="http://schemas.microsoft.com/office/drawing/2014/main" id="{AC26C1F7-CC0E-AABF-833F-E34469C05A76}"/>
              </a:ext>
            </a:extLst>
          </p:cNvPr>
          <p:cNvSpPr/>
          <p:nvPr/>
        </p:nvSpPr>
        <p:spPr>
          <a:xfrm rot="5400000">
            <a:off x="2853996" y="2409491"/>
            <a:ext cx="635092" cy="476051"/>
          </a:xfrm>
          <a:prstGeom prst="triangle">
            <a:avLst/>
          </a:pr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1" name="Pentagon 49">
            <a:extLst>
              <a:ext uri="{FF2B5EF4-FFF2-40B4-BE49-F238E27FC236}">
                <a16:creationId xmlns:a16="http://schemas.microsoft.com/office/drawing/2014/main" id="{B485F808-F706-D333-7FBD-4790023DA2C4}"/>
              </a:ext>
            </a:extLst>
          </p:cNvPr>
          <p:cNvSpPr/>
          <p:nvPr/>
        </p:nvSpPr>
        <p:spPr>
          <a:xfrm>
            <a:off x="2933516" y="3193368"/>
            <a:ext cx="5780225" cy="599598"/>
          </a:xfrm>
          <a:prstGeom prst="homePlate">
            <a:avLst/>
          </a:prstGeom>
          <a:solidFill>
            <a:schemeClr val="accent5"/>
          </a:solidFill>
          <a:ln w="9525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lotniskowa</a:t>
            </a:r>
          </a:p>
        </p:txBody>
      </p:sp>
      <p:sp>
        <p:nvSpPr>
          <p:cNvPr id="12" name="Isosceles Triangle 50">
            <a:extLst>
              <a:ext uri="{FF2B5EF4-FFF2-40B4-BE49-F238E27FC236}">
                <a16:creationId xmlns:a16="http://schemas.microsoft.com/office/drawing/2014/main" id="{775B11D4-3E03-9DF2-06CD-F36A39BA37E9}"/>
              </a:ext>
            </a:extLst>
          </p:cNvPr>
          <p:cNvSpPr/>
          <p:nvPr/>
        </p:nvSpPr>
        <p:spPr>
          <a:xfrm rot="5400000">
            <a:off x="2853996" y="3255141"/>
            <a:ext cx="635092" cy="476051"/>
          </a:xfrm>
          <a:prstGeom prst="triangle">
            <a:avLst/>
          </a:pr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4" name="Pentagon 52">
            <a:extLst>
              <a:ext uri="{FF2B5EF4-FFF2-40B4-BE49-F238E27FC236}">
                <a16:creationId xmlns:a16="http://schemas.microsoft.com/office/drawing/2014/main" id="{382D0B70-ECAE-FAC3-42C2-B92CEC2D16E6}"/>
              </a:ext>
            </a:extLst>
          </p:cNvPr>
          <p:cNvSpPr/>
          <p:nvPr/>
        </p:nvSpPr>
        <p:spPr>
          <a:xfrm>
            <a:off x="2933516" y="4039018"/>
            <a:ext cx="5780225" cy="599598"/>
          </a:xfrm>
          <a:prstGeom prst="homePlate">
            <a:avLst/>
          </a:prstGeom>
          <a:solidFill>
            <a:schemeClr val="accent5"/>
          </a:solidFill>
          <a:ln w="9525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komunalna</a:t>
            </a:r>
            <a:br>
              <a:rPr lang="pl-PL" sz="1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(odpady, spalarnie śmieci, </a:t>
            </a:r>
            <a:r>
              <a:rPr lang="pl-PL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wod-kan</a:t>
            </a:r>
            <a:r>
              <a:rPr lang="pl-PL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ciepłownictwo)</a:t>
            </a:r>
          </a:p>
        </p:txBody>
      </p:sp>
      <p:sp>
        <p:nvSpPr>
          <p:cNvPr id="15" name="Isosceles Triangle 53">
            <a:extLst>
              <a:ext uri="{FF2B5EF4-FFF2-40B4-BE49-F238E27FC236}">
                <a16:creationId xmlns:a16="http://schemas.microsoft.com/office/drawing/2014/main" id="{CE047A7F-5C90-5A2E-FE3F-47191A91CF34}"/>
              </a:ext>
            </a:extLst>
          </p:cNvPr>
          <p:cNvSpPr/>
          <p:nvPr/>
        </p:nvSpPr>
        <p:spPr>
          <a:xfrm rot="5400000">
            <a:off x="2853996" y="4100791"/>
            <a:ext cx="635092" cy="476051"/>
          </a:xfrm>
          <a:prstGeom prst="triangle">
            <a:avLst/>
          </a:pr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6" name="Pentagon 55">
            <a:extLst>
              <a:ext uri="{FF2B5EF4-FFF2-40B4-BE49-F238E27FC236}">
                <a16:creationId xmlns:a16="http://schemas.microsoft.com/office/drawing/2014/main" id="{EBD64FDB-01FB-1F1D-440B-3842AD652635}"/>
              </a:ext>
            </a:extLst>
          </p:cNvPr>
          <p:cNvSpPr/>
          <p:nvPr/>
        </p:nvSpPr>
        <p:spPr>
          <a:xfrm>
            <a:off x="2933516" y="4884668"/>
            <a:ext cx="5780225" cy="599598"/>
          </a:xfrm>
          <a:prstGeom prst="homePlate">
            <a:avLst/>
          </a:prstGeom>
          <a:solidFill>
            <a:schemeClr val="accent5"/>
          </a:solidFill>
          <a:ln w="9525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kulturalno-sportowa, wystawiennicza i edukacyjna</a:t>
            </a:r>
          </a:p>
        </p:txBody>
      </p:sp>
      <p:sp>
        <p:nvSpPr>
          <p:cNvPr id="18" name="Isosceles Triangle 56">
            <a:extLst>
              <a:ext uri="{FF2B5EF4-FFF2-40B4-BE49-F238E27FC236}">
                <a16:creationId xmlns:a16="http://schemas.microsoft.com/office/drawing/2014/main" id="{86F00F6F-0FB9-8F23-1BAE-0321561B2533}"/>
              </a:ext>
            </a:extLst>
          </p:cNvPr>
          <p:cNvSpPr/>
          <p:nvPr/>
        </p:nvSpPr>
        <p:spPr>
          <a:xfrm rot="5400000">
            <a:off x="2853996" y="4946441"/>
            <a:ext cx="635092" cy="476051"/>
          </a:xfrm>
          <a:prstGeom prst="triangle">
            <a:avLst/>
          </a:pr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9" name="Pentagon 58">
            <a:extLst>
              <a:ext uri="{FF2B5EF4-FFF2-40B4-BE49-F238E27FC236}">
                <a16:creationId xmlns:a16="http://schemas.microsoft.com/office/drawing/2014/main" id="{1E7F9029-8AA3-5780-1A84-0A51F7163A42}"/>
              </a:ext>
            </a:extLst>
          </p:cNvPr>
          <p:cNvSpPr/>
          <p:nvPr/>
        </p:nvSpPr>
        <p:spPr>
          <a:xfrm>
            <a:off x="2933516" y="5730318"/>
            <a:ext cx="5780225" cy="599598"/>
          </a:xfrm>
          <a:prstGeom prst="homePlate">
            <a:avLst/>
          </a:prstGeom>
          <a:solidFill>
            <a:schemeClr val="accent5"/>
          </a:solidFill>
          <a:ln w="9525" cap="rnd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4800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Infrastruktura ochrony zdrowia</a:t>
            </a:r>
          </a:p>
        </p:txBody>
      </p:sp>
      <p:sp>
        <p:nvSpPr>
          <p:cNvPr id="20" name="Isosceles Triangle 59">
            <a:extLst>
              <a:ext uri="{FF2B5EF4-FFF2-40B4-BE49-F238E27FC236}">
                <a16:creationId xmlns:a16="http://schemas.microsoft.com/office/drawing/2014/main" id="{988B1493-8BDB-F67E-5889-3BC555AA7503}"/>
              </a:ext>
            </a:extLst>
          </p:cNvPr>
          <p:cNvSpPr/>
          <p:nvPr/>
        </p:nvSpPr>
        <p:spPr>
          <a:xfrm rot="5400000">
            <a:off x="2853996" y="5792091"/>
            <a:ext cx="635092" cy="476051"/>
          </a:xfrm>
          <a:prstGeom prst="triangle">
            <a:avLst/>
          </a:prstGeom>
          <a:solidFill>
            <a:schemeClr val="bg1"/>
          </a:solidFill>
          <a:ln w="9525" cap="rnd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22" name="Oval 67">
            <a:extLst>
              <a:ext uri="{FF2B5EF4-FFF2-40B4-BE49-F238E27FC236}">
                <a16:creationId xmlns:a16="http://schemas.microsoft.com/office/drawing/2014/main" id="{674C965F-F148-7F05-EBC4-E91CB6783B0A}"/>
              </a:ext>
            </a:extLst>
          </p:cNvPr>
          <p:cNvSpPr/>
          <p:nvPr/>
        </p:nvSpPr>
        <p:spPr>
          <a:xfrm>
            <a:off x="9202885" y="1484320"/>
            <a:ext cx="628918" cy="628918"/>
          </a:xfrm>
          <a:prstGeom prst="ellipse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30,6</a:t>
            </a:r>
            <a:r>
              <a:rPr lang="pl-PL" sz="1200" b="1" dirty="0">
                <a:solidFill>
                  <a:srgbClr val="FFFFFF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200" b="1" dirty="0">
                <a:solidFill>
                  <a:srgbClr val="FFFFFF"/>
                </a:solidFill>
                <a:highlight>
                  <a:srgbClr val="FF0000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 PLN</a:t>
            </a:r>
            <a:endParaRPr lang="pl-PL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val 68">
            <a:extLst>
              <a:ext uri="{FF2B5EF4-FFF2-40B4-BE49-F238E27FC236}">
                <a16:creationId xmlns:a16="http://schemas.microsoft.com/office/drawing/2014/main" id="{69219087-131B-BE78-AED9-C657A7132584}"/>
              </a:ext>
            </a:extLst>
          </p:cNvPr>
          <p:cNvSpPr/>
          <p:nvPr/>
        </p:nvSpPr>
        <p:spPr>
          <a:xfrm>
            <a:off x="9202885" y="2331196"/>
            <a:ext cx="628918" cy="628918"/>
          </a:xfrm>
          <a:prstGeom prst="ellipse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7,6</a:t>
            </a:r>
            <a:r>
              <a:rPr lang="pl-PL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 PLN</a:t>
            </a:r>
            <a:endParaRPr lang="pl-PL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69">
            <a:extLst>
              <a:ext uri="{FF2B5EF4-FFF2-40B4-BE49-F238E27FC236}">
                <a16:creationId xmlns:a16="http://schemas.microsoft.com/office/drawing/2014/main" id="{D13E8967-E3BA-905C-2AAA-120E3E2E1CBB}"/>
              </a:ext>
            </a:extLst>
          </p:cNvPr>
          <p:cNvSpPr/>
          <p:nvPr/>
        </p:nvSpPr>
        <p:spPr>
          <a:xfrm>
            <a:off x="9202885" y="3178072"/>
            <a:ext cx="628918" cy="628918"/>
          </a:xfrm>
          <a:prstGeom prst="ellipse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</a:t>
            </a:r>
            <a:r>
              <a:rPr lang="pl-PL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 PLN</a:t>
            </a:r>
            <a:endParaRPr lang="pl-PL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Oval 70">
            <a:extLst>
              <a:ext uri="{FF2B5EF4-FFF2-40B4-BE49-F238E27FC236}">
                <a16:creationId xmlns:a16="http://schemas.microsoft.com/office/drawing/2014/main" id="{FE6D88C4-E7F5-D98F-0333-01268536185F}"/>
              </a:ext>
            </a:extLst>
          </p:cNvPr>
          <p:cNvSpPr/>
          <p:nvPr/>
        </p:nvSpPr>
        <p:spPr>
          <a:xfrm>
            <a:off x="9202885" y="4024948"/>
            <a:ext cx="628918" cy="628918"/>
          </a:xfrm>
          <a:prstGeom prst="ellipse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9,8</a:t>
            </a:r>
            <a:r>
              <a:rPr lang="pl-PL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 PLN</a:t>
            </a:r>
            <a:endParaRPr lang="pl-PL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71">
            <a:extLst>
              <a:ext uri="{FF2B5EF4-FFF2-40B4-BE49-F238E27FC236}">
                <a16:creationId xmlns:a16="http://schemas.microsoft.com/office/drawing/2014/main" id="{8F896F9E-B478-F8BE-1EA8-8A78C3EDB2A1}"/>
              </a:ext>
            </a:extLst>
          </p:cNvPr>
          <p:cNvSpPr/>
          <p:nvPr/>
        </p:nvSpPr>
        <p:spPr>
          <a:xfrm>
            <a:off x="9202885" y="4871824"/>
            <a:ext cx="628918" cy="628918"/>
          </a:xfrm>
          <a:prstGeom prst="ellipse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2,8</a:t>
            </a:r>
            <a:r>
              <a:rPr lang="pl-PL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 PLN</a:t>
            </a:r>
            <a:endParaRPr lang="pl-PL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72">
            <a:extLst>
              <a:ext uri="{FF2B5EF4-FFF2-40B4-BE49-F238E27FC236}">
                <a16:creationId xmlns:a16="http://schemas.microsoft.com/office/drawing/2014/main" id="{AEDF2790-2746-A084-9957-C270391DFE0E}"/>
              </a:ext>
            </a:extLst>
          </p:cNvPr>
          <p:cNvSpPr/>
          <p:nvPr/>
        </p:nvSpPr>
        <p:spPr>
          <a:xfrm>
            <a:off x="9202885" y="5718698"/>
            <a:ext cx="628918" cy="628918"/>
          </a:xfrm>
          <a:prstGeom prst="ellipse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</a:t>
            </a:r>
            <a:r>
              <a:rPr lang="pl-PL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sz="12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9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mld PLN</a:t>
            </a:r>
            <a:endParaRPr lang="pl-PL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Highway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A627EAF-6D77-D42A-806C-6F1EA3286D36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10320946" y="1565654"/>
            <a:ext cx="524252" cy="466250"/>
            <a:chOff x="8" y="34"/>
            <a:chExt cx="470" cy="418"/>
          </a:xfrm>
          <a:solidFill>
            <a:schemeClr val="accent5"/>
          </a:solidFill>
        </p:grpSpPr>
        <p:sp>
          <p:nvSpPr>
            <p:cNvPr id="40" name="Highway">
              <a:extLst>
                <a:ext uri="{FF2B5EF4-FFF2-40B4-BE49-F238E27FC236}">
                  <a16:creationId xmlns:a16="http://schemas.microsoft.com/office/drawing/2014/main" id="{880AEF04-3698-2338-F2B3-4F202151B11A}"/>
                </a:ext>
              </a:extLst>
            </p:cNvPr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66" y="34"/>
              <a:ext cx="59" cy="104"/>
            </a:xfrm>
            <a:custGeom>
              <a:avLst/>
              <a:gdLst>
                <a:gd name="T0" fmla="*/ 53 w 157"/>
                <a:gd name="T1" fmla="*/ 0 h 276"/>
                <a:gd name="T2" fmla="*/ 157 w 157"/>
                <a:gd name="T3" fmla="*/ 0 h 276"/>
                <a:gd name="T4" fmla="*/ 146 w 157"/>
                <a:gd name="T5" fmla="*/ 276 h 276"/>
                <a:gd name="T6" fmla="*/ 0 w 157"/>
                <a:gd name="T7" fmla="*/ 276 h 276"/>
                <a:gd name="T8" fmla="*/ 53 w 157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276">
                  <a:moveTo>
                    <a:pt x="53" y="0"/>
                  </a:moveTo>
                  <a:lnTo>
                    <a:pt x="157" y="0"/>
                  </a:lnTo>
                  <a:lnTo>
                    <a:pt x="146" y="276"/>
                  </a:lnTo>
                  <a:lnTo>
                    <a:pt x="0" y="276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Highway">
              <a:extLst>
                <a:ext uri="{FF2B5EF4-FFF2-40B4-BE49-F238E27FC236}">
                  <a16:creationId xmlns:a16="http://schemas.microsoft.com/office/drawing/2014/main" id="{42620308-3D1C-8C44-E730-33573FACE9C0}"/>
                </a:ext>
              </a:extLst>
            </p:cNvPr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106" y="222"/>
              <a:ext cx="113" cy="230"/>
            </a:xfrm>
            <a:custGeom>
              <a:avLst/>
              <a:gdLst>
                <a:gd name="T0" fmla="*/ 116 w 299"/>
                <a:gd name="T1" fmla="*/ 0 h 612"/>
                <a:gd name="T2" fmla="*/ 299 w 299"/>
                <a:gd name="T3" fmla="*/ 0 h 612"/>
                <a:gd name="T4" fmla="*/ 279 w 299"/>
                <a:gd name="T5" fmla="*/ 612 h 612"/>
                <a:gd name="T6" fmla="*/ 0 w 299"/>
                <a:gd name="T7" fmla="*/ 612 h 612"/>
                <a:gd name="T8" fmla="*/ 116 w 299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612">
                  <a:moveTo>
                    <a:pt x="116" y="0"/>
                  </a:moveTo>
                  <a:lnTo>
                    <a:pt x="299" y="0"/>
                  </a:lnTo>
                  <a:lnTo>
                    <a:pt x="279" y="612"/>
                  </a:lnTo>
                  <a:lnTo>
                    <a:pt x="0" y="612"/>
                  </a:lnTo>
                  <a:lnTo>
                    <a:pt x="1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Highway">
              <a:extLst>
                <a:ext uri="{FF2B5EF4-FFF2-40B4-BE49-F238E27FC236}">
                  <a16:creationId xmlns:a16="http://schemas.microsoft.com/office/drawing/2014/main" id="{E652F25D-69C3-19C8-6B19-91109DCD3B49}"/>
                </a:ext>
              </a:extLst>
            </p:cNvPr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260" y="34"/>
              <a:ext cx="58" cy="104"/>
            </a:xfrm>
            <a:custGeom>
              <a:avLst/>
              <a:gdLst>
                <a:gd name="T0" fmla="*/ 104 w 156"/>
                <a:gd name="T1" fmla="*/ 0 h 276"/>
                <a:gd name="T2" fmla="*/ 0 w 156"/>
                <a:gd name="T3" fmla="*/ 0 h 276"/>
                <a:gd name="T4" fmla="*/ 10 w 156"/>
                <a:gd name="T5" fmla="*/ 276 h 276"/>
                <a:gd name="T6" fmla="*/ 156 w 156"/>
                <a:gd name="T7" fmla="*/ 276 h 276"/>
                <a:gd name="T8" fmla="*/ 104 w 156"/>
                <a:gd name="T9" fmla="*/ 0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276">
                  <a:moveTo>
                    <a:pt x="104" y="0"/>
                  </a:moveTo>
                  <a:lnTo>
                    <a:pt x="0" y="0"/>
                  </a:lnTo>
                  <a:lnTo>
                    <a:pt x="10" y="276"/>
                  </a:lnTo>
                  <a:lnTo>
                    <a:pt x="156" y="276"/>
                  </a:lnTo>
                  <a:lnTo>
                    <a:pt x="10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Highway">
              <a:extLst>
                <a:ext uri="{FF2B5EF4-FFF2-40B4-BE49-F238E27FC236}">
                  <a16:creationId xmlns:a16="http://schemas.microsoft.com/office/drawing/2014/main" id="{9CEE57B8-C61E-1ED5-18EE-61CE5D8F661D}"/>
                </a:ext>
              </a:extLst>
            </p:cNvPr>
            <p:cNvSpPr>
              <a:spLocks/>
            </p:cNvSpPr>
            <p:nvPr>
              <p:custDataLst>
                <p:tags r:id="rId14"/>
              </p:custDataLst>
            </p:nvPr>
          </p:nvSpPr>
          <p:spPr bwMode="auto">
            <a:xfrm>
              <a:off x="266" y="222"/>
              <a:ext cx="112" cy="230"/>
            </a:xfrm>
            <a:custGeom>
              <a:avLst/>
              <a:gdLst>
                <a:gd name="T0" fmla="*/ 183 w 299"/>
                <a:gd name="T1" fmla="*/ 0 h 612"/>
                <a:gd name="T2" fmla="*/ 0 w 299"/>
                <a:gd name="T3" fmla="*/ 0 h 612"/>
                <a:gd name="T4" fmla="*/ 19 w 299"/>
                <a:gd name="T5" fmla="*/ 612 h 612"/>
                <a:gd name="T6" fmla="*/ 299 w 299"/>
                <a:gd name="T7" fmla="*/ 612 h 612"/>
                <a:gd name="T8" fmla="*/ 183 w 299"/>
                <a:gd name="T9" fmla="*/ 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612">
                  <a:moveTo>
                    <a:pt x="183" y="0"/>
                  </a:moveTo>
                  <a:lnTo>
                    <a:pt x="0" y="0"/>
                  </a:lnTo>
                  <a:lnTo>
                    <a:pt x="19" y="612"/>
                  </a:lnTo>
                  <a:lnTo>
                    <a:pt x="299" y="612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Highway">
              <a:extLst>
                <a:ext uri="{FF2B5EF4-FFF2-40B4-BE49-F238E27FC236}">
                  <a16:creationId xmlns:a16="http://schemas.microsoft.com/office/drawing/2014/main" id="{A05CB157-37EA-CD3A-1D53-091CE5A74797}"/>
                </a:ext>
              </a:extLst>
            </p:cNvPr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8" y="165"/>
              <a:ext cx="470" cy="90"/>
            </a:xfrm>
            <a:custGeom>
              <a:avLst/>
              <a:gdLst>
                <a:gd name="T0" fmla="*/ 1108 w 1250"/>
                <a:gd name="T1" fmla="*/ 124 h 240"/>
                <a:gd name="T2" fmla="*/ 1108 w 1250"/>
                <a:gd name="T3" fmla="*/ 240 h 240"/>
                <a:gd name="T4" fmla="*/ 1025 w 1250"/>
                <a:gd name="T5" fmla="*/ 240 h 240"/>
                <a:gd name="T6" fmla="*/ 993 w 1250"/>
                <a:gd name="T7" fmla="*/ 109 h 240"/>
                <a:gd name="T8" fmla="*/ 949 w 1250"/>
                <a:gd name="T9" fmla="*/ 82 h 240"/>
                <a:gd name="T10" fmla="*/ 290 w 1250"/>
                <a:gd name="T11" fmla="*/ 82 h 240"/>
                <a:gd name="T12" fmla="*/ 251 w 1250"/>
                <a:gd name="T13" fmla="*/ 109 h 240"/>
                <a:gd name="T14" fmla="*/ 220 w 1250"/>
                <a:gd name="T15" fmla="*/ 240 h 240"/>
                <a:gd name="T16" fmla="*/ 137 w 1250"/>
                <a:gd name="T17" fmla="*/ 240 h 240"/>
                <a:gd name="T18" fmla="*/ 137 w 1250"/>
                <a:gd name="T19" fmla="*/ 124 h 240"/>
                <a:gd name="T20" fmla="*/ 91 w 1250"/>
                <a:gd name="T21" fmla="*/ 82 h 240"/>
                <a:gd name="T22" fmla="*/ 0 w 1250"/>
                <a:gd name="T23" fmla="*/ 82 h 240"/>
                <a:gd name="T24" fmla="*/ 0 w 1250"/>
                <a:gd name="T25" fmla="*/ 0 h 240"/>
                <a:gd name="T26" fmla="*/ 1250 w 1250"/>
                <a:gd name="T27" fmla="*/ 0 h 240"/>
                <a:gd name="T28" fmla="*/ 1250 w 1250"/>
                <a:gd name="T29" fmla="*/ 82 h 240"/>
                <a:gd name="T30" fmla="*/ 1148 w 1250"/>
                <a:gd name="T31" fmla="*/ 82 h 240"/>
                <a:gd name="T32" fmla="*/ 1108 w 1250"/>
                <a:gd name="T33" fmla="*/ 12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0" h="240">
                  <a:moveTo>
                    <a:pt x="1108" y="124"/>
                  </a:moveTo>
                  <a:lnTo>
                    <a:pt x="1108" y="240"/>
                  </a:lnTo>
                  <a:lnTo>
                    <a:pt x="1025" y="240"/>
                  </a:lnTo>
                  <a:lnTo>
                    <a:pt x="993" y="109"/>
                  </a:lnTo>
                  <a:cubicBezTo>
                    <a:pt x="986" y="86"/>
                    <a:pt x="972" y="82"/>
                    <a:pt x="949" y="82"/>
                  </a:cubicBezTo>
                  <a:lnTo>
                    <a:pt x="290" y="82"/>
                  </a:lnTo>
                  <a:cubicBezTo>
                    <a:pt x="269" y="84"/>
                    <a:pt x="257" y="86"/>
                    <a:pt x="251" y="109"/>
                  </a:cubicBezTo>
                  <a:lnTo>
                    <a:pt x="220" y="240"/>
                  </a:lnTo>
                  <a:lnTo>
                    <a:pt x="137" y="240"/>
                  </a:lnTo>
                  <a:lnTo>
                    <a:pt x="137" y="124"/>
                  </a:lnTo>
                  <a:cubicBezTo>
                    <a:pt x="137" y="103"/>
                    <a:pt x="130" y="82"/>
                    <a:pt x="91" y="82"/>
                  </a:cubicBezTo>
                  <a:lnTo>
                    <a:pt x="0" y="82"/>
                  </a:lnTo>
                  <a:lnTo>
                    <a:pt x="0" y="0"/>
                  </a:lnTo>
                  <a:lnTo>
                    <a:pt x="1250" y="0"/>
                  </a:lnTo>
                  <a:lnTo>
                    <a:pt x="1250" y="82"/>
                  </a:lnTo>
                  <a:lnTo>
                    <a:pt x="1148" y="82"/>
                  </a:lnTo>
                  <a:cubicBezTo>
                    <a:pt x="1123" y="82"/>
                    <a:pt x="1108" y="91"/>
                    <a:pt x="1108" y="1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5" name="Tram3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17BE041-91E4-530A-59F8-66AB972501EB}"/>
              </a:ext>
            </a:extLst>
          </p:cNvPr>
          <p:cNvSpPr>
            <a:spLocks noChangeAspect="1" noEditPoints="1"/>
          </p:cNvSpPr>
          <p:nvPr>
            <p:custDataLst>
              <p:tags r:id="rId6"/>
            </p:custDataLst>
          </p:nvPr>
        </p:nvSpPr>
        <p:spPr bwMode="auto">
          <a:xfrm>
            <a:off x="10211479" y="2451656"/>
            <a:ext cx="743186" cy="387999"/>
          </a:xfrm>
          <a:custGeom>
            <a:avLst/>
            <a:gdLst>
              <a:gd name="T0" fmla="*/ 1043 w 1250"/>
              <a:gd name="T1" fmla="*/ 575 h 651"/>
              <a:gd name="T2" fmla="*/ 1163 w 1250"/>
              <a:gd name="T3" fmla="*/ 404 h 651"/>
              <a:gd name="T4" fmla="*/ 625 w 1250"/>
              <a:gd name="T5" fmla="*/ 231 h 651"/>
              <a:gd name="T6" fmla="*/ 516 w 1250"/>
              <a:gd name="T7" fmla="*/ 210 h 651"/>
              <a:gd name="T8" fmla="*/ 485 w 1250"/>
              <a:gd name="T9" fmla="*/ 0 h 651"/>
              <a:gd name="T10" fmla="*/ 455 w 1250"/>
              <a:gd name="T11" fmla="*/ 210 h 651"/>
              <a:gd name="T12" fmla="*/ 134 w 1250"/>
              <a:gd name="T13" fmla="*/ 231 h 651"/>
              <a:gd name="T14" fmla="*/ 87 w 1250"/>
              <a:gd name="T15" fmla="*/ 575 h 651"/>
              <a:gd name="T16" fmla="*/ 248 w 1250"/>
              <a:gd name="T17" fmla="*/ 612 h 651"/>
              <a:gd name="T18" fmla="*/ 0 w 1250"/>
              <a:gd name="T19" fmla="*/ 651 h 651"/>
              <a:gd name="T20" fmla="*/ 1250 w 1250"/>
              <a:gd name="T21" fmla="*/ 612 h 651"/>
              <a:gd name="T22" fmla="*/ 1029 w 1250"/>
              <a:gd name="T23" fmla="*/ 261 h 651"/>
              <a:gd name="T24" fmla="*/ 1132 w 1250"/>
              <a:gd name="T25" fmla="*/ 404 h 651"/>
              <a:gd name="T26" fmla="*/ 1029 w 1250"/>
              <a:gd name="T27" fmla="*/ 261 h 651"/>
              <a:gd name="T28" fmla="*/ 999 w 1250"/>
              <a:gd name="T29" fmla="*/ 261 h 651"/>
              <a:gd name="T30" fmla="*/ 874 w 1250"/>
              <a:gd name="T31" fmla="*/ 404 h 651"/>
              <a:gd name="T32" fmla="*/ 980 w 1250"/>
              <a:gd name="T33" fmla="*/ 612 h 651"/>
              <a:gd name="T34" fmla="*/ 916 w 1250"/>
              <a:gd name="T35" fmla="*/ 590 h 651"/>
              <a:gd name="T36" fmla="*/ 980 w 1250"/>
              <a:gd name="T37" fmla="*/ 612 h 651"/>
              <a:gd name="T38" fmla="*/ 844 w 1250"/>
              <a:gd name="T39" fmla="*/ 261 h 651"/>
              <a:gd name="T40" fmla="*/ 719 w 1250"/>
              <a:gd name="T41" fmla="*/ 404 h 651"/>
              <a:gd name="T42" fmla="*/ 860 w 1250"/>
              <a:gd name="T43" fmla="*/ 612 h 651"/>
              <a:gd name="T44" fmla="*/ 423 w 1250"/>
              <a:gd name="T45" fmla="*/ 590 h 651"/>
              <a:gd name="T46" fmla="*/ 827 w 1250"/>
              <a:gd name="T47" fmla="*/ 590 h 651"/>
              <a:gd name="T48" fmla="*/ 561 w 1250"/>
              <a:gd name="T49" fmla="*/ 261 h 651"/>
              <a:gd name="T50" fmla="*/ 689 w 1250"/>
              <a:gd name="T51" fmla="*/ 404 h 651"/>
              <a:gd name="T52" fmla="*/ 561 w 1250"/>
              <a:gd name="T53" fmla="*/ 261 h 651"/>
              <a:gd name="T54" fmla="*/ 485 w 1250"/>
              <a:gd name="T55" fmla="*/ 36 h 651"/>
              <a:gd name="T56" fmla="*/ 485 w 1250"/>
              <a:gd name="T57" fmla="*/ 195 h 651"/>
              <a:gd name="T58" fmla="*/ 406 w 1250"/>
              <a:gd name="T59" fmla="*/ 261 h 651"/>
              <a:gd name="T60" fmla="*/ 531 w 1250"/>
              <a:gd name="T61" fmla="*/ 404 h 651"/>
              <a:gd name="T62" fmla="*/ 406 w 1250"/>
              <a:gd name="T63" fmla="*/ 261 h 651"/>
              <a:gd name="T64" fmla="*/ 376 w 1250"/>
              <a:gd name="T65" fmla="*/ 261 h 651"/>
              <a:gd name="T66" fmla="*/ 251 w 1250"/>
              <a:gd name="T67" fmla="*/ 404 h 651"/>
              <a:gd name="T68" fmla="*/ 221 w 1250"/>
              <a:gd name="T69" fmla="*/ 404 h 651"/>
              <a:gd name="T70" fmla="*/ 157 w 1250"/>
              <a:gd name="T71" fmla="*/ 261 h 651"/>
              <a:gd name="T72" fmla="*/ 221 w 1250"/>
              <a:gd name="T73" fmla="*/ 404 h 651"/>
              <a:gd name="T74" fmla="*/ 334 w 1250"/>
              <a:gd name="T75" fmla="*/ 590 h 651"/>
              <a:gd name="T76" fmla="*/ 270 w 1250"/>
              <a:gd name="T77" fmla="*/ 612 h 6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250" h="651">
                <a:moveTo>
                  <a:pt x="1002" y="612"/>
                </a:moveTo>
                <a:cubicBezTo>
                  <a:pt x="1022" y="608"/>
                  <a:pt x="1037" y="594"/>
                  <a:pt x="1043" y="575"/>
                </a:cubicBezTo>
                <a:lnTo>
                  <a:pt x="1163" y="575"/>
                </a:lnTo>
                <a:lnTo>
                  <a:pt x="1163" y="404"/>
                </a:lnTo>
                <a:lnTo>
                  <a:pt x="1116" y="231"/>
                </a:lnTo>
                <a:lnTo>
                  <a:pt x="625" y="231"/>
                </a:lnTo>
                <a:lnTo>
                  <a:pt x="516" y="231"/>
                </a:lnTo>
                <a:lnTo>
                  <a:pt x="516" y="210"/>
                </a:lnTo>
                <a:lnTo>
                  <a:pt x="657" y="115"/>
                </a:lnTo>
                <a:lnTo>
                  <a:pt x="485" y="0"/>
                </a:lnTo>
                <a:lnTo>
                  <a:pt x="314" y="115"/>
                </a:lnTo>
                <a:lnTo>
                  <a:pt x="455" y="210"/>
                </a:lnTo>
                <a:lnTo>
                  <a:pt x="455" y="231"/>
                </a:lnTo>
                <a:lnTo>
                  <a:pt x="134" y="231"/>
                </a:lnTo>
                <a:lnTo>
                  <a:pt x="87" y="404"/>
                </a:lnTo>
                <a:lnTo>
                  <a:pt x="87" y="575"/>
                </a:lnTo>
                <a:lnTo>
                  <a:pt x="207" y="575"/>
                </a:lnTo>
                <a:cubicBezTo>
                  <a:pt x="213" y="594"/>
                  <a:pt x="228" y="608"/>
                  <a:pt x="248" y="612"/>
                </a:cubicBezTo>
                <a:lnTo>
                  <a:pt x="0" y="612"/>
                </a:lnTo>
                <a:lnTo>
                  <a:pt x="0" y="651"/>
                </a:lnTo>
                <a:lnTo>
                  <a:pt x="1250" y="651"/>
                </a:lnTo>
                <a:lnTo>
                  <a:pt x="1250" y="612"/>
                </a:lnTo>
                <a:lnTo>
                  <a:pt x="1002" y="612"/>
                </a:lnTo>
                <a:close/>
                <a:moveTo>
                  <a:pt x="1029" y="261"/>
                </a:moveTo>
                <a:lnTo>
                  <a:pt x="1093" y="261"/>
                </a:lnTo>
                <a:lnTo>
                  <a:pt x="1132" y="404"/>
                </a:lnTo>
                <a:lnTo>
                  <a:pt x="1029" y="404"/>
                </a:lnTo>
                <a:lnTo>
                  <a:pt x="1029" y="261"/>
                </a:lnTo>
                <a:close/>
                <a:moveTo>
                  <a:pt x="874" y="261"/>
                </a:moveTo>
                <a:lnTo>
                  <a:pt x="999" y="261"/>
                </a:lnTo>
                <a:lnTo>
                  <a:pt x="999" y="404"/>
                </a:lnTo>
                <a:lnTo>
                  <a:pt x="874" y="404"/>
                </a:lnTo>
                <a:lnTo>
                  <a:pt x="874" y="261"/>
                </a:lnTo>
                <a:close/>
                <a:moveTo>
                  <a:pt x="980" y="612"/>
                </a:moveTo>
                <a:lnTo>
                  <a:pt x="882" y="612"/>
                </a:lnTo>
                <a:cubicBezTo>
                  <a:pt x="896" y="609"/>
                  <a:pt x="908" y="601"/>
                  <a:pt x="916" y="590"/>
                </a:cubicBezTo>
                <a:lnTo>
                  <a:pt x="947" y="590"/>
                </a:lnTo>
                <a:cubicBezTo>
                  <a:pt x="955" y="601"/>
                  <a:pt x="966" y="609"/>
                  <a:pt x="980" y="612"/>
                </a:cubicBezTo>
                <a:close/>
                <a:moveTo>
                  <a:pt x="719" y="261"/>
                </a:moveTo>
                <a:lnTo>
                  <a:pt x="844" y="261"/>
                </a:lnTo>
                <a:lnTo>
                  <a:pt x="844" y="404"/>
                </a:lnTo>
                <a:lnTo>
                  <a:pt x="719" y="404"/>
                </a:lnTo>
                <a:lnTo>
                  <a:pt x="719" y="261"/>
                </a:lnTo>
                <a:close/>
                <a:moveTo>
                  <a:pt x="860" y="612"/>
                </a:moveTo>
                <a:lnTo>
                  <a:pt x="390" y="612"/>
                </a:lnTo>
                <a:cubicBezTo>
                  <a:pt x="403" y="609"/>
                  <a:pt x="415" y="601"/>
                  <a:pt x="423" y="590"/>
                </a:cubicBezTo>
                <a:lnTo>
                  <a:pt x="625" y="590"/>
                </a:lnTo>
                <a:lnTo>
                  <a:pt x="827" y="590"/>
                </a:lnTo>
                <a:cubicBezTo>
                  <a:pt x="835" y="601"/>
                  <a:pt x="847" y="609"/>
                  <a:pt x="860" y="612"/>
                </a:cubicBezTo>
                <a:close/>
                <a:moveTo>
                  <a:pt x="561" y="261"/>
                </a:moveTo>
                <a:lnTo>
                  <a:pt x="689" y="261"/>
                </a:lnTo>
                <a:lnTo>
                  <a:pt x="689" y="404"/>
                </a:lnTo>
                <a:lnTo>
                  <a:pt x="561" y="404"/>
                </a:lnTo>
                <a:lnTo>
                  <a:pt x="561" y="261"/>
                </a:lnTo>
                <a:close/>
                <a:moveTo>
                  <a:pt x="368" y="115"/>
                </a:moveTo>
                <a:lnTo>
                  <a:pt x="485" y="36"/>
                </a:lnTo>
                <a:lnTo>
                  <a:pt x="603" y="115"/>
                </a:lnTo>
                <a:lnTo>
                  <a:pt x="485" y="195"/>
                </a:lnTo>
                <a:lnTo>
                  <a:pt x="368" y="115"/>
                </a:lnTo>
                <a:close/>
                <a:moveTo>
                  <a:pt x="406" y="261"/>
                </a:moveTo>
                <a:lnTo>
                  <a:pt x="531" y="261"/>
                </a:lnTo>
                <a:lnTo>
                  <a:pt x="531" y="404"/>
                </a:lnTo>
                <a:lnTo>
                  <a:pt x="406" y="404"/>
                </a:lnTo>
                <a:lnTo>
                  <a:pt x="406" y="261"/>
                </a:lnTo>
                <a:close/>
                <a:moveTo>
                  <a:pt x="251" y="261"/>
                </a:moveTo>
                <a:lnTo>
                  <a:pt x="376" y="261"/>
                </a:lnTo>
                <a:lnTo>
                  <a:pt x="376" y="404"/>
                </a:lnTo>
                <a:lnTo>
                  <a:pt x="251" y="404"/>
                </a:lnTo>
                <a:lnTo>
                  <a:pt x="251" y="261"/>
                </a:lnTo>
                <a:close/>
                <a:moveTo>
                  <a:pt x="221" y="404"/>
                </a:moveTo>
                <a:lnTo>
                  <a:pt x="118" y="404"/>
                </a:lnTo>
                <a:lnTo>
                  <a:pt x="157" y="261"/>
                </a:lnTo>
                <a:lnTo>
                  <a:pt x="221" y="261"/>
                </a:lnTo>
                <a:lnTo>
                  <a:pt x="221" y="404"/>
                </a:lnTo>
                <a:close/>
                <a:moveTo>
                  <a:pt x="303" y="590"/>
                </a:moveTo>
                <a:lnTo>
                  <a:pt x="334" y="590"/>
                </a:lnTo>
                <a:cubicBezTo>
                  <a:pt x="342" y="601"/>
                  <a:pt x="354" y="609"/>
                  <a:pt x="368" y="612"/>
                </a:cubicBezTo>
                <a:lnTo>
                  <a:pt x="270" y="612"/>
                </a:lnTo>
                <a:cubicBezTo>
                  <a:pt x="284" y="609"/>
                  <a:pt x="295" y="601"/>
                  <a:pt x="303" y="590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6" name="Airport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144474C9-4B25-2E7F-524C-BB4986AFE8E0}"/>
              </a:ext>
            </a:extLst>
          </p:cNvPr>
          <p:cNvGrpSpPr>
            <a:grpSpLocks noChangeAspect="1"/>
          </p:cNvGrpSpPr>
          <p:nvPr>
            <p:custDataLst>
              <p:tags r:id="rId7"/>
            </p:custDataLst>
          </p:nvPr>
        </p:nvGrpSpPr>
        <p:grpSpPr>
          <a:xfrm>
            <a:off x="10218145" y="3291548"/>
            <a:ext cx="783009" cy="401967"/>
            <a:chOff x="36513" y="2371725"/>
            <a:chExt cx="12177713" cy="6251576"/>
          </a:xfrm>
          <a:solidFill>
            <a:schemeClr val="accent5"/>
          </a:solidFill>
        </p:grpSpPr>
        <p:sp>
          <p:nvSpPr>
            <p:cNvPr id="47" name="Freeform 657">
              <a:extLst>
                <a:ext uri="{FF2B5EF4-FFF2-40B4-BE49-F238E27FC236}">
                  <a16:creationId xmlns:a16="http://schemas.microsoft.com/office/drawing/2014/main" id="{5908A031-8348-A661-2A85-9BB8F0A53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6326" y="2549525"/>
              <a:ext cx="3517900" cy="2246313"/>
            </a:xfrm>
            <a:custGeom>
              <a:avLst/>
              <a:gdLst>
                <a:gd name="T0" fmla="*/ 0 w 1704"/>
                <a:gd name="T1" fmla="*/ 859 h 1086"/>
                <a:gd name="T2" fmla="*/ 295 w 1704"/>
                <a:gd name="T3" fmla="*/ 1086 h 1086"/>
                <a:gd name="T4" fmla="*/ 1560 w 1704"/>
                <a:gd name="T5" fmla="*/ 287 h 1086"/>
                <a:gd name="T6" fmla="*/ 1426 w 1704"/>
                <a:gd name="T7" fmla="*/ 92 h 1086"/>
                <a:gd name="T8" fmla="*/ 964 w 1704"/>
                <a:gd name="T9" fmla="*/ 388 h 1086"/>
                <a:gd name="T10" fmla="*/ 151 w 1704"/>
                <a:gd name="T11" fmla="*/ 252 h 1086"/>
                <a:gd name="T12" fmla="*/ 6 w 1704"/>
                <a:gd name="T13" fmla="*/ 384 h 1086"/>
                <a:gd name="T14" fmla="*/ 652 w 1704"/>
                <a:gd name="T15" fmla="*/ 587 h 1086"/>
                <a:gd name="T16" fmla="*/ 297 w 1704"/>
                <a:gd name="T17" fmla="*/ 812 h 1086"/>
                <a:gd name="T18" fmla="*/ 133 w 1704"/>
                <a:gd name="T19" fmla="*/ 772 h 1086"/>
                <a:gd name="T20" fmla="*/ 0 w 1704"/>
                <a:gd name="T21" fmla="*/ 859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4" h="1086">
                  <a:moveTo>
                    <a:pt x="0" y="859"/>
                  </a:moveTo>
                  <a:lnTo>
                    <a:pt x="295" y="1086"/>
                  </a:lnTo>
                  <a:lnTo>
                    <a:pt x="1560" y="287"/>
                  </a:lnTo>
                  <a:cubicBezTo>
                    <a:pt x="1704" y="196"/>
                    <a:pt x="1569" y="0"/>
                    <a:pt x="1426" y="92"/>
                  </a:cubicBezTo>
                  <a:lnTo>
                    <a:pt x="964" y="388"/>
                  </a:lnTo>
                  <a:lnTo>
                    <a:pt x="151" y="252"/>
                  </a:lnTo>
                  <a:lnTo>
                    <a:pt x="6" y="384"/>
                  </a:lnTo>
                  <a:lnTo>
                    <a:pt x="652" y="587"/>
                  </a:lnTo>
                  <a:lnTo>
                    <a:pt x="297" y="812"/>
                  </a:lnTo>
                  <a:lnTo>
                    <a:pt x="133" y="772"/>
                  </a:lnTo>
                  <a:lnTo>
                    <a:pt x="0" y="85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Freeform 658">
              <a:extLst>
                <a:ext uri="{FF2B5EF4-FFF2-40B4-BE49-F238E27FC236}">
                  <a16:creationId xmlns:a16="http://schemas.microsoft.com/office/drawing/2014/main" id="{B3A12C91-2D27-2D71-C153-7A07B3DA0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13" y="2371725"/>
              <a:ext cx="4373563" cy="2978150"/>
            </a:xfrm>
            <a:custGeom>
              <a:avLst/>
              <a:gdLst>
                <a:gd name="T0" fmla="*/ 0 w 2118"/>
                <a:gd name="T1" fmla="*/ 343 h 1440"/>
                <a:gd name="T2" fmla="*/ 24 w 2118"/>
                <a:gd name="T3" fmla="*/ 814 h 1440"/>
                <a:gd name="T4" fmla="*/ 1835 w 2118"/>
                <a:gd name="T5" fmla="*/ 1376 h 1440"/>
                <a:gd name="T6" fmla="*/ 1912 w 2118"/>
                <a:gd name="T7" fmla="*/ 1085 h 1440"/>
                <a:gd name="T8" fmla="*/ 1246 w 2118"/>
                <a:gd name="T9" fmla="*/ 884 h 1440"/>
                <a:gd name="T10" fmla="*/ 1047 w 2118"/>
                <a:gd name="T11" fmla="*/ 31 h 1440"/>
                <a:gd name="T12" fmla="*/ 801 w 2118"/>
                <a:gd name="T13" fmla="*/ 0 h 1440"/>
                <a:gd name="T14" fmla="*/ 798 w 2118"/>
                <a:gd name="T15" fmla="*/ 748 h 1440"/>
                <a:gd name="T16" fmla="*/ 289 w 2118"/>
                <a:gd name="T17" fmla="*/ 591 h 1440"/>
                <a:gd name="T18" fmla="*/ 193 w 2118"/>
                <a:gd name="T19" fmla="*/ 400 h 1440"/>
                <a:gd name="T20" fmla="*/ 0 w 2118"/>
                <a:gd name="T21" fmla="*/ 343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18" h="1440">
                  <a:moveTo>
                    <a:pt x="0" y="343"/>
                  </a:moveTo>
                  <a:lnTo>
                    <a:pt x="24" y="814"/>
                  </a:lnTo>
                  <a:lnTo>
                    <a:pt x="1835" y="1376"/>
                  </a:lnTo>
                  <a:cubicBezTo>
                    <a:pt x="2041" y="1440"/>
                    <a:pt x="2118" y="1147"/>
                    <a:pt x="1912" y="1085"/>
                  </a:cubicBezTo>
                  <a:lnTo>
                    <a:pt x="1246" y="884"/>
                  </a:lnTo>
                  <a:lnTo>
                    <a:pt x="1047" y="31"/>
                  </a:lnTo>
                  <a:lnTo>
                    <a:pt x="801" y="0"/>
                  </a:lnTo>
                  <a:lnTo>
                    <a:pt x="798" y="748"/>
                  </a:lnTo>
                  <a:lnTo>
                    <a:pt x="289" y="591"/>
                  </a:lnTo>
                  <a:lnTo>
                    <a:pt x="193" y="400"/>
                  </a:lnTo>
                  <a:lnTo>
                    <a:pt x="0" y="34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Oval 659">
              <a:extLst>
                <a:ext uri="{FF2B5EF4-FFF2-40B4-BE49-F238E27FC236}">
                  <a16:creationId xmlns:a16="http://schemas.microsoft.com/office/drawing/2014/main" id="{F87443BF-D872-F67A-05C3-EE44D5D12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8763" y="4713288"/>
              <a:ext cx="319088" cy="320675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Oval 660">
              <a:extLst>
                <a:ext uri="{FF2B5EF4-FFF2-40B4-BE49-F238E27FC236}">
                  <a16:creationId xmlns:a16="http://schemas.microsoft.com/office/drawing/2014/main" id="{CDBFE0A2-904B-28C2-970B-28C949CEED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3413" y="4810125"/>
              <a:ext cx="319088" cy="319088"/>
            </a:xfrm>
            <a:prstGeom prst="ellipse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: Shape 784">
              <a:extLst>
                <a:ext uri="{FF2B5EF4-FFF2-40B4-BE49-F238E27FC236}">
                  <a16:creationId xmlns:a16="http://schemas.microsoft.com/office/drawing/2014/main" id="{D7307193-DFB0-BBC1-1368-87D97F7D0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88" y="6240463"/>
              <a:ext cx="12111038" cy="2382838"/>
            </a:xfrm>
            <a:custGeom>
              <a:avLst/>
              <a:gdLst>
                <a:gd name="connsiteX0" fmla="*/ 247650 w 12111038"/>
                <a:gd name="connsiteY0" fmla="*/ 1027112 h 2382838"/>
                <a:gd name="connsiteX1" fmla="*/ 247650 w 12111038"/>
                <a:gd name="connsiteY1" fmla="*/ 1562100 h 2382838"/>
                <a:gd name="connsiteX2" fmla="*/ 5722938 w 12111038"/>
                <a:gd name="connsiteY2" fmla="*/ 1562100 h 2382838"/>
                <a:gd name="connsiteX3" fmla="*/ 5722938 w 12111038"/>
                <a:gd name="connsiteY3" fmla="*/ 1027112 h 2382838"/>
                <a:gd name="connsiteX4" fmla="*/ 7383463 w 12111038"/>
                <a:gd name="connsiteY4" fmla="*/ 989012 h 2382838"/>
                <a:gd name="connsiteX5" fmla="*/ 7383463 w 12111038"/>
                <a:gd name="connsiteY5" fmla="*/ 1525587 h 2382838"/>
                <a:gd name="connsiteX6" fmla="*/ 11826876 w 12111038"/>
                <a:gd name="connsiteY6" fmla="*/ 1525587 h 2382838"/>
                <a:gd name="connsiteX7" fmla="*/ 11826876 w 12111038"/>
                <a:gd name="connsiteY7" fmla="*/ 989012 h 2382838"/>
                <a:gd name="connsiteX8" fmla="*/ 239713 w 12111038"/>
                <a:gd name="connsiteY8" fmla="*/ 258762 h 2382838"/>
                <a:gd name="connsiteX9" fmla="*/ 239713 w 12111038"/>
                <a:gd name="connsiteY9" fmla="*/ 795337 h 2382838"/>
                <a:gd name="connsiteX10" fmla="*/ 5715001 w 12111038"/>
                <a:gd name="connsiteY10" fmla="*/ 795337 h 2382838"/>
                <a:gd name="connsiteX11" fmla="*/ 5715001 w 12111038"/>
                <a:gd name="connsiteY11" fmla="*/ 258762 h 2382838"/>
                <a:gd name="connsiteX12" fmla="*/ 7383463 w 12111038"/>
                <a:gd name="connsiteY12" fmla="*/ 250825 h 2382838"/>
                <a:gd name="connsiteX13" fmla="*/ 7383463 w 12111038"/>
                <a:gd name="connsiteY13" fmla="*/ 787400 h 2382838"/>
                <a:gd name="connsiteX14" fmla="*/ 11826876 w 12111038"/>
                <a:gd name="connsiteY14" fmla="*/ 787400 h 2382838"/>
                <a:gd name="connsiteX15" fmla="*/ 11826876 w 12111038"/>
                <a:gd name="connsiteY15" fmla="*/ 250825 h 2382838"/>
                <a:gd name="connsiteX16" fmla="*/ 0 w 12111038"/>
                <a:gd name="connsiteY16" fmla="*/ 0 h 2382838"/>
                <a:gd name="connsiteX17" fmla="*/ 12111038 w 12111038"/>
                <a:gd name="connsiteY17" fmla="*/ 0 h 2382838"/>
                <a:gd name="connsiteX18" fmla="*/ 12111038 w 12111038"/>
                <a:gd name="connsiteY18" fmla="*/ 2382838 h 2382838"/>
                <a:gd name="connsiteX19" fmla="*/ 7124701 w 12111038"/>
                <a:gd name="connsiteY19" fmla="*/ 2382838 h 2382838"/>
                <a:gd name="connsiteX20" fmla="*/ 7124701 w 12111038"/>
                <a:gd name="connsiteY20" fmla="*/ 1895475 h 2382838"/>
                <a:gd name="connsiteX21" fmla="*/ 6037263 w 12111038"/>
                <a:gd name="connsiteY21" fmla="*/ 1895475 h 2382838"/>
                <a:gd name="connsiteX22" fmla="*/ 6037263 w 12111038"/>
                <a:gd name="connsiteY22" fmla="*/ 2382838 h 2382838"/>
                <a:gd name="connsiteX23" fmla="*/ 0 w 12111038"/>
                <a:gd name="connsiteY23" fmla="*/ 2382838 h 2382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2111038" h="2382838">
                  <a:moveTo>
                    <a:pt x="247650" y="1027112"/>
                  </a:moveTo>
                  <a:lnTo>
                    <a:pt x="247650" y="1562100"/>
                  </a:lnTo>
                  <a:lnTo>
                    <a:pt x="5722938" y="1562100"/>
                  </a:lnTo>
                  <a:lnTo>
                    <a:pt x="5722938" y="1027112"/>
                  </a:lnTo>
                  <a:close/>
                  <a:moveTo>
                    <a:pt x="7383463" y="989012"/>
                  </a:moveTo>
                  <a:lnTo>
                    <a:pt x="7383463" y="1525587"/>
                  </a:lnTo>
                  <a:lnTo>
                    <a:pt x="11826876" y="1525587"/>
                  </a:lnTo>
                  <a:lnTo>
                    <a:pt x="11826876" y="989012"/>
                  </a:lnTo>
                  <a:close/>
                  <a:moveTo>
                    <a:pt x="239713" y="258762"/>
                  </a:moveTo>
                  <a:lnTo>
                    <a:pt x="239713" y="795337"/>
                  </a:lnTo>
                  <a:lnTo>
                    <a:pt x="5715001" y="795337"/>
                  </a:lnTo>
                  <a:lnTo>
                    <a:pt x="5715001" y="258762"/>
                  </a:lnTo>
                  <a:close/>
                  <a:moveTo>
                    <a:pt x="7383463" y="250825"/>
                  </a:moveTo>
                  <a:lnTo>
                    <a:pt x="7383463" y="787400"/>
                  </a:lnTo>
                  <a:lnTo>
                    <a:pt x="11826876" y="787400"/>
                  </a:lnTo>
                  <a:lnTo>
                    <a:pt x="11826876" y="250825"/>
                  </a:lnTo>
                  <a:close/>
                  <a:moveTo>
                    <a:pt x="0" y="0"/>
                  </a:moveTo>
                  <a:lnTo>
                    <a:pt x="12111038" y="0"/>
                  </a:lnTo>
                  <a:lnTo>
                    <a:pt x="12111038" y="2382838"/>
                  </a:lnTo>
                  <a:lnTo>
                    <a:pt x="7124701" y="2382838"/>
                  </a:lnTo>
                  <a:lnTo>
                    <a:pt x="7124701" y="1895475"/>
                  </a:lnTo>
                  <a:lnTo>
                    <a:pt x="6037263" y="1895475"/>
                  </a:lnTo>
                  <a:lnTo>
                    <a:pt x="6037263" y="2382838"/>
                  </a:lnTo>
                  <a:lnTo>
                    <a:pt x="0" y="238283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2" name="Freeform: Shape 789">
              <a:extLst>
                <a:ext uri="{FF2B5EF4-FFF2-40B4-BE49-F238E27FC236}">
                  <a16:creationId xmlns:a16="http://schemas.microsoft.com/office/drawing/2014/main" id="{DE3B1CB7-4EB7-D32F-10BA-CAC21773B9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92788" y="3490913"/>
              <a:ext cx="1657350" cy="4948238"/>
            </a:xfrm>
            <a:custGeom>
              <a:avLst/>
              <a:gdLst>
                <a:gd name="connsiteX0" fmla="*/ 0 w 1657350"/>
                <a:gd name="connsiteY0" fmla="*/ 1303337 h 4948238"/>
                <a:gd name="connsiteX1" fmla="*/ 1657350 w 1657350"/>
                <a:gd name="connsiteY1" fmla="*/ 1303337 h 4948238"/>
                <a:gd name="connsiteX2" fmla="*/ 1657350 w 1657350"/>
                <a:gd name="connsiteY2" fmla="*/ 4948238 h 4948238"/>
                <a:gd name="connsiteX3" fmla="*/ 0 w 1657350"/>
                <a:gd name="connsiteY3" fmla="*/ 4948238 h 4948238"/>
                <a:gd name="connsiteX4" fmla="*/ 0 w 1657350"/>
                <a:gd name="connsiteY4" fmla="*/ 0 h 4948238"/>
                <a:gd name="connsiteX5" fmla="*/ 1657350 w 1657350"/>
                <a:gd name="connsiteY5" fmla="*/ 0 h 4948238"/>
                <a:gd name="connsiteX6" fmla="*/ 1657350 w 1657350"/>
                <a:gd name="connsiteY6" fmla="*/ 766762 h 4948238"/>
                <a:gd name="connsiteX7" fmla="*/ 0 w 1657350"/>
                <a:gd name="connsiteY7" fmla="*/ 766762 h 4948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57350" h="4948238">
                  <a:moveTo>
                    <a:pt x="0" y="1303337"/>
                  </a:moveTo>
                  <a:lnTo>
                    <a:pt x="1657350" y="1303337"/>
                  </a:lnTo>
                  <a:lnTo>
                    <a:pt x="1657350" y="4948238"/>
                  </a:lnTo>
                  <a:lnTo>
                    <a:pt x="0" y="4948238"/>
                  </a:lnTo>
                  <a:close/>
                  <a:moveTo>
                    <a:pt x="0" y="0"/>
                  </a:moveTo>
                  <a:lnTo>
                    <a:pt x="1657350" y="0"/>
                  </a:lnTo>
                  <a:lnTo>
                    <a:pt x="1657350" y="766762"/>
                  </a:lnTo>
                  <a:lnTo>
                    <a:pt x="0" y="766762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Freeform: Shape 788">
              <a:extLst>
                <a:ext uri="{FF2B5EF4-FFF2-40B4-BE49-F238E27FC236}">
                  <a16:creationId xmlns:a16="http://schemas.microsoft.com/office/drawing/2014/main" id="{294B4681-437A-3A77-09F6-59486C4751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4313" y="3841750"/>
              <a:ext cx="2654300" cy="1144588"/>
            </a:xfrm>
            <a:custGeom>
              <a:avLst/>
              <a:gdLst>
                <a:gd name="connsiteX0" fmla="*/ 139700 w 2654300"/>
                <a:gd name="connsiteY0" fmla="*/ 415925 h 1144588"/>
                <a:gd name="connsiteX1" fmla="*/ 139700 w 2654300"/>
                <a:gd name="connsiteY1" fmla="*/ 952500 h 1144588"/>
                <a:gd name="connsiteX2" fmla="*/ 2516188 w 2654300"/>
                <a:gd name="connsiteY2" fmla="*/ 952500 h 1144588"/>
                <a:gd name="connsiteX3" fmla="*/ 2516188 w 2654300"/>
                <a:gd name="connsiteY3" fmla="*/ 415925 h 1144588"/>
                <a:gd name="connsiteX4" fmla="*/ 0 w 2654300"/>
                <a:gd name="connsiteY4" fmla="*/ 0 h 1144588"/>
                <a:gd name="connsiteX5" fmla="*/ 2654300 w 2654300"/>
                <a:gd name="connsiteY5" fmla="*/ 0 h 1144588"/>
                <a:gd name="connsiteX6" fmla="*/ 2654300 w 2654300"/>
                <a:gd name="connsiteY6" fmla="*/ 1144588 h 1144588"/>
                <a:gd name="connsiteX7" fmla="*/ 0 w 2654300"/>
                <a:gd name="connsiteY7" fmla="*/ 1144588 h 1144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54300" h="1144588">
                  <a:moveTo>
                    <a:pt x="139700" y="415925"/>
                  </a:moveTo>
                  <a:lnTo>
                    <a:pt x="139700" y="952500"/>
                  </a:lnTo>
                  <a:lnTo>
                    <a:pt x="2516188" y="952500"/>
                  </a:lnTo>
                  <a:lnTo>
                    <a:pt x="2516188" y="415925"/>
                  </a:lnTo>
                  <a:close/>
                  <a:moveTo>
                    <a:pt x="0" y="0"/>
                  </a:moveTo>
                  <a:lnTo>
                    <a:pt x="2654300" y="0"/>
                  </a:lnTo>
                  <a:lnTo>
                    <a:pt x="2654300" y="1144588"/>
                  </a:lnTo>
                  <a:lnTo>
                    <a:pt x="0" y="1144588"/>
                  </a:lnTo>
                  <a:close/>
                </a:path>
              </a:pathLst>
            </a:cu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5" name="Utilitie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64E9A5A-355C-D509-D4FF-3E68FF0FBB72}"/>
              </a:ext>
            </a:extLst>
          </p:cNvPr>
          <p:cNvGrpSpPr>
            <a:grpSpLocks noChangeAspect="1"/>
          </p:cNvGrpSpPr>
          <p:nvPr>
            <p:custDataLst>
              <p:tags r:id="rId8"/>
            </p:custDataLst>
          </p:nvPr>
        </p:nvGrpSpPr>
        <p:grpSpPr>
          <a:xfrm flipH="1">
            <a:off x="10418711" y="4114307"/>
            <a:ext cx="328721" cy="450201"/>
            <a:chOff x="4178300" y="185738"/>
            <a:chExt cx="3994150" cy="5470199"/>
          </a:xfrm>
          <a:solidFill>
            <a:schemeClr val="accent5"/>
          </a:solidFill>
        </p:grpSpPr>
        <p:sp>
          <p:nvSpPr>
            <p:cNvPr id="56" name="Freeform 9">
              <a:extLst>
                <a:ext uri="{FF2B5EF4-FFF2-40B4-BE49-F238E27FC236}">
                  <a16:creationId xmlns:a16="http://schemas.microsoft.com/office/drawing/2014/main" id="{1E1C82DD-74E3-2A56-161D-D1880C13EB4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78300" y="185738"/>
              <a:ext cx="3994150" cy="3375026"/>
            </a:xfrm>
            <a:custGeom>
              <a:avLst/>
              <a:gdLst>
                <a:gd name="T0" fmla="*/ 2799 w 6062"/>
                <a:gd name="T1" fmla="*/ 0 h 5114"/>
                <a:gd name="T2" fmla="*/ 2641 w 6062"/>
                <a:gd name="T3" fmla="*/ 158 h 5114"/>
                <a:gd name="T4" fmla="*/ 2641 w 6062"/>
                <a:gd name="T5" fmla="*/ 271 h 5114"/>
                <a:gd name="T6" fmla="*/ 2528 w 6062"/>
                <a:gd name="T7" fmla="*/ 222 h 5114"/>
                <a:gd name="T8" fmla="*/ 1344 w 6062"/>
                <a:gd name="T9" fmla="*/ 222 h 5114"/>
                <a:gd name="T10" fmla="*/ 1187 w 6062"/>
                <a:gd name="T11" fmla="*/ 380 h 5114"/>
                <a:gd name="T12" fmla="*/ 1187 w 6062"/>
                <a:gd name="T13" fmla="*/ 477 h 5114"/>
                <a:gd name="T14" fmla="*/ 1344 w 6062"/>
                <a:gd name="T15" fmla="*/ 635 h 5114"/>
                <a:gd name="T16" fmla="*/ 2528 w 6062"/>
                <a:gd name="T17" fmla="*/ 635 h 5114"/>
                <a:gd name="T18" fmla="*/ 2641 w 6062"/>
                <a:gd name="T19" fmla="*/ 586 h 5114"/>
                <a:gd name="T20" fmla="*/ 2641 w 6062"/>
                <a:gd name="T21" fmla="*/ 1044 h 5114"/>
                <a:gd name="T22" fmla="*/ 2399 w 6062"/>
                <a:gd name="T23" fmla="*/ 1367 h 5114"/>
                <a:gd name="T24" fmla="*/ 2399 w 6062"/>
                <a:gd name="T25" fmla="*/ 1872 h 5114"/>
                <a:gd name="T26" fmla="*/ 2210 w 6062"/>
                <a:gd name="T27" fmla="*/ 1872 h 5114"/>
                <a:gd name="T28" fmla="*/ 1874 w 6062"/>
                <a:gd name="T29" fmla="*/ 2208 h 5114"/>
                <a:gd name="T30" fmla="*/ 1874 w 6062"/>
                <a:gd name="T31" fmla="*/ 2503 h 5114"/>
                <a:gd name="T32" fmla="*/ 1084 w 6062"/>
                <a:gd name="T33" fmla="*/ 2503 h 5114"/>
                <a:gd name="T34" fmla="*/ 468 w 6062"/>
                <a:gd name="T35" fmla="*/ 3049 h 5114"/>
                <a:gd name="T36" fmla="*/ 463 w 6062"/>
                <a:gd name="T37" fmla="*/ 3049 h 5114"/>
                <a:gd name="T38" fmla="*/ 463 w 6062"/>
                <a:gd name="T39" fmla="*/ 4570 h 5114"/>
                <a:gd name="T40" fmla="*/ 347 w 6062"/>
                <a:gd name="T41" fmla="*/ 4570 h 5114"/>
                <a:gd name="T42" fmla="*/ 0 w 6062"/>
                <a:gd name="T43" fmla="*/ 4917 h 5114"/>
                <a:gd name="T44" fmla="*/ 22 w 6062"/>
                <a:gd name="T45" fmla="*/ 5114 h 5114"/>
                <a:gd name="T46" fmla="*/ 2186 w 6062"/>
                <a:gd name="T47" fmla="*/ 5114 h 5114"/>
                <a:gd name="T48" fmla="*/ 2208 w 6062"/>
                <a:gd name="T49" fmla="*/ 4917 h 5114"/>
                <a:gd name="T50" fmla="*/ 1861 w 6062"/>
                <a:gd name="T51" fmla="*/ 4570 h 5114"/>
                <a:gd name="T52" fmla="*/ 1765 w 6062"/>
                <a:gd name="T53" fmla="*/ 4570 h 5114"/>
                <a:gd name="T54" fmla="*/ 1765 w 6062"/>
                <a:gd name="T55" fmla="*/ 3743 h 5114"/>
                <a:gd name="T56" fmla="*/ 5414 w 6062"/>
                <a:gd name="T57" fmla="*/ 3743 h 5114"/>
                <a:gd name="T58" fmla="*/ 5414 w 6062"/>
                <a:gd name="T59" fmla="*/ 4584 h 5114"/>
                <a:gd name="T60" fmla="*/ 5751 w 6062"/>
                <a:gd name="T61" fmla="*/ 4921 h 5114"/>
                <a:gd name="T62" fmla="*/ 5789 w 6062"/>
                <a:gd name="T63" fmla="*/ 4918 h 5114"/>
                <a:gd name="T64" fmla="*/ 5789 w 6062"/>
                <a:gd name="T65" fmla="*/ 4921 h 5114"/>
                <a:gd name="T66" fmla="*/ 6062 w 6062"/>
                <a:gd name="T67" fmla="*/ 4921 h 5114"/>
                <a:gd name="T68" fmla="*/ 6062 w 6062"/>
                <a:gd name="T69" fmla="*/ 1388 h 5114"/>
                <a:gd name="T70" fmla="*/ 5789 w 6062"/>
                <a:gd name="T71" fmla="*/ 1388 h 5114"/>
                <a:gd name="T72" fmla="*/ 5789 w 6062"/>
                <a:gd name="T73" fmla="*/ 1391 h 5114"/>
                <a:gd name="T74" fmla="*/ 5751 w 6062"/>
                <a:gd name="T75" fmla="*/ 1388 h 5114"/>
                <a:gd name="T76" fmla="*/ 5414 w 6062"/>
                <a:gd name="T77" fmla="*/ 1725 h 5114"/>
                <a:gd name="T78" fmla="*/ 5414 w 6062"/>
                <a:gd name="T79" fmla="*/ 2503 h 5114"/>
                <a:gd name="T80" fmla="*/ 3724 w 6062"/>
                <a:gd name="T81" fmla="*/ 2503 h 5114"/>
                <a:gd name="T82" fmla="*/ 3724 w 6062"/>
                <a:gd name="T83" fmla="*/ 2208 h 5114"/>
                <a:gd name="T84" fmla="*/ 3388 w 6062"/>
                <a:gd name="T85" fmla="*/ 1872 h 5114"/>
                <a:gd name="T86" fmla="*/ 3198 w 6062"/>
                <a:gd name="T87" fmla="*/ 1872 h 5114"/>
                <a:gd name="T88" fmla="*/ 3198 w 6062"/>
                <a:gd name="T89" fmla="*/ 1367 h 5114"/>
                <a:gd name="T90" fmla="*/ 2956 w 6062"/>
                <a:gd name="T91" fmla="*/ 1044 h 5114"/>
                <a:gd name="T92" fmla="*/ 2956 w 6062"/>
                <a:gd name="T93" fmla="*/ 584 h 5114"/>
                <a:gd name="T94" fmla="*/ 3073 w 6062"/>
                <a:gd name="T95" fmla="*/ 635 h 5114"/>
                <a:gd name="T96" fmla="*/ 4255 w 6062"/>
                <a:gd name="T97" fmla="*/ 635 h 5114"/>
                <a:gd name="T98" fmla="*/ 4413 w 6062"/>
                <a:gd name="T99" fmla="*/ 477 h 5114"/>
                <a:gd name="T100" fmla="*/ 4413 w 6062"/>
                <a:gd name="T101" fmla="*/ 380 h 5114"/>
                <a:gd name="T102" fmla="*/ 4255 w 6062"/>
                <a:gd name="T103" fmla="*/ 222 h 5114"/>
                <a:gd name="T104" fmla="*/ 3073 w 6062"/>
                <a:gd name="T105" fmla="*/ 222 h 5114"/>
                <a:gd name="T106" fmla="*/ 2956 w 6062"/>
                <a:gd name="T107" fmla="*/ 273 h 5114"/>
                <a:gd name="T108" fmla="*/ 2956 w 6062"/>
                <a:gd name="T109" fmla="*/ 158 h 5114"/>
                <a:gd name="T110" fmla="*/ 2799 w 6062"/>
                <a:gd name="T111" fmla="*/ 0 h 5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062" h="5114">
                  <a:moveTo>
                    <a:pt x="2799" y="0"/>
                  </a:moveTo>
                  <a:cubicBezTo>
                    <a:pt x="2712" y="0"/>
                    <a:pt x="2641" y="71"/>
                    <a:pt x="2641" y="158"/>
                  </a:cubicBezTo>
                  <a:lnTo>
                    <a:pt x="2641" y="271"/>
                  </a:lnTo>
                  <a:cubicBezTo>
                    <a:pt x="2613" y="241"/>
                    <a:pt x="2572" y="222"/>
                    <a:pt x="2528" y="222"/>
                  </a:cubicBezTo>
                  <a:lnTo>
                    <a:pt x="1344" y="222"/>
                  </a:lnTo>
                  <a:cubicBezTo>
                    <a:pt x="1257" y="222"/>
                    <a:pt x="1187" y="292"/>
                    <a:pt x="1187" y="380"/>
                  </a:cubicBezTo>
                  <a:lnTo>
                    <a:pt x="1187" y="477"/>
                  </a:lnTo>
                  <a:cubicBezTo>
                    <a:pt x="1187" y="565"/>
                    <a:pt x="1257" y="635"/>
                    <a:pt x="1344" y="635"/>
                  </a:cubicBezTo>
                  <a:lnTo>
                    <a:pt x="2528" y="635"/>
                  </a:lnTo>
                  <a:cubicBezTo>
                    <a:pt x="2572" y="635"/>
                    <a:pt x="2613" y="616"/>
                    <a:pt x="2641" y="586"/>
                  </a:cubicBezTo>
                  <a:lnTo>
                    <a:pt x="2641" y="1044"/>
                  </a:lnTo>
                  <a:cubicBezTo>
                    <a:pt x="2501" y="1085"/>
                    <a:pt x="2399" y="1214"/>
                    <a:pt x="2399" y="1367"/>
                  </a:cubicBezTo>
                  <a:lnTo>
                    <a:pt x="2399" y="1872"/>
                  </a:lnTo>
                  <a:lnTo>
                    <a:pt x="2210" y="1872"/>
                  </a:lnTo>
                  <a:cubicBezTo>
                    <a:pt x="2024" y="1872"/>
                    <a:pt x="1874" y="2022"/>
                    <a:pt x="1874" y="2208"/>
                  </a:cubicBezTo>
                  <a:lnTo>
                    <a:pt x="1874" y="2503"/>
                  </a:lnTo>
                  <a:lnTo>
                    <a:pt x="1084" y="2503"/>
                  </a:lnTo>
                  <a:cubicBezTo>
                    <a:pt x="765" y="2503"/>
                    <a:pt x="504" y="2740"/>
                    <a:pt x="468" y="3049"/>
                  </a:cubicBezTo>
                  <a:lnTo>
                    <a:pt x="463" y="3049"/>
                  </a:lnTo>
                  <a:lnTo>
                    <a:pt x="463" y="4570"/>
                  </a:lnTo>
                  <a:lnTo>
                    <a:pt x="347" y="4570"/>
                  </a:lnTo>
                  <a:cubicBezTo>
                    <a:pt x="154" y="4570"/>
                    <a:pt x="0" y="4724"/>
                    <a:pt x="0" y="4917"/>
                  </a:cubicBezTo>
                  <a:cubicBezTo>
                    <a:pt x="0" y="5109"/>
                    <a:pt x="22" y="5114"/>
                    <a:pt x="22" y="5114"/>
                  </a:cubicBezTo>
                  <a:lnTo>
                    <a:pt x="2186" y="5114"/>
                  </a:lnTo>
                  <a:cubicBezTo>
                    <a:pt x="2186" y="5114"/>
                    <a:pt x="2208" y="5109"/>
                    <a:pt x="2208" y="4917"/>
                  </a:cubicBezTo>
                  <a:cubicBezTo>
                    <a:pt x="2208" y="4724"/>
                    <a:pt x="2047" y="4521"/>
                    <a:pt x="1861" y="4570"/>
                  </a:cubicBezTo>
                  <a:lnTo>
                    <a:pt x="1765" y="4570"/>
                  </a:lnTo>
                  <a:lnTo>
                    <a:pt x="1765" y="3743"/>
                  </a:lnTo>
                  <a:lnTo>
                    <a:pt x="5414" y="3743"/>
                  </a:lnTo>
                  <a:lnTo>
                    <a:pt x="5414" y="4584"/>
                  </a:lnTo>
                  <a:cubicBezTo>
                    <a:pt x="5414" y="4770"/>
                    <a:pt x="5564" y="4921"/>
                    <a:pt x="5751" y="4921"/>
                  </a:cubicBezTo>
                  <a:cubicBezTo>
                    <a:pt x="5764" y="4921"/>
                    <a:pt x="5777" y="4920"/>
                    <a:pt x="5789" y="4918"/>
                  </a:cubicBezTo>
                  <a:lnTo>
                    <a:pt x="5789" y="4921"/>
                  </a:lnTo>
                  <a:lnTo>
                    <a:pt x="6062" y="4921"/>
                  </a:lnTo>
                  <a:lnTo>
                    <a:pt x="6062" y="1388"/>
                  </a:lnTo>
                  <a:lnTo>
                    <a:pt x="5789" y="1388"/>
                  </a:lnTo>
                  <a:lnTo>
                    <a:pt x="5789" y="1391"/>
                  </a:lnTo>
                  <a:cubicBezTo>
                    <a:pt x="5777" y="1389"/>
                    <a:pt x="5764" y="1388"/>
                    <a:pt x="5751" y="1388"/>
                  </a:cubicBezTo>
                  <a:cubicBezTo>
                    <a:pt x="5564" y="1388"/>
                    <a:pt x="5471" y="1547"/>
                    <a:pt x="5414" y="1725"/>
                  </a:cubicBezTo>
                  <a:lnTo>
                    <a:pt x="5414" y="2503"/>
                  </a:lnTo>
                  <a:lnTo>
                    <a:pt x="3724" y="2503"/>
                  </a:lnTo>
                  <a:lnTo>
                    <a:pt x="3724" y="2208"/>
                  </a:lnTo>
                  <a:cubicBezTo>
                    <a:pt x="3724" y="2022"/>
                    <a:pt x="3574" y="1872"/>
                    <a:pt x="3388" y="1872"/>
                  </a:cubicBezTo>
                  <a:lnTo>
                    <a:pt x="3198" y="1872"/>
                  </a:lnTo>
                  <a:lnTo>
                    <a:pt x="3198" y="1367"/>
                  </a:lnTo>
                  <a:cubicBezTo>
                    <a:pt x="3198" y="1214"/>
                    <a:pt x="3097" y="1085"/>
                    <a:pt x="2956" y="1044"/>
                  </a:cubicBezTo>
                  <a:lnTo>
                    <a:pt x="2956" y="584"/>
                  </a:lnTo>
                  <a:cubicBezTo>
                    <a:pt x="2985" y="616"/>
                    <a:pt x="3027" y="635"/>
                    <a:pt x="3073" y="635"/>
                  </a:cubicBezTo>
                  <a:lnTo>
                    <a:pt x="4255" y="635"/>
                  </a:lnTo>
                  <a:cubicBezTo>
                    <a:pt x="4343" y="635"/>
                    <a:pt x="4413" y="565"/>
                    <a:pt x="4413" y="477"/>
                  </a:cubicBezTo>
                  <a:lnTo>
                    <a:pt x="4413" y="380"/>
                  </a:lnTo>
                  <a:cubicBezTo>
                    <a:pt x="4413" y="292"/>
                    <a:pt x="4343" y="222"/>
                    <a:pt x="4255" y="222"/>
                  </a:cubicBezTo>
                  <a:lnTo>
                    <a:pt x="3073" y="222"/>
                  </a:lnTo>
                  <a:cubicBezTo>
                    <a:pt x="3027" y="222"/>
                    <a:pt x="2985" y="241"/>
                    <a:pt x="2956" y="273"/>
                  </a:cubicBezTo>
                  <a:lnTo>
                    <a:pt x="2956" y="158"/>
                  </a:lnTo>
                  <a:cubicBezTo>
                    <a:pt x="2956" y="71"/>
                    <a:pt x="2886" y="0"/>
                    <a:pt x="279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Water">
              <a:extLst>
                <a:ext uri="{FF2B5EF4-FFF2-40B4-BE49-F238E27FC236}">
                  <a16:creationId xmlns:a16="http://schemas.microsoft.com/office/drawing/2014/main" id="{41AC4E45-9DB4-7A8D-3284-0F41CBE259D0}"/>
                </a:ext>
              </a:extLst>
            </p:cNvPr>
            <p:cNvSpPr>
              <a:spLocks noChangeAspect="1" noEditPoints="1"/>
            </p:cNvSpPr>
            <p:nvPr>
              <p:custDataLst>
                <p:tags r:id="rId10"/>
              </p:custDataLst>
            </p:nvPr>
          </p:nvSpPr>
          <p:spPr bwMode="auto">
            <a:xfrm>
              <a:off x="4178300" y="3781610"/>
              <a:ext cx="1457367" cy="1874327"/>
            </a:xfrm>
            <a:custGeom>
              <a:avLst/>
              <a:gdLst>
                <a:gd name="T0" fmla="*/ 147 w 156"/>
                <a:gd name="T1" fmla="*/ 92 h 200"/>
                <a:gd name="T2" fmla="*/ 78 w 156"/>
                <a:gd name="T3" fmla="*/ 0 h 200"/>
                <a:gd name="T4" fmla="*/ 9 w 156"/>
                <a:gd name="T5" fmla="*/ 92 h 200"/>
                <a:gd name="T6" fmla="*/ 12 w 156"/>
                <a:gd name="T7" fmla="*/ 160 h 200"/>
                <a:gd name="T8" fmla="*/ 78 w 156"/>
                <a:gd name="T9" fmla="*/ 200 h 200"/>
                <a:gd name="T10" fmla="*/ 144 w 156"/>
                <a:gd name="T11" fmla="*/ 160 h 200"/>
                <a:gd name="T12" fmla="*/ 147 w 156"/>
                <a:gd name="T13" fmla="*/ 92 h 200"/>
                <a:gd name="T14" fmla="*/ 122 w 156"/>
                <a:gd name="T15" fmla="*/ 148 h 200"/>
                <a:gd name="T16" fmla="*/ 78 w 156"/>
                <a:gd name="T17" fmla="*/ 175 h 200"/>
                <a:gd name="T18" fmla="*/ 48 w 156"/>
                <a:gd name="T19" fmla="*/ 165 h 200"/>
                <a:gd name="T20" fmla="*/ 56 w 156"/>
                <a:gd name="T21" fmla="*/ 166 h 200"/>
                <a:gd name="T22" fmla="*/ 111 w 156"/>
                <a:gd name="T23" fmla="*/ 132 h 200"/>
                <a:gd name="T24" fmla="*/ 116 w 156"/>
                <a:gd name="T25" fmla="*/ 84 h 200"/>
                <a:gd name="T26" fmla="*/ 123 w 156"/>
                <a:gd name="T27" fmla="*/ 101 h 200"/>
                <a:gd name="T28" fmla="*/ 122 w 156"/>
                <a:gd name="T29" fmla="*/ 148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6" h="200">
                  <a:moveTo>
                    <a:pt x="147" y="92"/>
                  </a:moveTo>
                  <a:cubicBezTo>
                    <a:pt x="134" y="57"/>
                    <a:pt x="107" y="24"/>
                    <a:pt x="78" y="0"/>
                  </a:cubicBezTo>
                  <a:cubicBezTo>
                    <a:pt x="49" y="24"/>
                    <a:pt x="22" y="57"/>
                    <a:pt x="9" y="92"/>
                  </a:cubicBezTo>
                  <a:cubicBezTo>
                    <a:pt x="1" y="115"/>
                    <a:pt x="0" y="139"/>
                    <a:pt x="12" y="160"/>
                  </a:cubicBezTo>
                  <a:cubicBezTo>
                    <a:pt x="24" y="184"/>
                    <a:pt x="50" y="200"/>
                    <a:pt x="78" y="200"/>
                  </a:cubicBezTo>
                  <a:cubicBezTo>
                    <a:pt x="106" y="200"/>
                    <a:pt x="132" y="184"/>
                    <a:pt x="144" y="160"/>
                  </a:cubicBezTo>
                  <a:cubicBezTo>
                    <a:pt x="156" y="139"/>
                    <a:pt x="155" y="115"/>
                    <a:pt x="147" y="92"/>
                  </a:cubicBezTo>
                  <a:close/>
                  <a:moveTo>
                    <a:pt x="122" y="148"/>
                  </a:moveTo>
                  <a:cubicBezTo>
                    <a:pt x="114" y="165"/>
                    <a:pt x="96" y="175"/>
                    <a:pt x="78" y="175"/>
                  </a:cubicBezTo>
                  <a:cubicBezTo>
                    <a:pt x="67" y="175"/>
                    <a:pt x="57" y="171"/>
                    <a:pt x="48" y="165"/>
                  </a:cubicBezTo>
                  <a:cubicBezTo>
                    <a:pt x="51" y="165"/>
                    <a:pt x="53" y="166"/>
                    <a:pt x="56" y="166"/>
                  </a:cubicBezTo>
                  <a:cubicBezTo>
                    <a:pt x="79" y="166"/>
                    <a:pt x="101" y="153"/>
                    <a:pt x="111" y="132"/>
                  </a:cubicBezTo>
                  <a:cubicBezTo>
                    <a:pt x="120" y="116"/>
                    <a:pt x="119" y="98"/>
                    <a:pt x="116" y="84"/>
                  </a:cubicBezTo>
                  <a:cubicBezTo>
                    <a:pt x="119" y="90"/>
                    <a:pt x="121" y="95"/>
                    <a:pt x="123" y="101"/>
                  </a:cubicBezTo>
                  <a:cubicBezTo>
                    <a:pt x="128" y="113"/>
                    <a:pt x="131" y="131"/>
                    <a:pt x="122" y="14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8" name="Theater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C878E7DC-EF8D-E7CA-00B9-4D92704E76A7}"/>
              </a:ext>
            </a:extLst>
          </p:cNvPr>
          <p:cNvSpPr>
            <a:spLocks noChangeAspect="1" noEditPoints="1"/>
          </p:cNvSpPr>
          <p:nvPr>
            <p:custDataLst>
              <p:tags r:id="rId9"/>
            </p:custDataLst>
          </p:nvPr>
        </p:nvSpPr>
        <p:spPr bwMode="auto">
          <a:xfrm>
            <a:off x="10407810" y="4965872"/>
            <a:ext cx="440822" cy="440822"/>
          </a:xfrm>
          <a:custGeom>
            <a:avLst/>
            <a:gdLst>
              <a:gd name="T0" fmla="*/ 12 w 162"/>
              <a:gd name="T1" fmla="*/ 0 h 162"/>
              <a:gd name="T2" fmla="*/ 0 w 162"/>
              <a:gd name="T3" fmla="*/ 12 h 162"/>
              <a:gd name="T4" fmla="*/ 0 w 162"/>
              <a:gd name="T5" fmla="*/ 76 h 162"/>
              <a:gd name="T6" fmla="*/ 43 w 162"/>
              <a:gd name="T7" fmla="*/ 125 h 162"/>
              <a:gd name="T8" fmla="*/ 50 w 162"/>
              <a:gd name="T9" fmla="*/ 125 h 162"/>
              <a:gd name="T10" fmla="*/ 50 w 162"/>
              <a:gd name="T11" fmla="*/ 87 h 162"/>
              <a:gd name="T12" fmla="*/ 18 w 162"/>
              <a:gd name="T13" fmla="*/ 100 h 162"/>
              <a:gd name="T14" fmla="*/ 50 w 162"/>
              <a:gd name="T15" fmla="*/ 68 h 162"/>
              <a:gd name="T16" fmla="*/ 50 w 162"/>
              <a:gd name="T17" fmla="*/ 50 h 162"/>
              <a:gd name="T18" fmla="*/ 56 w 162"/>
              <a:gd name="T19" fmla="*/ 27 h 162"/>
              <a:gd name="T20" fmla="*/ 89 w 162"/>
              <a:gd name="T21" fmla="*/ 21 h 162"/>
              <a:gd name="T22" fmla="*/ 100 w 162"/>
              <a:gd name="T23" fmla="*/ 28 h 162"/>
              <a:gd name="T24" fmla="*/ 100 w 162"/>
              <a:gd name="T25" fmla="*/ 12 h 162"/>
              <a:gd name="T26" fmla="*/ 87 w 162"/>
              <a:gd name="T27" fmla="*/ 0 h 162"/>
              <a:gd name="T28" fmla="*/ 50 w 162"/>
              <a:gd name="T29" fmla="*/ 12 h 162"/>
              <a:gd name="T30" fmla="*/ 12 w 162"/>
              <a:gd name="T31" fmla="*/ 0 h 162"/>
              <a:gd name="T32" fmla="*/ 25 w 162"/>
              <a:gd name="T33" fmla="*/ 25 h 162"/>
              <a:gd name="T34" fmla="*/ 37 w 162"/>
              <a:gd name="T35" fmla="*/ 37 h 162"/>
              <a:gd name="T36" fmla="*/ 25 w 162"/>
              <a:gd name="T37" fmla="*/ 50 h 162"/>
              <a:gd name="T38" fmla="*/ 12 w 162"/>
              <a:gd name="T39" fmla="*/ 37 h 162"/>
              <a:gd name="T40" fmla="*/ 25 w 162"/>
              <a:gd name="T41" fmla="*/ 25 h 162"/>
              <a:gd name="T42" fmla="*/ 75 w 162"/>
              <a:gd name="T43" fmla="*/ 37 h 162"/>
              <a:gd name="T44" fmla="*/ 62 w 162"/>
              <a:gd name="T45" fmla="*/ 50 h 162"/>
              <a:gd name="T46" fmla="*/ 62 w 162"/>
              <a:gd name="T47" fmla="*/ 112 h 162"/>
              <a:gd name="T48" fmla="*/ 112 w 162"/>
              <a:gd name="T49" fmla="*/ 162 h 162"/>
              <a:gd name="T50" fmla="*/ 162 w 162"/>
              <a:gd name="T51" fmla="*/ 112 h 162"/>
              <a:gd name="T52" fmla="*/ 162 w 162"/>
              <a:gd name="T53" fmla="*/ 50 h 162"/>
              <a:gd name="T54" fmla="*/ 150 w 162"/>
              <a:gd name="T55" fmla="*/ 37 h 162"/>
              <a:gd name="T56" fmla="*/ 112 w 162"/>
              <a:gd name="T57" fmla="*/ 50 h 162"/>
              <a:gd name="T58" fmla="*/ 75 w 162"/>
              <a:gd name="T59" fmla="*/ 37 h 162"/>
              <a:gd name="T60" fmla="*/ 87 w 162"/>
              <a:gd name="T61" fmla="*/ 62 h 162"/>
              <a:gd name="T62" fmla="*/ 100 w 162"/>
              <a:gd name="T63" fmla="*/ 75 h 162"/>
              <a:gd name="T64" fmla="*/ 87 w 162"/>
              <a:gd name="T65" fmla="*/ 87 h 162"/>
              <a:gd name="T66" fmla="*/ 75 w 162"/>
              <a:gd name="T67" fmla="*/ 75 h 162"/>
              <a:gd name="T68" fmla="*/ 87 w 162"/>
              <a:gd name="T69" fmla="*/ 62 h 162"/>
              <a:gd name="T70" fmla="*/ 137 w 162"/>
              <a:gd name="T71" fmla="*/ 62 h 162"/>
              <a:gd name="T72" fmla="*/ 150 w 162"/>
              <a:gd name="T73" fmla="*/ 75 h 162"/>
              <a:gd name="T74" fmla="*/ 137 w 162"/>
              <a:gd name="T75" fmla="*/ 87 h 162"/>
              <a:gd name="T76" fmla="*/ 125 w 162"/>
              <a:gd name="T77" fmla="*/ 75 h 162"/>
              <a:gd name="T78" fmla="*/ 137 w 162"/>
              <a:gd name="T79" fmla="*/ 62 h 162"/>
              <a:gd name="T80" fmla="*/ 81 w 162"/>
              <a:gd name="T81" fmla="*/ 112 h 162"/>
              <a:gd name="T82" fmla="*/ 112 w 162"/>
              <a:gd name="T83" fmla="*/ 112 h 162"/>
              <a:gd name="T84" fmla="*/ 143 w 162"/>
              <a:gd name="T85" fmla="*/ 112 h 162"/>
              <a:gd name="T86" fmla="*/ 112 w 162"/>
              <a:gd name="T87" fmla="*/ 143 h 162"/>
              <a:gd name="T88" fmla="*/ 81 w 162"/>
              <a:gd name="T89" fmla="*/ 112 h 1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62" h="162">
                <a:moveTo>
                  <a:pt x="12" y="0"/>
                </a:moveTo>
                <a:cubicBezTo>
                  <a:pt x="12" y="0"/>
                  <a:pt x="0" y="0"/>
                  <a:pt x="0" y="12"/>
                </a:cubicBezTo>
                <a:lnTo>
                  <a:pt x="0" y="76"/>
                </a:lnTo>
                <a:cubicBezTo>
                  <a:pt x="0" y="98"/>
                  <a:pt x="4" y="125"/>
                  <a:pt x="43" y="125"/>
                </a:cubicBezTo>
                <a:lnTo>
                  <a:pt x="50" y="125"/>
                </a:lnTo>
                <a:lnTo>
                  <a:pt x="50" y="87"/>
                </a:lnTo>
                <a:lnTo>
                  <a:pt x="18" y="100"/>
                </a:lnTo>
                <a:cubicBezTo>
                  <a:pt x="18" y="100"/>
                  <a:pt x="18" y="68"/>
                  <a:pt x="50" y="68"/>
                </a:cubicBezTo>
                <a:lnTo>
                  <a:pt x="50" y="50"/>
                </a:lnTo>
                <a:cubicBezTo>
                  <a:pt x="50" y="41"/>
                  <a:pt x="51" y="33"/>
                  <a:pt x="56" y="27"/>
                </a:cubicBezTo>
                <a:cubicBezTo>
                  <a:pt x="61" y="22"/>
                  <a:pt x="68" y="12"/>
                  <a:pt x="89" y="21"/>
                </a:cubicBezTo>
                <a:lnTo>
                  <a:pt x="100" y="28"/>
                </a:lnTo>
                <a:lnTo>
                  <a:pt x="100" y="12"/>
                </a:lnTo>
                <a:cubicBezTo>
                  <a:pt x="100" y="12"/>
                  <a:pt x="100" y="0"/>
                  <a:pt x="87" y="0"/>
                </a:cubicBezTo>
                <a:cubicBezTo>
                  <a:pt x="78" y="0"/>
                  <a:pt x="62" y="12"/>
                  <a:pt x="50" y="12"/>
                </a:cubicBezTo>
                <a:cubicBezTo>
                  <a:pt x="37" y="12"/>
                  <a:pt x="22" y="0"/>
                  <a:pt x="12" y="0"/>
                </a:cubicBezTo>
                <a:close/>
                <a:moveTo>
                  <a:pt x="25" y="25"/>
                </a:moveTo>
                <a:cubicBezTo>
                  <a:pt x="31" y="25"/>
                  <a:pt x="37" y="30"/>
                  <a:pt x="37" y="37"/>
                </a:cubicBezTo>
                <a:cubicBezTo>
                  <a:pt x="37" y="44"/>
                  <a:pt x="31" y="50"/>
                  <a:pt x="25" y="50"/>
                </a:cubicBezTo>
                <a:cubicBezTo>
                  <a:pt x="18" y="50"/>
                  <a:pt x="12" y="44"/>
                  <a:pt x="12" y="37"/>
                </a:cubicBezTo>
                <a:cubicBezTo>
                  <a:pt x="12" y="30"/>
                  <a:pt x="18" y="25"/>
                  <a:pt x="25" y="25"/>
                </a:cubicBezTo>
                <a:close/>
                <a:moveTo>
                  <a:pt x="75" y="37"/>
                </a:moveTo>
                <a:cubicBezTo>
                  <a:pt x="75" y="37"/>
                  <a:pt x="62" y="37"/>
                  <a:pt x="62" y="50"/>
                </a:cubicBezTo>
                <a:lnTo>
                  <a:pt x="62" y="112"/>
                </a:lnTo>
                <a:cubicBezTo>
                  <a:pt x="62" y="137"/>
                  <a:pt x="75" y="162"/>
                  <a:pt x="112" y="162"/>
                </a:cubicBezTo>
                <a:cubicBezTo>
                  <a:pt x="150" y="162"/>
                  <a:pt x="162" y="137"/>
                  <a:pt x="162" y="112"/>
                </a:cubicBezTo>
                <a:lnTo>
                  <a:pt x="162" y="50"/>
                </a:lnTo>
                <a:cubicBezTo>
                  <a:pt x="162" y="37"/>
                  <a:pt x="150" y="37"/>
                  <a:pt x="150" y="37"/>
                </a:cubicBezTo>
                <a:cubicBezTo>
                  <a:pt x="141" y="37"/>
                  <a:pt x="125" y="50"/>
                  <a:pt x="112" y="50"/>
                </a:cubicBezTo>
                <a:cubicBezTo>
                  <a:pt x="99" y="50"/>
                  <a:pt x="84" y="37"/>
                  <a:pt x="75" y="37"/>
                </a:cubicBezTo>
                <a:close/>
                <a:moveTo>
                  <a:pt x="87" y="62"/>
                </a:moveTo>
                <a:cubicBezTo>
                  <a:pt x="94" y="62"/>
                  <a:pt x="100" y="68"/>
                  <a:pt x="100" y="75"/>
                </a:cubicBezTo>
                <a:cubicBezTo>
                  <a:pt x="100" y="81"/>
                  <a:pt x="94" y="87"/>
                  <a:pt x="87" y="87"/>
                </a:cubicBezTo>
                <a:cubicBezTo>
                  <a:pt x="80" y="87"/>
                  <a:pt x="75" y="81"/>
                  <a:pt x="75" y="75"/>
                </a:cubicBezTo>
                <a:cubicBezTo>
                  <a:pt x="75" y="68"/>
                  <a:pt x="80" y="62"/>
                  <a:pt x="87" y="62"/>
                </a:cubicBezTo>
                <a:close/>
                <a:moveTo>
                  <a:pt x="137" y="62"/>
                </a:moveTo>
                <a:cubicBezTo>
                  <a:pt x="144" y="62"/>
                  <a:pt x="150" y="68"/>
                  <a:pt x="150" y="75"/>
                </a:cubicBezTo>
                <a:cubicBezTo>
                  <a:pt x="150" y="81"/>
                  <a:pt x="144" y="87"/>
                  <a:pt x="137" y="87"/>
                </a:cubicBezTo>
                <a:cubicBezTo>
                  <a:pt x="130" y="87"/>
                  <a:pt x="125" y="81"/>
                  <a:pt x="125" y="75"/>
                </a:cubicBezTo>
                <a:cubicBezTo>
                  <a:pt x="125" y="68"/>
                  <a:pt x="130" y="62"/>
                  <a:pt x="137" y="62"/>
                </a:cubicBezTo>
                <a:close/>
                <a:moveTo>
                  <a:pt x="81" y="112"/>
                </a:moveTo>
                <a:lnTo>
                  <a:pt x="112" y="112"/>
                </a:lnTo>
                <a:lnTo>
                  <a:pt x="143" y="112"/>
                </a:lnTo>
                <a:cubicBezTo>
                  <a:pt x="143" y="112"/>
                  <a:pt x="143" y="143"/>
                  <a:pt x="112" y="143"/>
                </a:cubicBezTo>
                <a:cubicBezTo>
                  <a:pt x="81" y="143"/>
                  <a:pt x="81" y="112"/>
                  <a:pt x="81" y="112"/>
                </a:cubicBezTo>
                <a:close/>
              </a:path>
            </a:pathLst>
          </a:custGeom>
          <a:solidFill>
            <a:schemeClr val="accent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9" name="Healthcare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BEB4E05D-D426-7184-69C1-CB675FC3BD22}"/>
              </a:ext>
            </a:extLst>
          </p:cNvPr>
          <p:cNvGrpSpPr>
            <a:grpSpLocks noChangeAspect="1"/>
          </p:cNvGrpSpPr>
          <p:nvPr/>
        </p:nvGrpSpPr>
        <p:grpSpPr>
          <a:xfrm>
            <a:off x="10348442" y="5797530"/>
            <a:ext cx="476462" cy="471255"/>
            <a:chOff x="3982581" y="5463648"/>
            <a:chExt cx="290513" cy="287338"/>
          </a:xfrm>
          <a:solidFill>
            <a:schemeClr val="accent5"/>
          </a:solidFill>
        </p:grpSpPr>
        <p:sp>
          <p:nvSpPr>
            <p:cNvPr id="60" name="Freeform 144">
              <a:extLst>
                <a:ext uri="{FF2B5EF4-FFF2-40B4-BE49-F238E27FC236}">
                  <a16:creationId xmlns:a16="http://schemas.microsoft.com/office/drawing/2014/main" id="{A5803CF6-E96F-780D-FFAE-12131020D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806" y="5633510"/>
              <a:ext cx="1588" cy="11113"/>
            </a:xfrm>
            <a:custGeom>
              <a:avLst/>
              <a:gdLst>
                <a:gd name="T0" fmla="*/ 1 w 1"/>
                <a:gd name="T1" fmla="*/ 13 h 13"/>
                <a:gd name="T2" fmla="*/ 1 w 1"/>
                <a:gd name="T3" fmla="*/ 0 h 13"/>
                <a:gd name="T4" fmla="*/ 0 w 1"/>
                <a:gd name="T5" fmla="*/ 0 h 13"/>
                <a:gd name="T6" fmla="*/ 1 w 1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3">
                  <a:moveTo>
                    <a:pt x="1" y="13"/>
                  </a:moveTo>
                  <a:cubicBezTo>
                    <a:pt x="1" y="8"/>
                    <a:pt x="1" y="4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4"/>
                    <a:pt x="1" y="8"/>
                    <a:pt x="1" y="1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Freeform 145">
              <a:extLst>
                <a:ext uri="{FF2B5EF4-FFF2-40B4-BE49-F238E27FC236}">
                  <a16:creationId xmlns:a16="http://schemas.microsoft.com/office/drawing/2014/main" id="{E644A9B8-BF87-49DE-FF99-2BCAB67EC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7993" y="5576360"/>
              <a:ext cx="46038" cy="84138"/>
            </a:xfrm>
            <a:custGeom>
              <a:avLst/>
              <a:gdLst>
                <a:gd name="T0" fmla="*/ 14 w 59"/>
                <a:gd name="T1" fmla="*/ 46 h 110"/>
                <a:gd name="T2" fmla="*/ 6 w 59"/>
                <a:gd name="T3" fmla="*/ 31 h 110"/>
                <a:gd name="T4" fmla="*/ 15 w 59"/>
                <a:gd name="T5" fmla="*/ 13 h 110"/>
                <a:gd name="T6" fmla="*/ 21 w 59"/>
                <a:gd name="T7" fmla="*/ 8 h 110"/>
                <a:gd name="T8" fmla="*/ 21 w 59"/>
                <a:gd name="T9" fmla="*/ 0 h 110"/>
                <a:gd name="T10" fmla="*/ 0 w 59"/>
                <a:gd name="T11" fmla="*/ 31 h 110"/>
                <a:gd name="T12" fmla="*/ 32 w 59"/>
                <a:gd name="T13" fmla="*/ 66 h 110"/>
                <a:gd name="T14" fmla="*/ 48 w 59"/>
                <a:gd name="T15" fmla="*/ 75 h 110"/>
                <a:gd name="T16" fmla="*/ 52 w 59"/>
                <a:gd name="T17" fmla="*/ 85 h 110"/>
                <a:gd name="T18" fmla="*/ 47 w 59"/>
                <a:gd name="T19" fmla="*/ 97 h 110"/>
                <a:gd name="T20" fmla="*/ 41 w 59"/>
                <a:gd name="T21" fmla="*/ 102 h 110"/>
                <a:gd name="T22" fmla="*/ 41 w 59"/>
                <a:gd name="T23" fmla="*/ 110 h 110"/>
                <a:gd name="T24" fmla="*/ 51 w 59"/>
                <a:gd name="T25" fmla="*/ 102 h 110"/>
                <a:gd name="T26" fmla="*/ 59 w 59"/>
                <a:gd name="T27" fmla="*/ 85 h 110"/>
                <a:gd name="T28" fmla="*/ 52 w 59"/>
                <a:gd name="T29" fmla="*/ 70 h 110"/>
                <a:gd name="T30" fmla="*/ 34 w 59"/>
                <a:gd name="T31" fmla="*/ 59 h 110"/>
                <a:gd name="T32" fmla="*/ 14 w 59"/>
                <a:gd name="T33" fmla="*/ 4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9" h="110">
                  <a:moveTo>
                    <a:pt x="14" y="46"/>
                  </a:moveTo>
                  <a:cubicBezTo>
                    <a:pt x="9" y="42"/>
                    <a:pt x="6" y="37"/>
                    <a:pt x="6" y="31"/>
                  </a:cubicBezTo>
                  <a:cubicBezTo>
                    <a:pt x="6" y="24"/>
                    <a:pt x="9" y="17"/>
                    <a:pt x="15" y="13"/>
                  </a:cubicBezTo>
                  <a:cubicBezTo>
                    <a:pt x="16" y="11"/>
                    <a:pt x="19" y="10"/>
                    <a:pt x="21" y="8"/>
                  </a:cubicBezTo>
                  <a:lnTo>
                    <a:pt x="21" y="0"/>
                  </a:lnTo>
                  <a:cubicBezTo>
                    <a:pt x="10" y="6"/>
                    <a:pt x="0" y="14"/>
                    <a:pt x="0" y="31"/>
                  </a:cubicBezTo>
                  <a:cubicBezTo>
                    <a:pt x="0" y="50"/>
                    <a:pt x="17" y="59"/>
                    <a:pt x="32" y="66"/>
                  </a:cubicBezTo>
                  <a:cubicBezTo>
                    <a:pt x="39" y="69"/>
                    <a:pt x="45" y="72"/>
                    <a:pt x="48" y="75"/>
                  </a:cubicBezTo>
                  <a:cubicBezTo>
                    <a:pt x="51" y="78"/>
                    <a:pt x="53" y="81"/>
                    <a:pt x="52" y="85"/>
                  </a:cubicBezTo>
                  <a:cubicBezTo>
                    <a:pt x="52" y="90"/>
                    <a:pt x="51" y="94"/>
                    <a:pt x="47" y="97"/>
                  </a:cubicBezTo>
                  <a:cubicBezTo>
                    <a:pt x="46" y="98"/>
                    <a:pt x="44" y="100"/>
                    <a:pt x="41" y="102"/>
                  </a:cubicBezTo>
                  <a:cubicBezTo>
                    <a:pt x="41" y="105"/>
                    <a:pt x="41" y="107"/>
                    <a:pt x="41" y="110"/>
                  </a:cubicBezTo>
                  <a:cubicBezTo>
                    <a:pt x="45" y="107"/>
                    <a:pt x="49" y="104"/>
                    <a:pt x="51" y="102"/>
                  </a:cubicBezTo>
                  <a:cubicBezTo>
                    <a:pt x="56" y="98"/>
                    <a:pt x="59" y="92"/>
                    <a:pt x="59" y="85"/>
                  </a:cubicBezTo>
                  <a:cubicBezTo>
                    <a:pt x="59" y="81"/>
                    <a:pt x="58" y="75"/>
                    <a:pt x="52" y="70"/>
                  </a:cubicBezTo>
                  <a:cubicBezTo>
                    <a:pt x="49" y="66"/>
                    <a:pt x="41" y="62"/>
                    <a:pt x="34" y="59"/>
                  </a:cubicBezTo>
                  <a:cubicBezTo>
                    <a:pt x="26" y="55"/>
                    <a:pt x="19" y="51"/>
                    <a:pt x="14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Freeform 146">
              <a:extLst>
                <a:ext uri="{FF2B5EF4-FFF2-40B4-BE49-F238E27FC236}">
                  <a16:creationId xmlns:a16="http://schemas.microsoft.com/office/drawing/2014/main" id="{770C4A1C-B7FB-39AC-7748-C76F616F0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3868" y="5485873"/>
              <a:ext cx="17463" cy="31750"/>
            </a:xfrm>
            <a:custGeom>
              <a:avLst/>
              <a:gdLst>
                <a:gd name="T0" fmla="*/ 6 w 24"/>
                <a:gd name="T1" fmla="*/ 23 h 43"/>
                <a:gd name="T2" fmla="*/ 10 w 24"/>
                <a:gd name="T3" fmla="*/ 27 h 43"/>
                <a:gd name="T4" fmla="*/ 10 w 24"/>
                <a:gd name="T5" fmla="*/ 43 h 43"/>
                <a:gd name="T6" fmla="*/ 14 w 24"/>
                <a:gd name="T7" fmla="*/ 42 h 43"/>
                <a:gd name="T8" fmla="*/ 14 w 24"/>
                <a:gd name="T9" fmla="*/ 27 h 43"/>
                <a:gd name="T10" fmla="*/ 18 w 24"/>
                <a:gd name="T11" fmla="*/ 23 h 43"/>
                <a:gd name="T12" fmla="*/ 24 w 24"/>
                <a:gd name="T13" fmla="*/ 12 h 43"/>
                <a:gd name="T14" fmla="*/ 12 w 24"/>
                <a:gd name="T15" fmla="*/ 0 h 43"/>
                <a:gd name="T16" fmla="*/ 0 w 24"/>
                <a:gd name="T17" fmla="*/ 12 h 43"/>
                <a:gd name="T18" fmla="*/ 6 w 24"/>
                <a:gd name="T19" fmla="*/ 2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6" y="23"/>
                  </a:moveTo>
                  <a:cubicBezTo>
                    <a:pt x="8" y="24"/>
                    <a:pt x="10" y="25"/>
                    <a:pt x="10" y="27"/>
                  </a:cubicBezTo>
                  <a:lnTo>
                    <a:pt x="10" y="43"/>
                  </a:lnTo>
                  <a:cubicBezTo>
                    <a:pt x="11" y="42"/>
                    <a:pt x="13" y="42"/>
                    <a:pt x="14" y="42"/>
                  </a:cubicBezTo>
                  <a:lnTo>
                    <a:pt x="14" y="27"/>
                  </a:lnTo>
                  <a:cubicBezTo>
                    <a:pt x="14" y="25"/>
                    <a:pt x="16" y="23"/>
                    <a:pt x="18" y="23"/>
                  </a:cubicBezTo>
                  <a:cubicBezTo>
                    <a:pt x="21" y="21"/>
                    <a:pt x="24" y="17"/>
                    <a:pt x="24" y="12"/>
                  </a:cubicBezTo>
                  <a:cubicBezTo>
                    <a:pt x="24" y="6"/>
                    <a:pt x="19" y="0"/>
                    <a:pt x="12" y="0"/>
                  </a:cubicBezTo>
                  <a:cubicBezTo>
                    <a:pt x="5" y="0"/>
                    <a:pt x="0" y="6"/>
                    <a:pt x="0" y="12"/>
                  </a:cubicBezTo>
                  <a:cubicBezTo>
                    <a:pt x="0" y="17"/>
                    <a:pt x="2" y="21"/>
                    <a:pt x="6" y="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 147">
              <a:extLst>
                <a:ext uri="{FF2B5EF4-FFF2-40B4-BE49-F238E27FC236}">
                  <a16:creationId xmlns:a16="http://schemas.microsoft.com/office/drawing/2014/main" id="{DF7A9C5C-9FDB-1255-D490-7952B75E4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7518" y="5663673"/>
              <a:ext cx="9525" cy="31750"/>
            </a:xfrm>
            <a:custGeom>
              <a:avLst/>
              <a:gdLst>
                <a:gd name="T0" fmla="*/ 10 w 13"/>
                <a:gd name="T1" fmla="*/ 31 h 42"/>
                <a:gd name="T2" fmla="*/ 11 w 13"/>
                <a:gd name="T3" fmla="*/ 10 h 42"/>
                <a:gd name="T4" fmla="*/ 12 w 13"/>
                <a:gd name="T5" fmla="*/ 9 h 42"/>
                <a:gd name="T6" fmla="*/ 12 w 13"/>
                <a:gd name="T7" fmla="*/ 0 h 42"/>
                <a:gd name="T8" fmla="*/ 6 w 13"/>
                <a:gd name="T9" fmla="*/ 5 h 42"/>
                <a:gd name="T10" fmla="*/ 1 w 13"/>
                <a:gd name="T11" fmla="*/ 21 h 42"/>
                <a:gd name="T12" fmla="*/ 8 w 13"/>
                <a:gd name="T13" fmla="*/ 38 h 42"/>
                <a:gd name="T14" fmla="*/ 13 w 13"/>
                <a:gd name="T15" fmla="*/ 42 h 42"/>
                <a:gd name="T16" fmla="*/ 13 w 13"/>
                <a:gd name="T17" fmla="*/ 36 h 42"/>
                <a:gd name="T18" fmla="*/ 10 w 13"/>
                <a:gd name="T19" fmla="*/ 31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42">
                  <a:moveTo>
                    <a:pt x="10" y="31"/>
                  </a:moveTo>
                  <a:cubicBezTo>
                    <a:pt x="7" y="26"/>
                    <a:pt x="5" y="16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2" y="6"/>
                    <a:pt x="12" y="3"/>
                    <a:pt x="12" y="0"/>
                  </a:cubicBezTo>
                  <a:cubicBezTo>
                    <a:pt x="10" y="1"/>
                    <a:pt x="8" y="3"/>
                    <a:pt x="6" y="5"/>
                  </a:cubicBezTo>
                  <a:cubicBezTo>
                    <a:pt x="3" y="9"/>
                    <a:pt x="0" y="15"/>
                    <a:pt x="1" y="21"/>
                  </a:cubicBezTo>
                  <a:cubicBezTo>
                    <a:pt x="1" y="28"/>
                    <a:pt x="4" y="34"/>
                    <a:pt x="8" y="38"/>
                  </a:cubicBezTo>
                  <a:cubicBezTo>
                    <a:pt x="10" y="39"/>
                    <a:pt x="11" y="41"/>
                    <a:pt x="13" y="42"/>
                  </a:cubicBezTo>
                  <a:cubicBezTo>
                    <a:pt x="13" y="40"/>
                    <a:pt x="13" y="38"/>
                    <a:pt x="13" y="36"/>
                  </a:cubicBezTo>
                  <a:cubicBezTo>
                    <a:pt x="12" y="34"/>
                    <a:pt x="10" y="32"/>
                    <a:pt x="10" y="3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8" name="Freeform 148">
              <a:extLst>
                <a:ext uri="{FF2B5EF4-FFF2-40B4-BE49-F238E27FC236}">
                  <a16:creationId xmlns:a16="http://schemas.microsoft.com/office/drawing/2014/main" id="{78CC40A7-E1AD-62FA-1891-B70E67A6E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806" y="5538260"/>
              <a:ext cx="3175" cy="73025"/>
            </a:xfrm>
            <a:custGeom>
              <a:avLst/>
              <a:gdLst>
                <a:gd name="T0" fmla="*/ 4 w 4"/>
                <a:gd name="T1" fmla="*/ 0 h 97"/>
                <a:gd name="T2" fmla="*/ 0 w 4"/>
                <a:gd name="T3" fmla="*/ 0 h 97"/>
                <a:gd name="T4" fmla="*/ 1 w 4"/>
                <a:gd name="T5" fmla="*/ 96 h 97"/>
                <a:gd name="T6" fmla="*/ 2 w 4"/>
                <a:gd name="T7" fmla="*/ 97 h 97"/>
                <a:gd name="T8" fmla="*/ 4 w 4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7">
                  <a:moveTo>
                    <a:pt x="4" y="0"/>
                  </a:moveTo>
                  <a:cubicBezTo>
                    <a:pt x="3" y="0"/>
                    <a:pt x="1" y="0"/>
                    <a:pt x="0" y="0"/>
                  </a:cubicBezTo>
                  <a:lnTo>
                    <a:pt x="1" y="96"/>
                  </a:lnTo>
                  <a:cubicBezTo>
                    <a:pt x="2" y="97"/>
                    <a:pt x="2" y="97"/>
                    <a:pt x="2" y="97"/>
                  </a:cubicBezTo>
                  <a:lnTo>
                    <a:pt x="4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9" name="Freeform 149">
              <a:extLst>
                <a:ext uri="{FF2B5EF4-FFF2-40B4-BE49-F238E27FC236}">
                  <a16:creationId xmlns:a16="http://schemas.microsoft.com/office/drawing/2014/main" id="{89C11634-D7A9-3723-0AF8-2045B0B0F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293" y="5523973"/>
              <a:ext cx="66675" cy="49213"/>
            </a:xfrm>
            <a:custGeom>
              <a:avLst/>
              <a:gdLst>
                <a:gd name="T0" fmla="*/ 56 w 87"/>
                <a:gd name="T1" fmla="*/ 2 h 66"/>
                <a:gd name="T2" fmla="*/ 56 w 87"/>
                <a:gd name="T3" fmla="*/ 2 h 66"/>
                <a:gd name="T4" fmla="*/ 55 w 87"/>
                <a:gd name="T5" fmla="*/ 2 h 66"/>
                <a:gd name="T6" fmla="*/ 12 w 87"/>
                <a:gd name="T7" fmla="*/ 13 h 66"/>
                <a:gd name="T8" fmla="*/ 6 w 87"/>
                <a:gd name="T9" fmla="*/ 20 h 66"/>
                <a:gd name="T10" fmla="*/ 4 w 87"/>
                <a:gd name="T11" fmla="*/ 23 h 66"/>
                <a:gd name="T12" fmla="*/ 0 w 87"/>
                <a:gd name="T13" fmla="*/ 28 h 66"/>
                <a:gd name="T14" fmla="*/ 4 w 87"/>
                <a:gd name="T15" fmla="*/ 31 h 66"/>
                <a:gd name="T16" fmla="*/ 26 w 87"/>
                <a:gd name="T17" fmla="*/ 17 h 66"/>
                <a:gd name="T18" fmla="*/ 29 w 87"/>
                <a:gd name="T19" fmla="*/ 13 h 66"/>
                <a:gd name="T20" fmla="*/ 74 w 87"/>
                <a:gd name="T21" fmla="*/ 18 h 66"/>
                <a:gd name="T22" fmla="*/ 79 w 87"/>
                <a:gd name="T23" fmla="*/ 36 h 66"/>
                <a:gd name="T24" fmla="*/ 60 w 87"/>
                <a:gd name="T25" fmla="*/ 58 h 66"/>
                <a:gd name="T26" fmla="*/ 60 w 87"/>
                <a:gd name="T27" fmla="*/ 66 h 66"/>
                <a:gd name="T28" fmla="*/ 81 w 87"/>
                <a:gd name="T29" fmla="*/ 47 h 66"/>
                <a:gd name="T30" fmla="*/ 78 w 87"/>
                <a:gd name="T31" fmla="*/ 13 h 66"/>
                <a:gd name="T32" fmla="*/ 56 w 87"/>
                <a:gd name="T33" fmla="*/ 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7" h="66">
                  <a:moveTo>
                    <a:pt x="56" y="2"/>
                  </a:move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5" y="2"/>
                    <a:pt x="55" y="2"/>
                  </a:cubicBezTo>
                  <a:cubicBezTo>
                    <a:pt x="36" y="0"/>
                    <a:pt x="15" y="11"/>
                    <a:pt x="12" y="13"/>
                  </a:cubicBezTo>
                  <a:cubicBezTo>
                    <a:pt x="10" y="15"/>
                    <a:pt x="8" y="18"/>
                    <a:pt x="6" y="20"/>
                  </a:cubicBezTo>
                  <a:cubicBezTo>
                    <a:pt x="6" y="21"/>
                    <a:pt x="5" y="22"/>
                    <a:pt x="4" y="23"/>
                  </a:cubicBezTo>
                  <a:cubicBezTo>
                    <a:pt x="2" y="25"/>
                    <a:pt x="1" y="27"/>
                    <a:pt x="0" y="28"/>
                  </a:cubicBezTo>
                  <a:cubicBezTo>
                    <a:pt x="1" y="29"/>
                    <a:pt x="2" y="30"/>
                    <a:pt x="4" y="31"/>
                  </a:cubicBezTo>
                  <a:cubicBezTo>
                    <a:pt x="13" y="28"/>
                    <a:pt x="25" y="24"/>
                    <a:pt x="26" y="17"/>
                  </a:cubicBezTo>
                  <a:cubicBezTo>
                    <a:pt x="26" y="15"/>
                    <a:pt x="28" y="14"/>
                    <a:pt x="29" y="13"/>
                  </a:cubicBezTo>
                  <a:cubicBezTo>
                    <a:pt x="50" y="6"/>
                    <a:pt x="65" y="8"/>
                    <a:pt x="74" y="18"/>
                  </a:cubicBezTo>
                  <a:cubicBezTo>
                    <a:pt x="78" y="24"/>
                    <a:pt x="80" y="30"/>
                    <a:pt x="79" y="36"/>
                  </a:cubicBezTo>
                  <a:cubicBezTo>
                    <a:pt x="77" y="44"/>
                    <a:pt x="71" y="51"/>
                    <a:pt x="60" y="58"/>
                  </a:cubicBezTo>
                  <a:lnTo>
                    <a:pt x="60" y="66"/>
                  </a:lnTo>
                  <a:cubicBezTo>
                    <a:pt x="69" y="61"/>
                    <a:pt x="77" y="55"/>
                    <a:pt x="81" y="47"/>
                  </a:cubicBezTo>
                  <a:cubicBezTo>
                    <a:pt x="87" y="36"/>
                    <a:pt x="86" y="23"/>
                    <a:pt x="78" y="13"/>
                  </a:cubicBezTo>
                  <a:cubicBezTo>
                    <a:pt x="72" y="6"/>
                    <a:pt x="64" y="3"/>
                    <a:pt x="56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0" name="Freeform 150">
              <a:extLst>
                <a:ext uri="{FF2B5EF4-FFF2-40B4-BE49-F238E27FC236}">
                  <a16:creationId xmlns:a16="http://schemas.microsoft.com/office/drawing/2014/main" id="{48652FD6-947B-B3E0-CD64-68D54EE5A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9743" y="5638273"/>
              <a:ext cx="1588" cy="6350"/>
            </a:xfrm>
            <a:custGeom>
              <a:avLst/>
              <a:gdLst>
                <a:gd name="T0" fmla="*/ 0 w 2"/>
                <a:gd name="T1" fmla="*/ 0 h 7"/>
                <a:gd name="T2" fmla="*/ 0 w 2"/>
                <a:gd name="T3" fmla="*/ 7 h 7"/>
                <a:gd name="T4" fmla="*/ 2 w 2"/>
                <a:gd name="T5" fmla="*/ 3 h 7"/>
                <a:gd name="T6" fmla="*/ 1 w 2"/>
                <a:gd name="T7" fmla="*/ 0 h 7"/>
                <a:gd name="T8" fmla="*/ 0 w 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7">
                  <a:moveTo>
                    <a:pt x="0" y="0"/>
                  </a:moveTo>
                  <a:cubicBezTo>
                    <a:pt x="0" y="2"/>
                    <a:pt x="0" y="5"/>
                    <a:pt x="0" y="7"/>
                  </a:cubicBezTo>
                  <a:cubicBezTo>
                    <a:pt x="1" y="6"/>
                    <a:pt x="2" y="5"/>
                    <a:pt x="2" y="3"/>
                  </a:cubicBezTo>
                  <a:cubicBezTo>
                    <a:pt x="2" y="2"/>
                    <a:pt x="2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1" name="Freeform 151">
              <a:extLst>
                <a:ext uri="{FF2B5EF4-FFF2-40B4-BE49-F238E27FC236}">
                  <a16:creationId xmlns:a16="http://schemas.microsoft.com/office/drawing/2014/main" id="{D5BF8855-3B47-0633-DDF5-D2E4E6E06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693" y="5590648"/>
              <a:ext cx="4763" cy="17463"/>
            </a:xfrm>
            <a:custGeom>
              <a:avLst/>
              <a:gdLst>
                <a:gd name="T0" fmla="*/ 4 w 6"/>
                <a:gd name="T1" fmla="*/ 20 h 22"/>
                <a:gd name="T2" fmla="*/ 6 w 6"/>
                <a:gd name="T3" fmla="*/ 22 h 22"/>
                <a:gd name="T4" fmla="*/ 5 w 6"/>
                <a:gd name="T5" fmla="*/ 0 h 22"/>
                <a:gd name="T6" fmla="*/ 5 w 6"/>
                <a:gd name="T7" fmla="*/ 1 h 22"/>
                <a:gd name="T8" fmla="*/ 0 w 6"/>
                <a:gd name="T9" fmla="*/ 12 h 22"/>
                <a:gd name="T10" fmla="*/ 4 w 6"/>
                <a:gd name="T1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22">
                  <a:moveTo>
                    <a:pt x="4" y="20"/>
                  </a:moveTo>
                  <a:cubicBezTo>
                    <a:pt x="4" y="21"/>
                    <a:pt x="5" y="21"/>
                    <a:pt x="6" y="22"/>
                  </a:cubicBezTo>
                  <a:lnTo>
                    <a:pt x="5" y="0"/>
                  </a:lnTo>
                  <a:cubicBezTo>
                    <a:pt x="5" y="0"/>
                    <a:pt x="5" y="1"/>
                    <a:pt x="5" y="1"/>
                  </a:cubicBezTo>
                  <a:cubicBezTo>
                    <a:pt x="2" y="3"/>
                    <a:pt x="0" y="7"/>
                    <a:pt x="0" y="12"/>
                  </a:cubicBezTo>
                  <a:cubicBezTo>
                    <a:pt x="0" y="15"/>
                    <a:pt x="1" y="18"/>
                    <a:pt x="4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2" name="Freeform 152">
              <a:extLst>
                <a:ext uri="{FF2B5EF4-FFF2-40B4-BE49-F238E27FC236}">
                  <a16:creationId xmlns:a16="http://schemas.microsoft.com/office/drawing/2014/main" id="{17BB598D-6455-7AF6-094E-BA682F76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331" y="5538260"/>
              <a:ext cx="7938" cy="20638"/>
            </a:xfrm>
            <a:custGeom>
              <a:avLst/>
              <a:gdLst>
                <a:gd name="T0" fmla="*/ 6 w 10"/>
                <a:gd name="T1" fmla="*/ 4 h 26"/>
                <a:gd name="T2" fmla="*/ 0 w 10"/>
                <a:gd name="T3" fmla="*/ 0 h 26"/>
                <a:gd name="T4" fmla="*/ 0 w 10"/>
                <a:gd name="T5" fmla="*/ 26 h 26"/>
                <a:gd name="T6" fmla="*/ 10 w 10"/>
                <a:gd name="T7" fmla="*/ 14 h 26"/>
                <a:gd name="T8" fmla="*/ 6 w 10"/>
                <a:gd name="T9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6">
                  <a:moveTo>
                    <a:pt x="6" y="4"/>
                  </a:moveTo>
                  <a:cubicBezTo>
                    <a:pt x="5" y="3"/>
                    <a:pt x="3" y="1"/>
                    <a:pt x="0" y="0"/>
                  </a:cubicBezTo>
                  <a:lnTo>
                    <a:pt x="0" y="26"/>
                  </a:lnTo>
                  <a:cubicBezTo>
                    <a:pt x="6" y="22"/>
                    <a:pt x="9" y="18"/>
                    <a:pt x="10" y="14"/>
                  </a:cubicBezTo>
                  <a:cubicBezTo>
                    <a:pt x="10" y="11"/>
                    <a:pt x="9" y="8"/>
                    <a:pt x="6" y="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3" name="Freeform 153">
              <a:extLst>
                <a:ext uri="{FF2B5EF4-FFF2-40B4-BE49-F238E27FC236}">
                  <a16:creationId xmlns:a16="http://schemas.microsoft.com/office/drawing/2014/main" id="{BEB09A66-936E-B4A9-B8B6-7F149CFF67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0518" y="5471585"/>
              <a:ext cx="274638" cy="271463"/>
            </a:xfrm>
            <a:custGeom>
              <a:avLst/>
              <a:gdLst>
                <a:gd name="T0" fmla="*/ 197 w 361"/>
                <a:gd name="T1" fmla="*/ 145 h 357"/>
                <a:gd name="T2" fmla="*/ 214 w 361"/>
                <a:gd name="T3" fmla="*/ 200 h 357"/>
                <a:gd name="T4" fmla="*/ 212 w 361"/>
                <a:gd name="T5" fmla="*/ 246 h 357"/>
                <a:gd name="T6" fmla="*/ 195 w 361"/>
                <a:gd name="T7" fmla="*/ 259 h 357"/>
                <a:gd name="T8" fmla="*/ 214 w 361"/>
                <a:gd name="T9" fmla="*/ 310 h 357"/>
                <a:gd name="T10" fmla="*/ 211 w 361"/>
                <a:gd name="T11" fmla="*/ 318 h 357"/>
                <a:gd name="T12" fmla="*/ 194 w 361"/>
                <a:gd name="T13" fmla="*/ 312 h 357"/>
                <a:gd name="T14" fmla="*/ 179 w 361"/>
                <a:gd name="T15" fmla="*/ 305 h 357"/>
                <a:gd name="T16" fmla="*/ 157 w 361"/>
                <a:gd name="T17" fmla="*/ 273 h 357"/>
                <a:gd name="T18" fmla="*/ 178 w 361"/>
                <a:gd name="T19" fmla="*/ 240 h 357"/>
                <a:gd name="T20" fmla="*/ 146 w 361"/>
                <a:gd name="T21" fmla="*/ 168 h 357"/>
                <a:gd name="T22" fmla="*/ 176 w 361"/>
                <a:gd name="T23" fmla="*/ 88 h 357"/>
                <a:gd name="T24" fmla="*/ 143 w 361"/>
                <a:gd name="T25" fmla="*/ 108 h 357"/>
                <a:gd name="T26" fmla="*/ 129 w 361"/>
                <a:gd name="T27" fmla="*/ 99 h 357"/>
                <a:gd name="T28" fmla="*/ 137 w 361"/>
                <a:gd name="T29" fmla="*/ 83 h 357"/>
                <a:gd name="T30" fmla="*/ 175 w 361"/>
                <a:gd name="T31" fmla="*/ 62 h 357"/>
                <a:gd name="T32" fmla="*/ 166 w 361"/>
                <a:gd name="T33" fmla="*/ 30 h 357"/>
                <a:gd name="T34" fmla="*/ 208 w 361"/>
                <a:gd name="T35" fmla="*/ 30 h 357"/>
                <a:gd name="T36" fmla="*/ 199 w 361"/>
                <a:gd name="T37" fmla="*/ 61 h 357"/>
                <a:gd name="T38" fmla="*/ 228 w 361"/>
                <a:gd name="T39" fmla="*/ 119 h 357"/>
                <a:gd name="T40" fmla="*/ 290 w 361"/>
                <a:gd name="T41" fmla="*/ 174 h 357"/>
                <a:gd name="T42" fmla="*/ 310 w 361"/>
                <a:gd name="T43" fmla="*/ 45 h 357"/>
                <a:gd name="T44" fmla="*/ 234 w 361"/>
                <a:gd name="T45" fmla="*/ 86 h 357"/>
                <a:gd name="T46" fmla="*/ 231 w 361"/>
                <a:gd name="T47" fmla="*/ 0 h 357"/>
                <a:gd name="T48" fmla="*/ 129 w 361"/>
                <a:gd name="T49" fmla="*/ 82 h 357"/>
                <a:gd name="T50" fmla="*/ 122 w 361"/>
                <a:gd name="T51" fmla="*/ 86 h 357"/>
                <a:gd name="T52" fmla="*/ 0 w 361"/>
                <a:gd name="T53" fmla="*/ 133 h 357"/>
                <a:gd name="T54" fmla="*/ 73 w 361"/>
                <a:gd name="T55" fmla="*/ 179 h 357"/>
                <a:gd name="T56" fmla="*/ 0 w 361"/>
                <a:gd name="T57" fmla="*/ 224 h 357"/>
                <a:gd name="T58" fmla="*/ 122 w 361"/>
                <a:gd name="T59" fmla="*/ 271 h 357"/>
                <a:gd name="T60" fmla="*/ 129 w 361"/>
                <a:gd name="T61" fmla="*/ 275 h 357"/>
                <a:gd name="T62" fmla="*/ 231 w 361"/>
                <a:gd name="T63" fmla="*/ 357 h 357"/>
                <a:gd name="T64" fmla="*/ 234 w 361"/>
                <a:gd name="T65" fmla="*/ 271 h 357"/>
                <a:gd name="T66" fmla="*/ 310 w 361"/>
                <a:gd name="T67" fmla="*/ 312 h 357"/>
                <a:gd name="T68" fmla="*/ 290 w 361"/>
                <a:gd name="T69" fmla="*/ 183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1" h="357">
                  <a:moveTo>
                    <a:pt x="228" y="119"/>
                  </a:moveTo>
                  <a:cubicBezTo>
                    <a:pt x="222" y="131"/>
                    <a:pt x="210" y="138"/>
                    <a:pt x="197" y="145"/>
                  </a:cubicBezTo>
                  <a:lnTo>
                    <a:pt x="197" y="189"/>
                  </a:lnTo>
                  <a:cubicBezTo>
                    <a:pt x="204" y="193"/>
                    <a:pt x="210" y="196"/>
                    <a:pt x="214" y="200"/>
                  </a:cubicBezTo>
                  <a:cubicBezTo>
                    <a:pt x="220" y="206"/>
                    <a:pt x="223" y="214"/>
                    <a:pt x="223" y="222"/>
                  </a:cubicBezTo>
                  <a:cubicBezTo>
                    <a:pt x="223" y="232"/>
                    <a:pt x="219" y="241"/>
                    <a:pt x="212" y="246"/>
                  </a:cubicBezTo>
                  <a:cubicBezTo>
                    <a:pt x="210" y="249"/>
                    <a:pt x="205" y="252"/>
                    <a:pt x="200" y="255"/>
                  </a:cubicBezTo>
                  <a:lnTo>
                    <a:pt x="195" y="259"/>
                  </a:lnTo>
                  <a:cubicBezTo>
                    <a:pt x="195" y="272"/>
                    <a:pt x="195" y="282"/>
                    <a:pt x="194" y="292"/>
                  </a:cubicBezTo>
                  <a:cubicBezTo>
                    <a:pt x="201" y="299"/>
                    <a:pt x="208" y="305"/>
                    <a:pt x="214" y="310"/>
                  </a:cubicBezTo>
                  <a:cubicBezTo>
                    <a:pt x="216" y="311"/>
                    <a:pt x="217" y="314"/>
                    <a:pt x="216" y="316"/>
                  </a:cubicBezTo>
                  <a:cubicBezTo>
                    <a:pt x="215" y="317"/>
                    <a:pt x="213" y="318"/>
                    <a:pt x="211" y="318"/>
                  </a:cubicBezTo>
                  <a:cubicBezTo>
                    <a:pt x="211" y="318"/>
                    <a:pt x="211" y="318"/>
                    <a:pt x="210" y="318"/>
                  </a:cubicBezTo>
                  <a:cubicBezTo>
                    <a:pt x="206" y="317"/>
                    <a:pt x="200" y="315"/>
                    <a:pt x="194" y="312"/>
                  </a:cubicBezTo>
                  <a:cubicBezTo>
                    <a:pt x="192" y="348"/>
                    <a:pt x="190" y="348"/>
                    <a:pt x="187" y="348"/>
                  </a:cubicBezTo>
                  <a:cubicBezTo>
                    <a:pt x="182" y="348"/>
                    <a:pt x="181" y="348"/>
                    <a:pt x="179" y="305"/>
                  </a:cubicBezTo>
                  <a:cubicBezTo>
                    <a:pt x="175" y="303"/>
                    <a:pt x="171" y="300"/>
                    <a:pt x="168" y="297"/>
                  </a:cubicBezTo>
                  <a:cubicBezTo>
                    <a:pt x="161" y="291"/>
                    <a:pt x="157" y="282"/>
                    <a:pt x="157" y="273"/>
                  </a:cubicBezTo>
                  <a:cubicBezTo>
                    <a:pt x="157" y="265"/>
                    <a:pt x="160" y="256"/>
                    <a:pt x="166" y="250"/>
                  </a:cubicBezTo>
                  <a:cubicBezTo>
                    <a:pt x="168" y="247"/>
                    <a:pt x="172" y="244"/>
                    <a:pt x="178" y="240"/>
                  </a:cubicBezTo>
                  <a:cubicBezTo>
                    <a:pt x="177" y="230"/>
                    <a:pt x="177" y="220"/>
                    <a:pt x="177" y="208"/>
                  </a:cubicBezTo>
                  <a:cubicBezTo>
                    <a:pt x="162" y="201"/>
                    <a:pt x="146" y="190"/>
                    <a:pt x="146" y="168"/>
                  </a:cubicBezTo>
                  <a:cubicBezTo>
                    <a:pt x="145" y="143"/>
                    <a:pt x="165" y="132"/>
                    <a:pt x="176" y="126"/>
                  </a:cubicBezTo>
                  <a:lnTo>
                    <a:pt x="176" y="88"/>
                  </a:lnTo>
                  <a:cubicBezTo>
                    <a:pt x="175" y="89"/>
                    <a:pt x="174" y="89"/>
                    <a:pt x="173" y="89"/>
                  </a:cubicBezTo>
                  <a:cubicBezTo>
                    <a:pt x="169" y="101"/>
                    <a:pt x="155" y="105"/>
                    <a:pt x="143" y="108"/>
                  </a:cubicBezTo>
                  <a:cubicBezTo>
                    <a:pt x="141" y="109"/>
                    <a:pt x="139" y="109"/>
                    <a:pt x="138" y="108"/>
                  </a:cubicBezTo>
                  <a:cubicBezTo>
                    <a:pt x="130" y="102"/>
                    <a:pt x="129" y="100"/>
                    <a:pt x="129" y="99"/>
                  </a:cubicBezTo>
                  <a:cubicBezTo>
                    <a:pt x="128" y="98"/>
                    <a:pt x="127" y="94"/>
                    <a:pt x="135" y="85"/>
                  </a:cubicBezTo>
                  <a:cubicBezTo>
                    <a:pt x="136" y="84"/>
                    <a:pt x="136" y="83"/>
                    <a:pt x="137" y="83"/>
                  </a:cubicBezTo>
                  <a:cubicBezTo>
                    <a:pt x="138" y="80"/>
                    <a:pt x="141" y="76"/>
                    <a:pt x="144" y="74"/>
                  </a:cubicBezTo>
                  <a:cubicBezTo>
                    <a:pt x="148" y="71"/>
                    <a:pt x="161" y="64"/>
                    <a:pt x="175" y="62"/>
                  </a:cubicBezTo>
                  <a:lnTo>
                    <a:pt x="175" y="48"/>
                  </a:lnTo>
                  <a:cubicBezTo>
                    <a:pt x="169" y="44"/>
                    <a:pt x="166" y="38"/>
                    <a:pt x="166" y="30"/>
                  </a:cubicBezTo>
                  <a:cubicBezTo>
                    <a:pt x="166" y="19"/>
                    <a:pt x="175" y="9"/>
                    <a:pt x="187" y="9"/>
                  </a:cubicBezTo>
                  <a:cubicBezTo>
                    <a:pt x="199" y="9"/>
                    <a:pt x="208" y="19"/>
                    <a:pt x="208" y="30"/>
                  </a:cubicBezTo>
                  <a:cubicBezTo>
                    <a:pt x="208" y="38"/>
                    <a:pt x="205" y="44"/>
                    <a:pt x="199" y="48"/>
                  </a:cubicBezTo>
                  <a:lnTo>
                    <a:pt x="199" y="61"/>
                  </a:lnTo>
                  <a:cubicBezTo>
                    <a:pt x="208" y="63"/>
                    <a:pt x="217" y="67"/>
                    <a:pt x="223" y="75"/>
                  </a:cubicBezTo>
                  <a:cubicBezTo>
                    <a:pt x="233" y="87"/>
                    <a:pt x="235" y="105"/>
                    <a:pt x="228" y="119"/>
                  </a:cubicBezTo>
                  <a:close/>
                  <a:moveTo>
                    <a:pt x="287" y="179"/>
                  </a:moveTo>
                  <a:cubicBezTo>
                    <a:pt x="287" y="177"/>
                    <a:pt x="288" y="175"/>
                    <a:pt x="290" y="174"/>
                  </a:cubicBezTo>
                  <a:lnTo>
                    <a:pt x="361" y="133"/>
                  </a:lnTo>
                  <a:lnTo>
                    <a:pt x="310" y="45"/>
                  </a:lnTo>
                  <a:lnTo>
                    <a:pt x="239" y="86"/>
                  </a:lnTo>
                  <a:cubicBezTo>
                    <a:pt x="237" y="87"/>
                    <a:pt x="235" y="87"/>
                    <a:pt x="234" y="86"/>
                  </a:cubicBezTo>
                  <a:cubicBezTo>
                    <a:pt x="232" y="85"/>
                    <a:pt x="231" y="83"/>
                    <a:pt x="231" y="82"/>
                  </a:cubicBezTo>
                  <a:lnTo>
                    <a:pt x="231" y="0"/>
                  </a:lnTo>
                  <a:lnTo>
                    <a:pt x="129" y="0"/>
                  </a:lnTo>
                  <a:lnTo>
                    <a:pt x="129" y="82"/>
                  </a:lnTo>
                  <a:cubicBezTo>
                    <a:pt x="129" y="83"/>
                    <a:pt x="128" y="85"/>
                    <a:pt x="127" y="86"/>
                  </a:cubicBezTo>
                  <a:cubicBezTo>
                    <a:pt x="125" y="87"/>
                    <a:pt x="124" y="87"/>
                    <a:pt x="122" y="86"/>
                  </a:cubicBezTo>
                  <a:lnTo>
                    <a:pt x="51" y="45"/>
                  </a:lnTo>
                  <a:lnTo>
                    <a:pt x="0" y="133"/>
                  </a:lnTo>
                  <a:lnTo>
                    <a:pt x="71" y="174"/>
                  </a:lnTo>
                  <a:cubicBezTo>
                    <a:pt x="73" y="175"/>
                    <a:pt x="73" y="177"/>
                    <a:pt x="73" y="179"/>
                  </a:cubicBezTo>
                  <a:cubicBezTo>
                    <a:pt x="73" y="180"/>
                    <a:pt x="73" y="182"/>
                    <a:pt x="71" y="183"/>
                  </a:cubicBezTo>
                  <a:lnTo>
                    <a:pt x="0" y="224"/>
                  </a:lnTo>
                  <a:lnTo>
                    <a:pt x="51" y="312"/>
                  </a:lnTo>
                  <a:lnTo>
                    <a:pt x="122" y="271"/>
                  </a:lnTo>
                  <a:cubicBezTo>
                    <a:pt x="124" y="270"/>
                    <a:pt x="125" y="270"/>
                    <a:pt x="127" y="271"/>
                  </a:cubicBezTo>
                  <a:cubicBezTo>
                    <a:pt x="128" y="272"/>
                    <a:pt x="129" y="274"/>
                    <a:pt x="129" y="275"/>
                  </a:cubicBezTo>
                  <a:lnTo>
                    <a:pt x="129" y="357"/>
                  </a:lnTo>
                  <a:lnTo>
                    <a:pt x="231" y="357"/>
                  </a:lnTo>
                  <a:lnTo>
                    <a:pt x="231" y="275"/>
                  </a:lnTo>
                  <a:cubicBezTo>
                    <a:pt x="231" y="274"/>
                    <a:pt x="232" y="272"/>
                    <a:pt x="234" y="271"/>
                  </a:cubicBezTo>
                  <a:cubicBezTo>
                    <a:pt x="235" y="270"/>
                    <a:pt x="237" y="270"/>
                    <a:pt x="239" y="271"/>
                  </a:cubicBezTo>
                  <a:lnTo>
                    <a:pt x="310" y="312"/>
                  </a:lnTo>
                  <a:lnTo>
                    <a:pt x="361" y="224"/>
                  </a:lnTo>
                  <a:lnTo>
                    <a:pt x="290" y="183"/>
                  </a:lnTo>
                  <a:cubicBezTo>
                    <a:pt x="288" y="182"/>
                    <a:pt x="287" y="180"/>
                    <a:pt x="287" y="1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4" name="Freeform 155">
              <a:extLst>
                <a:ext uri="{FF2B5EF4-FFF2-40B4-BE49-F238E27FC236}">
                  <a16:creationId xmlns:a16="http://schemas.microsoft.com/office/drawing/2014/main" id="{DDC9F1F3-556B-C456-CEC4-399CB963D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82581" y="5463648"/>
              <a:ext cx="290513" cy="287338"/>
            </a:xfrm>
            <a:custGeom>
              <a:avLst/>
              <a:gdLst>
                <a:gd name="T0" fmla="*/ 250 w 383"/>
                <a:gd name="T1" fmla="*/ 281 h 377"/>
                <a:gd name="T2" fmla="*/ 242 w 383"/>
                <a:gd name="T3" fmla="*/ 285 h 377"/>
                <a:gd name="T4" fmla="*/ 140 w 383"/>
                <a:gd name="T5" fmla="*/ 367 h 377"/>
                <a:gd name="T6" fmla="*/ 138 w 383"/>
                <a:gd name="T7" fmla="*/ 281 h 377"/>
                <a:gd name="T8" fmla="*/ 62 w 383"/>
                <a:gd name="T9" fmla="*/ 322 h 377"/>
                <a:gd name="T10" fmla="*/ 82 w 383"/>
                <a:gd name="T11" fmla="*/ 193 h 377"/>
                <a:gd name="T12" fmla="*/ 82 w 383"/>
                <a:gd name="T13" fmla="*/ 184 h 377"/>
                <a:gd name="T14" fmla="*/ 62 w 383"/>
                <a:gd name="T15" fmla="*/ 55 h 377"/>
                <a:gd name="T16" fmla="*/ 138 w 383"/>
                <a:gd name="T17" fmla="*/ 96 h 377"/>
                <a:gd name="T18" fmla="*/ 140 w 383"/>
                <a:gd name="T19" fmla="*/ 10 h 377"/>
                <a:gd name="T20" fmla="*/ 242 w 383"/>
                <a:gd name="T21" fmla="*/ 92 h 377"/>
                <a:gd name="T22" fmla="*/ 250 w 383"/>
                <a:gd name="T23" fmla="*/ 96 h 377"/>
                <a:gd name="T24" fmla="*/ 372 w 383"/>
                <a:gd name="T25" fmla="*/ 143 h 377"/>
                <a:gd name="T26" fmla="*/ 298 w 383"/>
                <a:gd name="T27" fmla="*/ 189 h 377"/>
                <a:gd name="T28" fmla="*/ 372 w 383"/>
                <a:gd name="T29" fmla="*/ 234 h 377"/>
                <a:gd name="T30" fmla="*/ 381 w 383"/>
                <a:gd name="T31" fmla="*/ 228 h 377"/>
                <a:gd name="T32" fmla="*/ 381 w 383"/>
                <a:gd name="T33" fmla="*/ 149 h 377"/>
                <a:gd name="T34" fmla="*/ 382 w 383"/>
                <a:gd name="T35" fmla="*/ 143 h 377"/>
                <a:gd name="T36" fmla="*/ 320 w 383"/>
                <a:gd name="T37" fmla="*/ 44 h 377"/>
                <a:gd name="T38" fmla="*/ 252 w 383"/>
                <a:gd name="T39" fmla="*/ 5 h 377"/>
                <a:gd name="T40" fmla="*/ 136 w 383"/>
                <a:gd name="T41" fmla="*/ 0 h 377"/>
                <a:gd name="T42" fmla="*/ 131 w 383"/>
                <a:gd name="T43" fmla="*/ 84 h 377"/>
                <a:gd name="T44" fmla="*/ 56 w 383"/>
                <a:gd name="T45" fmla="*/ 46 h 377"/>
                <a:gd name="T46" fmla="*/ 0 w 383"/>
                <a:gd name="T47" fmla="*/ 146 h 377"/>
                <a:gd name="T48" fmla="*/ 70 w 383"/>
                <a:gd name="T49" fmla="*/ 189 h 377"/>
                <a:gd name="T50" fmla="*/ 0 w 383"/>
                <a:gd name="T51" fmla="*/ 231 h 377"/>
                <a:gd name="T52" fmla="*/ 56 w 383"/>
                <a:gd name="T53" fmla="*/ 331 h 377"/>
                <a:gd name="T54" fmla="*/ 131 w 383"/>
                <a:gd name="T55" fmla="*/ 293 h 377"/>
                <a:gd name="T56" fmla="*/ 136 w 383"/>
                <a:gd name="T57" fmla="*/ 377 h 377"/>
                <a:gd name="T58" fmla="*/ 252 w 383"/>
                <a:gd name="T59" fmla="*/ 372 h 377"/>
                <a:gd name="T60" fmla="*/ 320 w 383"/>
                <a:gd name="T61" fmla="*/ 333 h 377"/>
                <a:gd name="T62" fmla="*/ 382 w 383"/>
                <a:gd name="T63" fmla="*/ 234 h 377"/>
                <a:gd name="T64" fmla="*/ 381 w 383"/>
                <a:gd name="T65" fmla="*/ 228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83" h="377">
                  <a:moveTo>
                    <a:pt x="321" y="322"/>
                  </a:moveTo>
                  <a:lnTo>
                    <a:pt x="250" y="281"/>
                  </a:lnTo>
                  <a:cubicBezTo>
                    <a:pt x="248" y="280"/>
                    <a:pt x="246" y="280"/>
                    <a:pt x="245" y="281"/>
                  </a:cubicBezTo>
                  <a:cubicBezTo>
                    <a:pt x="243" y="282"/>
                    <a:pt x="242" y="284"/>
                    <a:pt x="242" y="285"/>
                  </a:cubicBezTo>
                  <a:lnTo>
                    <a:pt x="242" y="367"/>
                  </a:lnTo>
                  <a:lnTo>
                    <a:pt x="140" y="367"/>
                  </a:lnTo>
                  <a:lnTo>
                    <a:pt x="140" y="285"/>
                  </a:lnTo>
                  <a:cubicBezTo>
                    <a:pt x="140" y="284"/>
                    <a:pt x="139" y="282"/>
                    <a:pt x="138" y="281"/>
                  </a:cubicBezTo>
                  <a:cubicBezTo>
                    <a:pt x="136" y="280"/>
                    <a:pt x="135" y="280"/>
                    <a:pt x="133" y="281"/>
                  </a:cubicBezTo>
                  <a:lnTo>
                    <a:pt x="62" y="322"/>
                  </a:lnTo>
                  <a:lnTo>
                    <a:pt x="11" y="234"/>
                  </a:lnTo>
                  <a:lnTo>
                    <a:pt x="82" y="193"/>
                  </a:lnTo>
                  <a:cubicBezTo>
                    <a:pt x="84" y="192"/>
                    <a:pt x="84" y="190"/>
                    <a:pt x="84" y="189"/>
                  </a:cubicBezTo>
                  <a:cubicBezTo>
                    <a:pt x="84" y="187"/>
                    <a:pt x="84" y="185"/>
                    <a:pt x="82" y="184"/>
                  </a:cubicBezTo>
                  <a:lnTo>
                    <a:pt x="11" y="143"/>
                  </a:lnTo>
                  <a:lnTo>
                    <a:pt x="62" y="55"/>
                  </a:lnTo>
                  <a:lnTo>
                    <a:pt x="133" y="96"/>
                  </a:lnTo>
                  <a:cubicBezTo>
                    <a:pt x="135" y="97"/>
                    <a:pt x="136" y="97"/>
                    <a:pt x="138" y="96"/>
                  </a:cubicBezTo>
                  <a:cubicBezTo>
                    <a:pt x="139" y="95"/>
                    <a:pt x="140" y="93"/>
                    <a:pt x="140" y="92"/>
                  </a:cubicBezTo>
                  <a:lnTo>
                    <a:pt x="140" y="10"/>
                  </a:lnTo>
                  <a:lnTo>
                    <a:pt x="242" y="10"/>
                  </a:lnTo>
                  <a:lnTo>
                    <a:pt x="242" y="92"/>
                  </a:lnTo>
                  <a:cubicBezTo>
                    <a:pt x="242" y="93"/>
                    <a:pt x="243" y="95"/>
                    <a:pt x="245" y="96"/>
                  </a:cubicBezTo>
                  <a:cubicBezTo>
                    <a:pt x="246" y="97"/>
                    <a:pt x="248" y="97"/>
                    <a:pt x="250" y="96"/>
                  </a:cubicBezTo>
                  <a:lnTo>
                    <a:pt x="321" y="55"/>
                  </a:lnTo>
                  <a:lnTo>
                    <a:pt x="372" y="143"/>
                  </a:lnTo>
                  <a:lnTo>
                    <a:pt x="301" y="184"/>
                  </a:lnTo>
                  <a:cubicBezTo>
                    <a:pt x="299" y="185"/>
                    <a:pt x="298" y="187"/>
                    <a:pt x="298" y="189"/>
                  </a:cubicBezTo>
                  <a:cubicBezTo>
                    <a:pt x="298" y="190"/>
                    <a:pt x="299" y="192"/>
                    <a:pt x="301" y="193"/>
                  </a:cubicBezTo>
                  <a:lnTo>
                    <a:pt x="372" y="234"/>
                  </a:lnTo>
                  <a:lnTo>
                    <a:pt x="321" y="322"/>
                  </a:lnTo>
                  <a:close/>
                  <a:moveTo>
                    <a:pt x="381" y="228"/>
                  </a:moveTo>
                  <a:lnTo>
                    <a:pt x="312" y="189"/>
                  </a:lnTo>
                  <a:lnTo>
                    <a:pt x="381" y="149"/>
                  </a:lnTo>
                  <a:cubicBezTo>
                    <a:pt x="382" y="149"/>
                    <a:pt x="382" y="147"/>
                    <a:pt x="383" y="146"/>
                  </a:cubicBezTo>
                  <a:cubicBezTo>
                    <a:pt x="383" y="145"/>
                    <a:pt x="383" y="144"/>
                    <a:pt x="382" y="143"/>
                  </a:cubicBezTo>
                  <a:lnTo>
                    <a:pt x="327" y="46"/>
                  </a:lnTo>
                  <a:cubicBezTo>
                    <a:pt x="325" y="44"/>
                    <a:pt x="322" y="43"/>
                    <a:pt x="320" y="44"/>
                  </a:cubicBezTo>
                  <a:lnTo>
                    <a:pt x="252" y="84"/>
                  </a:lnTo>
                  <a:lnTo>
                    <a:pt x="252" y="5"/>
                  </a:lnTo>
                  <a:cubicBezTo>
                    <a:pt x="252" y="2"/>
                    <a:pt x="250" y="0"/>
                    <a:pt x="247" y="0"/>
                  </a:cubicBezTo>
                  <a:lnTo>
                    <a:pt x="136" y="0"/>
                  </a:lnTo>
                  <a:cubicBezTo>
                    <a:pt x="133" y="0"/>
                    <a:pt x="131" y="2"/>
                    <a:pt x="131" y="5"/>
                  </a:cubicBezTo>
                  <a:lnTo>
                    <a:pt x="131" y="84"/>
                  </a:lnTo>
                  <a:lnTo>
                    <a:pt x="63" y="44"/>
                  </a:lnTo>
                  <a:cubicBezTo>
                    <a:pt x="60" y="43"/>
                    <a:pt x="57" y="44"/>
                    <a:pt x="56" y="46"/>
                  </a:cubicBezTo>
                  <a:lnTo>
                    <a:pt x="0" y="143"/>
                  </a:lnTo>
                  <a:cubicBezTo>
                    <a:pt x="0" y="144"/>
                    <a:pt x="0" y="145"/>
                    <a:pt x="0" y="146"/>
                  </a:cubicBezTo>
                  <a:cubicBezTo>
                    <a:pt x="0" y="147"/>
                    <a:pt x="1" y="149"/>
                    <a:pt x="2" y="149"/>
                  </a:cubicBezTo>
                  <a:lnTo>
                    <a:pt x="70" y="189"/>
                  </a:lnTo>
                  <a:lnTo>
                    <a:pt x="2" y="228"/>
                  </a:lnTo>
                  <a:cubicBezTo>
                    <a:pt x="1" y="229"/>
                    <a:pt x="0" y="230"/>
                    <a:pt x="0" y="231"/>
                  </a:cubicBezTo>
                  <a:cubicBezTo>
                    <a:pt x="0" y="232"/>
                    <a:pt x="0" y="233"/>
                    <a:pt x="0" y="234"/>
                  </a:cubicBezTo>
                  <a:lnTo>
                    <a:pt x="56" y="331"/>
                  </a:lnTo>
                  <a:cubicBezTo>
                    <a:pt x="57" y="333"/>
                    <a:pt x="60" y="334"/>
                    <a:pt x="63" y="333"/>
                  </a:cubicBezTo>
                  <a:lnTo>
                    <a:pt x="131" y="293"/>
                  </a:lnTo>
                  <a:lnTo>
                    <a:pt x="131" y="372"/>
                  </a:lnTo>
                  <a:cubicBezTo>
                    <a:pt x="131" y="375"/>
                    <a:pt x="133" y="377"/>
                    <a:pt x="136" y="377"/>
                  </a:cubicBezTo>
                  <a:lnTo>
                    <a:pt x="247" y="377"/>
                  </a:lnTo>
                  <a:cubicBezTo>
                    <a:pt x="250" y="377"/>
                    <a:pt x="252" y="375"/>
                    <a:pt x="252" y="372"/>
                  </a:cubicBezTo>
                  <a:lnTo>
                    <a:pt x="252" y="293"/>
                  </a:lnTo>
                  <a:lnTo>
                    <a:pt x="320" y="333"/>
                  </a:lnTo>
                  <a:cubicBezTo>
                    <a:pt x="322" y="334"/>
                    <a:pt x="325" y="333"/>
                    <a:pt x="327" y="331"/>
                  </a:cubicBezTo>
                  <a:lnTo>
                    <a:pt x="382" y="234"/>
                  </a:lnTo>
                  <a:cubicBezTo>
                    <a:pt x="383" y="233"/>
                    <a:pt x="383" y="232"/>
                    <a:pt x="383" y="231"/>
                  </a:cubicBezTo>
                  <a:cubicBezTo>
                    <a:pt x="382" y="230"/>
                    <a:pt x="382" y="229"/>
                    <a:pt x="381" y="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A718F136-5411-4B5F-8E5D-97AE375BB8E1}"/>
              </a:ext>
            </a:extLst>
          </p:cNvPr>
          <p:cNvSpPr txBox="1"/>
          <p:nvPr/>
        </p:nvSpPr>
        <p:spPr>
          <a:xfrm>
            <a:off x="554020" y="6412240"/>
            <a:ext cx="2239860" cy="24328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800" dirty="0">
                <a:solidFill>
                  <a:srgbClr val="37373A"/>
                </a:solidFill>
              </a:rPr>
              <a:t>stan na 31.12.2023r. </a:t>
            </a:r>
          </a:p>
        </p:txBody>
      </p:sp>
    </p:spTree>
    <p:extLst>
      <p:ext uri="{BB962C8B-B14F-4D97-AF65-F5344CB8AC3E}">
        <p14:creationId xmlns:p14="http://schemas.microsoft.com/office/powerpoint/2010/main" val="20263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think-cell Slide" r:id="rId11" imgW="216" imgH="216" progId="TCLayout.ActiveDocument.1">
                  <p:embed/>
                </p:oleObj>
              </mc:Choice>
              <mc:Fallback>
                <p:oleObj name="think-cell Slide" r:id="rId11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Pekao na tle rynku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9EA0FE37-0B6C-41B2-2917-8582D7939934}"/>
              </a:ext>
            </a:extLst>
          </p:cNvPr>
          <p:cNvSpPr/>
          <p:nvPr/>
        </p:nvSpPr>
        <p:spPr>
          <a:xfrm>
            <a:off x="6264688" y="1427702"/>
            <a:ext cx="5428488" cy="4842469"/>
          </a:xfrm>
          <a:prstGeom prst="rect">
            <a:avLst/>
          </a:prstGeom>
          <a:gradFill>
            <a:gsLst>
              <a:gs pos="69500">
                <a:schemeClr val="bg1">
                  <a:lumMod val="95000"/>
                </a:schemeClr>
              </a:gs>
              <a:gs pos="39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42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F0AC257D-C05E-037E-6B2C-C04EFF0C3C86}"/>
              </a:ext>
            </a:extLst>
          </p:cNvPr>
          <p:cNvSpPr/>
          <p:nvPr/>
        </p:nvSpPr>
        <p:spPr>
          <a:xfrm>
            <a:off x="615008" y="1427706"/>
            <a:ext cx="5428488" cy="4842465"/>
          </a:xfrm>
          <a:prstGeom prst="rect">
            <a:avLst/>
          </a:prstGeom>
          <a:gradFill>
            <a:gsLst>
              <a:gs pos="69500">
                <a:schemeClr val="bg1">
                  <a:lumMod val="95000"/>
                </a:schemeClr>
              </a:gs>
              <a:gs pos="39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42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21" name="Rounded Rectangle 23">
            <a:extLst>
              <a:ext uri="{FF2B5EF4-FFF2-40B4-BE49-F238E27FC236}">
                <a16:creationId xmlns:a16="http://schemas.microsoft.com/office/drawing/2014/main" id="{E4FA8490-597A-A3CF-2082-D5FE51A6389F}"/>
              </a:ext>
            </a:extLst>
          </p:cNvPr>
          <p:cNvSpPr/>
          <p:nvPr/>
        </p:nvSpPr>
        <p:spPr bwMode="auto">
          <a:xfrm>
            <a:off x="891237" y="1427706"/>
            <a:ext cx="5133970" cy="583872"/>
          </a:xfrm>
          <a:prstGeom prst="roundRect">
            <a:avLst/>
          </a:prstGeom>
          <a:noFill/>
          <a:ln>
            <a:noFill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charset="0"/>
              </a:rPr>
              <a:t>Obligacje komunalne i obligacje dla spółek komunalnych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charset="0"/>
              </a:rPr>
              <a:t>wyemitowane w  2023r. *</a:t>
            </a:r>
            <a:endParaRPr lang="pl-PL" sz="1400" b="1" baseline="30000" dirty="0">
              <a:latin typeface="Arial" charset="0"/>
            </a:endParaRPr>
          </a:p>
        </p:txBody>
      </p:sp>
      <p:sp>
        <p:nvSpPr>
          <p:cNvPr id="23" name="Rounded Rectangle 26">
            <a:extLst>
              <a:ext uri="{FF2B5EF4-FFF2-40B4-BE49-F238E27FC236}">
                <a16:creationId xmlns:a16="http://schemas.microsoft.com/office/drawing/2014/main" id="{D7B59D45-17B4-6F14-1039-FFF8838E9DBB}"/>
              </a:ext>
            </a:extLst>
          </p:cNvPr>
          <p:cNvSpPr/>
          <p:nvPr/>
        </p:nvSpPr>
        <p:spPr bwMode="auto">
          <a:xfrm>
            <a:off x="6429388" y="1424338"/>
            <a:ext cx="4514564" cy="667334"/>
          </a:xfrm>
          <a:prstGeom prst="roundRect">
            <a:avLst/>
          </a:prstGeom>
          <a:noFill/>
          <a:ln>
            <a:noFill/>
          </a:ln>
          <a:effectLst/>
        </p:spPr>
        <p:txBody>
          <a:bodyPr vert="horz" wrap="square" lIns="36000" tIns="36000" rIns="36000" bIns="36000" numCol="1" rtlCol="0" anchor="ctr" anchorCtr="0" compatLnSpc="1">
            <a:prstTxWarp prst="textNoShape">
              <a:avLst/>
            </a:prstTxWarp>
            <a:no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charset="0"/>
              </a:rPr>
              <a:t>Obligacje dla spółek komunalnych 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latin typeface="Arial" charset="0"/>
              </a:rPr>
              <a:t>wyemitowane w 2023r. *</a:t>
            </a:r>
          </a:p>
        </p:txBody>
      </p:sp>
      <p:sp>
        <p:nvSpPr>
          <p:cNvPr id="25" name="Rectangle 167">
            <a:extLst>
              <a:ext uri="{FF2B5EF4-FFF2-40B4-BE49-F238E27FC236}">
                <a16:creationId xmlns:a16="http://schemas.microsoft.com/office/drawing/2014/main" id="{E271ADBF-13BE-32E8-B010-222F48550408}"/>
              </a:ext>
            </a:extLst>
          </p:cNvPr>
          <p:cNvSpPr/>
          <p:nvPr>
            <p:custDataLst>
              <p:tags r:id="rId5"/>
            </p:custDataLst>
          </p:nvPr>
        </p:nvSpPr>
        <p:spPr bwMode="auto">
          <a:xfrm>
            <a:off x="9726695" y="5718897"/>
            <a:ext cx="230188" cy="195780"/>
          </a:xfrm>
          <a:prstGeom prst="rect">
            <a:avLst/>
          </a:prstGeom>
          <a:solidFill>
            <a:srgbClr val="C00000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26" name="Rectangle 168">
            <a:extLst>
              <a:ext uri="{FF2B5EF4-FFF2-40B4-BE49-F238E27FC236}">
                <a16:creationId xmlns:a16="http://schemas.microsoft.com/office/drawing/2014/main" id="{E66BE3F2-960D-4554-CEAF-901ACBD579AB}"/>
              </a:ext>
            </a:extLst>
          </p:cNvPr>
          <p:cNvSpPr/>
          <p:nvPr>
            <p:custDataLst>
              <p:tags r:id="rId6"/>
            </p:custDataLst>
          </p:nvPr>
        </p:nvSpPr>
        <p:spPr bwMode="auto">
          <a:xfrm>
            <a:off x="10558870" y="5718900"/>
            <a:ext cx="230188" cy="19578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81C8E6C1-7A24-BEA5-3619-AC5B61C896B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10028132" y="5626230"/>
            <a:ext cx="400299" cy="38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12A2193-846B-450C-8B1B-8FF4C0D3C8C7}" type="datetime'Pe''''''''''''''''''k''''''''''''''''''a''''''o'''''''''''''''">
              <a:rPr lang="pl-PL" altLang="en-US" sz="1000" b="1" smtClean="0"/>
              <a:pPr/>
              <a:t>Pekao</a:t>
            </a:fld>
            <a:endParaRPr lang="pl-PL" sz="1000" b="1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0504278E-176C-9847-1812-36F95A407A53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0910197" y="5684091"/>
            <a:ext cx="368722" cy="229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3C4BBBB-55E7-4A2F-B772-A08052B4AB84}" type="datetime'''''''''''''''''''''''I''''''n''''''n''''''''''''''i'''''''''">
              <a:rPr lang="pl-PL" altLang="en-US" sz="1000" b="1" smtClean="0"/>
              <a:pPr>
                <a:spcBef>
                  <a:spcPct val="0"/>
                </a:spcBef>
                <a:spcAft>
                  <a:spcPct val="0"/>
                </a:spcAft>
              </a:pPr>
              <a:t>Inni</a:t>
            </a:fld>
            <a:endParaRPr lang="pl-PL" sz="1000" b="1" dirty="0"/>
          </a:p>
        </p:txBody>
      </p:sp>
      <p:graphicFrame>
        <p:nvGraphicFramePr>
          <p:cNvPr id="29" name="Wykres 28">
            <a:extLst>
              <a:ext uri="{FF2B5EF4-FFF2-40B4-BE49-F238E27FC236}">
                <a16:creationId xmlns:a16="http://schemas.microsoft.com/office/drawing/2014/main" id="{BA3E9FD5-5A03-294B-031B-3F8D72E7AD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0117167"/>
              </p:ext>
            </p:extLst>
          </p:nvPr>
        </p:nvGraphicFramePr>
        <p:xfrm>
          <a:off x="6898771" y="1840488"/>
          <a:ext cx="4284662" cy="36671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graphicFrame>
        <p:nvGraphicFramePr>
          <p:cNvPr id="30" name="Wykres 29">
            <a:extLst>
              <a:ext uri="{FF2B5EF4-FFF2-40B4-BE49-F238E27FC236}">
                <a16:creationId xmlns:a16="http://schemas.microsoft.com/office/drawing/2014/main" id="{D0B70B2B-F05B-5D54-C699-AF876883D5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1361398"/>
              </p:ext>
            </p:extLst>
          </p:nvPr>
        </p:nvGraphicFramePr>
        <p:xfrm>
          <a:off x="759589" y="2547281"/>
          <a:ext cx="4600575" cy="2867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sp>
        <p:nvSpPr>
          <p:cNvPr id="3" name="pole tekstowe 2">
            <a:extLst>
              <a:ext uri="{FF2B5EF4-FFF2-40B4-BE49-F238E27FC236}">
                <a16:creationId xmlns:a16="http://schemas.microsoft.com/office/drawing/2014/main" id="{2D60F3F7-51B5-1B90-9F66-915C2D1404C6}"/>
              </a:ext>
            </a:extLst>
          </p:cNvPr>
          <p:cNvSpPr txBox="1"/>
          <p:nvPr/>
        </p:nvSpPr>
        <p:spPr>
          <a:xfrm>
            <a:off x="554020" y="6412240"/>
            <a:ext cx="2239860" cy="24328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800" dirty="0">
                <a:solidFill>
                  <a:srgbClr val="37373A"/>
                </a:solidFill>
              </a:rPr>
              <a:t>* źródło: statystyki KDPW, stan na 31.12.2023r. </a:t>
            </a:r>
          </a:p>
        </p:txBody>
      </p:sp>
    </p:spTree>
    <p:extLst>
      <p:ext uri="{BB962C8B-B14F-4D97-AF65-F5344CB8AC3E}">
        <p14:creationId xmlns:p14="http://schemas.microsoft.com/office/powerpoint/2010/main" val="331037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think-cell Slide" r:id="rId23" imgW="216" imgH="216" progId="TCLayout.ActiveDocument.1">
                  <p:embed/>
                </p:oleObj>
              </mc:Choice>
              <mc:Fallback>
                <p:oleObj name="think-cell Slide" r:id="rId23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Pekao na tle rynku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52" name="Prostokąt 51">
            <a:extLst>
              <a:ext uri="{FF2B5EF4-FFF2-40B4-BE49-F238E27FC236}">
                <a16:creationId xmlns:a16="http://schemas.microsoft.com/office/drawing/2014/main" id="{E04AA231-FC35-CF87-02F2-862ED855FF17}"/>
              </a:ext>
            </a:extLst>
          </p:cNvPr>
          <p:cNvSpPr/>
          <p:nvPr/>
        </p:nvSpPr>
        <p:spPr>
          <a:xfrm>
            <a:off x="7079298" y="1357154"/>
            <a:ext cx="2049773" cy="507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42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54" name="Prostokąt 53">
            <a:extLst>
              <a:ext uri="{FF2B5EF4-FFF2-40B4-BE49-F238E27FC236}">
                <a16:creationId xmlns:a16="http://schemas.microsoft.com/office/drawing/2014/main" id="{D109A50F-045F-379F-5F1D-8655E8092913}"/>
              </a:ext>
            </a:extLst>
          </p:cNvPr>
          <p:cNvSpPr/>
          <p:nvPr/>
        </p:nvSpPr>
        <p:spPr>
          <a:xfrm>
            <a:off x="9208141" y="1361852"/>
            <a:ext cx="2643718" cy="507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42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55" name="Prostokąt 54">
            <a:extLst>
              <a:ext uri="{FF2B5EF4-FFF2-40B4-BE49-F238E27FC236}">
                <a16:creationId xmlns:a16="http://schemas.microsoft.com/office/drawing/2014/main" id="{A776EBFA-E8DA-12BC-5F98-E359BCBC7BCD}"/>
              </a:ext>
            </a:extLst>
          </p:cNvPr>
          <p:cNvSpPr/>
          <p:nvPr/>
        </p:nvSpPr>
        <p:spPr>
          <a:xfrm>
            <a:off x="4915113" y="1357154"/>
            <a:ext cx="2049773" cy="507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42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56" name="Prostokąt 55">
            <a:extLst>
              <a:ext uri="{FF2B5EF4-FFF2-40B4-BE49-F238E27FC236}">
                <a16:creationId xmlns:a16="http://schemas.microsoft.com/office/drawing/2014/main" id="{1863BDA6-3E02-9982-6F8A-B167C670A32D}"/>
              </a:ext>
            </a:extLst>
          </p:cNvPr>
          <p:cNvSpPr/>
          <p:nvPr/>
        </p:nvSpPr>
        <p:spPr>
          <a:xfrm>
            <a:off x="2777064" y="1357154"/>
            <a:ext cx="2049773" cy="507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42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57" name="Prostokąt 56">
            <a:extLst>
              <a:ext uri="{FF2B5EF4-FFF2-40B4-BE49-F238E27FC236}">
                <a16:creationId xmlns:a16="http://schemas.microsoft.com/office/drawing/2014/main" id="{BB61F5A4-FC58-5225-1997-47625BF123DC}"/>
              </a:ext>
            </a:extLst>
          </p:cNvPr>
          <p:cNvSpPr/>
          <p:nvPr/>
        </p:nvSpPr>
        <p:spPr>
          <a:xfrm>
            <a:off x="567886" y="1357154"/>
            <a:ext cx="2049773" cy="507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39000">
                <a:schemeClr val="bg1">
                  <a:lumMod val="85000"/>
                </a:schemeClr>
              </a:gs>
              <a:gs pos="100000">
                <a:schemeClr val="bg1">
                  <a:lumMod val="95000"/>
                </a:schemeClr>
              </a:gs>
            </a:gsLst>
            <a:lin ang="42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graphicFrame>
        <p:nvGraphicFramePr>
          <p:cNvPr id="58" name="Chart 442">
            <a:extLst>
              <a:ext uri="{FF2B5EF4-FFF2-40B4-BE49-F238E27FC236}">
                <a16:creationId xmlns:a16="http://schemas.microsoft.com/office/drawing/2014/main" id="{3F8B660B-ADE1-0C98-1EBC-9DD3DC391F82}"/>
              </a:ext>
            </a:extLst>
          </p:cNvPr>
          <p:cNvGraphicFramePr/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46225205"/>
              </p:ext>
            </p:extLst>
          </p:nvPr>
        </p:nvGraphicFramePr>
        <p:xfrm>
          <a:off x="5233923" y="4681455"/>
          <a:ext cx="14760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59" name="Text Placeholder 3">
            <a:extLst>
              <a:ext uri="{FF2B5EF4-FFF2-40B4-BE49-F238E27FC236}">
                <a16:creationId xmlns:a16="http://schemas.microsoft.com/office/drawing/2014/main" id="{15264516-3EEA-4E81-BDF6-8F495E748F9A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735077" y="5346592"/>
            <a:ext cx="573688" cy="4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588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l-PL" altLang="en-US" sz="1800" b="1" dirty="0">
                <a:solidFill>
                  <a:schemeClr val="accent1">
                    <a:lumMod val="75000"/>
                  </a:schemeClr>
                </a:solidFill>
              </a:rPr>
              <a:t>91%</a:t>
            </a: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0" name="Chart 443">
            <a:extLst>
              <a:ext uri="{FF2B5EF4-FFF2-40B4-BE49-F238E27FC236}">
                <a16:creationId xmlns:a16="http://schemas.microsoft.com/office/drawing/2014/main" id="{D2908CD8-DE17-E5A2-BF2C-8C00FCA9EBD0}"/>
              </a:ext>
            </a:extLst>
          </p:cNvPr>
          <p:cNvGraphicFramePr/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561884150"/>
              </p:ext>
            </p:extLst>
          </p:nvPr>
        </p:nvGraphicFramePr>
        <p:xfrm>
          <a:off x="3054500" y="4660135"/>
          <a:ext cx="14760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6"/>
          </a:graphicData>
        </a:graphic>
      </p:graphicFrame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0B58DA7A-186D-0D5D-75F3-AD0B76BF8BB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3546701" y="5336757"/>
            <a:ext cx="585347" cy="5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588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l-PL" altLang="en-US" sz="1800" b="1" dirty="0">
                <a:solidFill>
                  <a:schemeClr val="accent1">
                    <a:lumMod val="75000"/>
                  </a:schemeClr>
                </a:solidFill>
              </a:rPr>
              <a:t>58%</a:t>
            </a: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62" name="Chart 444">
            <a:extLst>
              <a:ext uri="{FF2B5EF4-FFF2-40B4-BE49-F238E27FC236}">
                <a16:creationId xmlns:a16="http://schemas.microsoft.com/office/drawing/2014/main" id="{39C18506-C644-D332-C186-866CCBEFC9A5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737239399"/>
              </p:ext>
            </p:extLst>
          </p:nvPr>
        </p:nvGraphicFramePr>
        <p:xfrm>
          <a:off x="871705" y="4682342"/>
          <a:ext cx="14760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7"/>
          </a:graphicData>
        </a:graphic>
      </p:graphicFrame>
      <p:sp>
        <p:nvSpPr>
          <p:cNvPr id="63" name="Text Placeholder 3">
            <a:extLst>
              <a:ext uri="{FF2B5EF4-FFF2-40B4-BE49-F238E27FC236}">
                <a16:creationId xmlns:a16="http://schemas.microsoft.com/office/drawing/2014/main" id="{41DF8569-84DF-EB3D-D31D-CF29EE73DC13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377463" y="5402600"/>
            <a:ext cx="586050" cy="372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588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l-PL" altLang="en-US" sz="1800" b="1" dirty="0">
                <a:solidFill>
                  <a:schemeClr val="accent1">
                    <a:lumMod val="75000"/>
                  </a:schemeClr>
                </a:solidFill>
              </a:rPr>
              <a:t>75%</a:t>
            </a: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28" name="Chart 445">
            <a:extLst>
              <a:ext uri="{FF2B5EF4-FFF2-40B4-BE49-F238E27FC236}">
                <a16:creationId xmlns:a16="http://schemas.microsoft.com/office/drawing/2014/main" id="{CBBB5C43-D05B-2DF0-F35D-FCF5D6C74815}"/>
              </a:ext>
            </a:extLst>
          </p:cNvPr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2078576919"/>
              </p:ext>
            </p:extLst>
          </p:nvPr>
        </p:nvGraphicFramePr>
        <p:xfrm>
          <a:off x="7371775" y="4676949"/>
          <a:ext cx="14760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8"/>
          </a:graphicData>
        </a:graphic>
      </p:graphicFrame>
      <p:sp>
        <p:nvSpPr>
          <p:cNvPr id="129" name="Text Placeholder 3">
            <a:extLst>
              <a:ext uri="{FF2B5EF4-FFF2-40B4-BE49-F238E27FC236}">
                <a16:creationId xmlns:a16="http://schemas.microsoft.com/office/drawing/2014/main" id="{02D5FA4D-A9B9-E413-CCD3-3782ECD54D0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803683" y="5367348"/>
            <a:ext cx="688504" cy="49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1588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l-PL" altLang="en-US" sz="1800" b="1" dirty="0">
                <a:solidFill>
                  <a:schemeClr val="accent1">
                    <a:lumMod val="75000"/>
                  </a:schemeClr>
                </a:solidFill>
              </a:rPr>
              <a:t>94%</a:t>
            </a: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0" name="Chart 446">
            <a:extLst>
              <a:ext uri="{FF2B5EF4-FFF2-40B4-BE49-F238E27FC236}">
                <a16:creationId xmlns:a16="http://schemas.microsoft.com/office/drawing/2014/main" id="{D6BB642D-6031-A397-521D-3B4BEA160D15}"/>
              </a:ext>
            </a:extLst>
          </p:cNvPr>
          <p:cNvGraphicFramePr/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3605879254"/>
              </p:ext>
            </p:extLst>
          </p:nvPr>
        </p:nvGraphicFramePr>
        <p:xfrm>
          <a:off x="9170997" y="4657230"/>
          <a:ext cx="14760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9"/>
          </a:graphicData>
        </a:graphic>
      </p:graphicFrame>
      <p:sp>
        <p:nvSpPr>
          <p:cNvPr id="131" name="Text Placeholder 3">
            <a:extLst>
              <a:ext uri="{FF2B5EF4-FFF2-40B4-BE49-F238E27FC236}">
                <a16:creationId xmlns:a16="http://schemas.microsoft.com/office/drawing/2014/main" id="{EB435481-161D-5B1C-E64D-DD9F4AD93D5F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9695313" y="5332740"/>
            <a:ext cx="488524" cy="499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8" tIns="0" rIns="0" bIns="1588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l-PL" altLang="en-US" sz="1800" b="1" dirty="0">
                <a:solidFill>
                  <a:schemeClr val="accent1">
                    <a:lumMod val="75000"/>
                  </a:schemeClr>
                </a:solidFill>
              </a:rPr>
              <a:t>53%</a:t>
            </a: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32" name="Chart 447">
            <a:extLst>
              <a:ext uri="{FF2B5EF4-FFF2-40B4-BE49-F238E27FC236}">
                <a16:creationId xmlns:a16="http://schemas.microsoft.com/office/drawing/2014/main" id="{2F1076E9-5F54-228D-64DF-C2450913F781}"/>
              </a:ext>
            </a:extLst>
          </p:cNvPr>
          <p:cNvGraphicFramePr/>
          <p:nvPr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285792055"/>
              </p:ext>
            </p:extLst>
          </p:nvPr>
        </p:nvGraphicFramePr>
        <p:xfrm>
          <a:off x="10483304" y="4642544"/>
          <a:ext cx="1476000" cy="18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0"/>
          </a:graphicData>
        </a:graphic>
      </p:graphicFrame>
      <p:sp>
        <p:nvSpPr>
          <p:cNvPr id="133" name="Text Placeholder 3">
            <a:extLst>
              <a:ext uri="{FF2B5EF4-FFF2-40B4-BE49-F238E27FC236}">
                <a16:creationId xmlns:a16="http://schemas.microsoft.com/office/drawing/2014/main" id="{5FCE02DF-0026-1EB8-3163-139E9CBC8AE8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1054083" y="5433097"/>
            <a:ext cx="360000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1588" tIns="0" rIns="0" bIns="1588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pl-PL" altLang="en-US" sz="1800" b="1" dirty="0">
                <a:solidFill>
                  <a:schemeClr val="accent1">
                    <a:lumMod val="75000"/>
                  </a:schemeClr>
                </a:solidFill>
              </a:rPr>
              <a:t>31%</a:t>
            </a:r>
            <a:endParaRPr lang="pl-PL" sz="1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4" name="Prostokąt zaokrąglony 107">
            <a:extLst>
              <a:ext uri="{FF2B5EF4-FFF2-40B4-BE49-F238E27FC236}">
                <a16:creationId xmlns:a16="http://schemas.microsoft.com/office/drawing/2014/main" id="{E07C7324-2039-260A-4CA9-13F6756716F7}"/>
              </a:ext>
            </a:extLst>
          </p:cNvPr>
          <p:cNvSpPr/>
          <p:nvPr/>
        </p:nvSpPr>
        <p:spPr>
          <a:xfrm>
            <a:off x="2880000" y="1935380"/>
            <a:ext cx="1800000" cy="1548000"/>
          </a:xfrm>
          <a:prstGeom prst="roundRect">
            <a:avLst>
              <a:gd name="adj" fmla="val 0"/>
            </a:avLst>
          </a:prstGeom>
          <a:blipFill>
            <a:blip r:embed="rId31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5" name="Prostokąt zaokrąglony 111">
            <a:extLst>
              <a:ext uri="{FF2B5EF4-FFF2-40B4-BE49-F238E27FC236}">
                <a16:creationId xmlns:a16="http://schemas.microsoft.com/office/drawing/2014/main" id="{A2ED9734-42EE-C375-7880-ED385F6CFE21}"/>
              </a:ext>
            </a:extLst>
          </p:cNvPr>
          <p:cNvSpPr/>
          <p:nvPr/>
        </p:nvSpPr>
        <p:spPr>
          <a:xfrm>
            <a:off x="7200000" y="1934822"/>
            <a:ext cx="1800000" cy="1548000"/>
          </a:xfrm>
          <a:prstGeom prst="roundRect">
            <a:avLst>
              <a:gd name="adj" fmla="val 0"/>
            </a:avLst>
          </a:prstGeom>
          <a:blipFill>
            <a:blip r:embed="rId3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6" name="Prostokąt zaokrąglony 115">
            <a:extLst>
              <a:ext uri="{FF2B5EF4-FFF2-40B4-BE49-F238E27FC236}">
                <a16:creationId xmlns:a16="http://schemas.microsoft.com/office/drawing/2014/main" id="{2DDFBDA2-052E-5B33-91B4-D7C5EA7AEE05}"/>
              </a:ext>
            </a:extLst>
          </p:cNvPr>
          <p:cNvSpPr/>
          <p:nvPr/>
        </p:nvSpPr>
        <p:spPr>
          <a:xfrm>
            <a:off x="720000" y="1934822"/>
            <a:ext cx="1800000" cy="1548000"/>
          </a:xfrm>
          <a:prstGeom prst="roundRect">
            <a:avLst>
              <a:gd name="adj" fmla="val 0"/>
            </a:avLst>
          </a:prstGeom>
          <a:blipFill>
            <a:blip r:embed="rId3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  <a:beve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37" name="Prostokąt zaokrąglony 119">
            <a:extLst>
              <a:ext uri="{FF2B5EF4-FFF2-40B4-BE49-F238E27FC236}">
                <a16:creationId xmlns:a16="http://schemas.microsoft.com/office/drawing/2014/main" id="{6972E552-FC5E-68E9-D992-E93129C6C532}"/>
              </a:ext>
            </a:extLst>
          </p:cNvPr>
          <p:cNvSpPr/>
          <p:nvPr/>
        </p:nvSpPr>
        <p:spPr>
          <a:xfrm>
            <a:off x="9360000" y="1934822"/>
            <a:ext cx="2340000" cy="1548000"/>
          </a:xfrm>
          <a:prstGeom prst="roundRect">
            <a:avLst>
              <a:gd name="adj" fmla="val 0"/>
            </a:avLst>
          </a:prstGeom>
          <a:blipFill>
            <a:blip r:embed="rId34"/>
            <a:stretch>
              <a:fillRect/>
            </a:stretch>
          </a:blip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8" name="Prostokąt 137">
            <a:extLst>
              <a:ext uri="{FF2B5EF4-FFF2-40B4-BE49-F238E27FC236}">
                <a16:creationId xmlns:a16="http://schemas.microsoft.com/office/drawing/2014/main" id="{C82B5FBF-9BBE-51E1-62A6-D10F3C4F7220}"/>
              </a:ext>
            </a:extLst>
          </p:cNvPr>
          <p:cNvSpPr/>
          <p:nvPr/>
        </p:nvSpPr>
        <p:spPr>
          <a:xfrm>
            <a:off x="720000" y="3446822"/>
            <a:ext cx="1800000" cy="1224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42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5 z 6 spalarni</a:t>
            </a:r>
          </a:p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endParaRPr lang="pl-PL" sz="1600" b="1" dirty="0">
              <a:solidFill>
                <a:schemeClr val="tx1">
                  <a:lumMod val="50000"/>
                </a:schemeClr>
              </a:solidFill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Finansowanie: </a:t>
            </a: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2,80 mld zł</a:t>
            </a:r>
          </a:p>
        </p:txBody>
      </p:sp>
      <p:sp>
        <p:nvSpPr>
          <p:cNvPr id="139" name="Prostokąt 138">
            <a:extLst>
              <a:ext uri="{FF2B5EF4-FFF2-40B4-BE49-F238E27FC236}">
                <a16:creationId xmlns:a16="http://schemas.microsoft.com/office/drawing/2014/main" id="{D3F9AB84-1502-13CB-90F5-FFA0D185B03B}"/>
              </a:ext>
            </a:extLst>
          </p:cNvPr>
          <p:cNvSpPr/>
          <p:nvPr/>
        </p:nvSpPr>
        <p:spPr>
          <a:xfrm>
            <a:off x="2880000" y="3446822"/>
            <a:ext cx="1800000" cy="1224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42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3 z 5 reg. spółek kolejowych</a:t>
            </a:r>
          </a:p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Finansowanie: </a:t>
            </a: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0,92 mld zł</a:t>
            </a:r>
          </a:p>
        </p:txBody>
      </p:sp>
      <p:sp>
        <p:nvSpPr>
          <p:cNvPr id="140" name="Prostokąt 139">
            <a:extLst>
              <a:ext uri="{FF2B5EF4-FFF2-40B4-BE49-F238E27FC236}">
                <a16:creationId xmlns:a16="http://schemas.microsoft.com/office/drawing/2014/main" id="{F8C619AE-F722-B524-6010-3393A267C6D8}"/>
              </a:ext>
            </a:extLst>
          </p:cNvPr>
          <p:cNvSpPr/>
          <p:nvPr/>
        </p:nvSpPr>
        <p:spPr>
          <a:xfrm>
            <a:off x="5040000" y="3446822"/>
            <a:ext cx="1800000" cy="1224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42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12 z 15 lotnisk</a:t>
            </a:r>
          </a:p>
          <a:p>
            <a:pPr lvl="0" defTabSz="889000">
              <a:lnSpc>
                <a:spcPct val="90000"/>
              </a:lnSpc>
              <a:spcAft>
                <a:spcPct val="35000"/>
              </a:spcAft>
            </a:pPr>
            <a:endParaRPr lang="pl-PL" sz="1600" b="1" dirty="0">
              <a:solidFill>
                <a:schemeClr val="tx1">
                  <a:lumMod val="50000"/>
                </a:schemeClr>
              </a:solidFill>
            </a:endParaRP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Finansowanie: </a:t>
            </a:r>
          </a:p>
          <a:p>
            <a:pPr lvl="0" algn="ctr" defTabSz="889000">
              <a:lnSpc>
                <a:spcPct val="90000"/>
              </a:lnSpc>
              <a:spcAft>
                <a:spcPct val="35000"/>
              </a:spcAft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3,4 mld zł</a:t>
            </a:r>
          </a:p>
        </p:txBody>
      </p:sp>
      <p:sp>
        <p:nvSpPr>
          <p:cNvPr id="142" name="Prostokąt 141">
            <a:extLst>
              <a:ext uri="{FF2B5EF4-FFF2-40B4-BE49-F238E27FC236}">
                <a16:creationId xmlns:a16="http://schemas.microsoft.com/office/drawing/2014/main" id="{261AAEC9-D18E-08E5-7431-CACB5D3E7624}"/>
              </a:ext>
            </a:extLst>
          </p:cNvPr>
          <p:cNvSpPr/>
          <p:nvPr/>
        </p:nvSpPr>
        <p:spPr>
          <a:xfrm>
            <a:off x="7200000" y="3467886"/>
            <a:ext cx="1800000" cy="1224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42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5 stadionów</a:t>
            </a:r>
          </a:p>
          <a:p>
            <a:pPr lvl="0" defTabSz="711200">
              <a:lnSpc>
                <a:spcPct val="90000"/>
              </a:lnSpc>
              <a:spcAft>
                <a:spcPct val="35000"/>
              </a:spcAft>
            </a:pPr>
            <a:endParaRPr lang="pl-PL" sz="1200" b="1" dirty="0">
              <a:solidFill>
                <a:schemeClr val="tx1">
                  <a:lumMod val="50000"/>
                </a:schemeClr>
              </a:solidFill>
            </a:endParaRP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Finansowanie: </a:t>
            </a:r>
          </a:p>
          <a:p>
            <a:pPr lvl="0" algn="ctr" defTabSz="711200">
              <a:lnSpc>
                <a:spcPct val="90000"/>
              </a:lnSpc>
              <a:spcAft>
                <a:spcPct val="35000"/>
              </a:spcAft>
            </a:pPr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1,21 mld zł</a:t>
            </a:r>
          </a:p>
        </p:txBody>
      </p:sp>
      <p:sp>
        <p:nvSpPr>
          <p:cNvPr id="143" name="Prostokąt 142">
            <a:extLst>
              <a:ext uri="{FF2B5EF4-FFF2-40B4-BE49-F238E27FC236}">
                <a16:creationId xmlns:a16="http://schemas.microsoft.com/office/drawing/2014/main" id="{3D4944BA-E71E-4461-8ACC-093F87D87FF2}"/>
              </a:ext>
            </a:extLst>
          </p:cNvPr>
          <p:cNvSpPr/>
          <p:nvPr/>
        </p:nvSpPr>
        <p:spPr>
          <a:xfrm>
            <a:off x="9360000" y="3446822"/>
            <a:ext cx="2340000" cy="1224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4200000" scaled="0"/>
          </a:gra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Tramwaje: 8 z 15 sieci tramwajowych</a:t>
            </a:r>
          </a:p>
          <a:p>
            <a:pPr lvl="0" algn="ctr"/>
            <a:endParaRPr lang="pl-PL" sz="800" b="1" dirty="0">
              <a:solidFill>
                <a:schemeClr val="tx1">
                  <a:lumMod val="50000"/>
                </a:schemeClr>
              </a:solidFill>
            </a:endParaRPr>
          </a:p>
          <a:p>
            <a:pPr lvl="0" algn="ctr"/>
            <a:r>
              <a:rPr lang="pl-PL" sz="1200" b="1" dirty="0">
                <a:solidFill>
                  <a:schemeClr val="tx1">
                    <a:lumMod val="50000"/>
                  </a:schemeClr>
                </a:solidFill>
              </a:rPr>
              <a:t>Autobusy: 5 z 16 miast wojewódzkich</a:t>
            </a:r>
          </a:p>
          <a:p>
            <a:pPr lvl="0" algn="ctr"/>
            <a:endParaRPr lang="pl-PL" sz="800" dirty="0">
              <a:solidFill>
                <a:schemeClr val="tx1">
                  <a:lumMod val="50000"/>
                </a:schemeClr>
              </a:solidFill>
            </a:endParaRPr>
          </a:p>
          <a:p>
            <a:pPr lvl="0" algn="ctr"/>
            <a:r>
              <a:rPr lang="pl-PL" sz="1600" b="1" dirty="0">
                <a:solidFill>
                  <a:schemeClr val="tx1">
                    <a:lumMod val="50000"/>
                  </a:schemeClr>
                </a:solidFill>
              </a:rPr>
              <a:t>Finansowanie: 3,5 mld zł</a:t>
            </a:r>
          </a:p>
        </p:txBody>
      </p:sp>
      <p:sp>
        <p:nvSpPr>
          <p:cNvPr id="144" name="Prostokąt 143">
            <a:extLst>
              <a:ext uri="{FF2B5EF4-FFF2-40B4-BE49-F238E27FC236}">
                <a16:creationId xmlns:a16="http://schemas.microsoft.com/office/drawing/2014/main" id="{F3F5959B-8633-E19B-1BCD-7B9308981B18}"/>
              </a:ext>
            </a:extLst>
          </p:cNvPr>
          <p:cNvSpPr/>
          <p:nvPr/>
        </p:nvSpPr>
        <p:spPr>
          <a:xfrm>
            <a:off x="720000" y="1385572"/>
            <a:ext cx="1800000" cy="5400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kern="1200" dirty="0">
                <a:solidFill>
                  <a:srgbClr val="990000"/>
                </a:solidFill>
              </a:rPr>
              <a:t>Spalarnie</a:t>
            </a:r>
          </a:p>
        </p:txBody>
      </p:sp>
      <p:sp>
        <p:nvSpPr>
          <p:cNvPr id="145" name="Prostokąt 144">
            <a:extLst>
              <a:ext uri="{FF2B5EF4-FFF2-40B4-BE49-F238E27FC236}">
                <a16:creationId xmlns:a16="http://schemas.microsoft.com/office/drawing/2014/main" id="{34F6D491-9505-A853-B5BB-ECAEA7648523}"/>
              </a:ext>
            </a:extLst>
          </p:cNvPr>
          <p:cNvSpPr/>
          <p:nvPr/>
        </p:nvSpPr>
        <p:spPr>
          <a:xfrm>
            <a:off x="2880000" y="1385572"/>
            <a:ext cx="1800000" cy="5400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kern="1200" dirty="0">
                <a:solidFill>
                  <a:srgbClr val="990000"/>
                </a:solidFill>
              </a:rPr>
              <a:t>Koleje Regionalne</a:t>
            </a:r>
          </a:p>
        </p:txBody>
      </p:sp>
      <p:sp>
        <p:nvSpPr>
          <p:cNvPr id="146" name="Prostokąt 145">
            <a:extLst>
              <a:ext uri="{FF2B5EF4-FFF2-40B4-BE49-F238E27FC236}">
                <a16:creationId xmlns:a16="http://schemas.microsoft.com/office/drawing/2014/main" id="{B9DA3FD4-423B-6C61-5FC4-C1EB69714998}"/>
              </a:ext>
            </a:extLst>
          </p:cNvPr>
          <p:cNvSpPr/>
          <p:nvPr/>
        </p:nvSpPr>
        <p:spPr>
          <a:xfrm>
            <a:off x="5040000" y="1385572"/>
            <a:ext cx="1800000" cy="5400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kern="1200" dirty="0">
                <a:solidFill>
                  <a:srgbClr val="990000"/>
                </a:solidFill>
              </a:rPr>
              <a:t>Porty Lotnicze</a:t>
            </a:r>
          </a:p>
        </p:txBody>
      </p:sp>
      <p:sp>
        <p:nvSpPr>
          <p:cNvPr id="147" name="Prostokąt 146">
            <a:extLst>
              <a:ext uri="{FF2B5EF4-FFF2-40B4-BE49-F238E27FC236}">
                <a16:creationId xmlns:a16="http://schemas.microsoft.com/office/drawing/2014/main" id="{446DCEAA-4E91-EC9B-87CC-30B83B89FE07}"/>
              </a:ext>
            </a:extLst>
          </p:cNvPr>
          <p:cNvSpPr/>
          <p:nvPr/>
        </p:nvSpPr>
        <p:spPr>
          <a:xfrm>
            <a:off x="7200000" y="1385572"/>
            <a:ext cx="1800000" cy="5400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kern="1200" dirty="0">
                <a:solidFill>
                  <a:srgbClr val="990000"/>
                </a:solidFill>
              </a:rPr>
              <a:t>Stadiony</a:t>
            </a:r>
          </a:p>
        </p:txBody>
      </p:sp>
      <p:sp>
        <p:nvSpPr>
          <p:cNvPr id="148" name="Prostokąt 147">
            <a:extLst>
              <a:ext uri="{FF2B5EF4-FFF2-40B4-BE49-F238E27FC236}">
                <a16:creationId xmlns:a16="http://schemas.microsoft.com/office/drawing/2014/main" id="{47BAC6A5-8C6A-92B9-9B7E-8B414BEF014F}"/>
              </a:ext>
            </a:extLst>
          </p:cNvPr>
          <p:cNvSpPr/>
          <p:nvPr/>
        </p:nvSpPr>
        <p:spPr>
          <a:xfrm>
            <a:off x="9360000" y="1385572"/>
            <a:ext cx="2340000" cy="54000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b="1" kern="1200" dirty="0">
                <a:solidFill>
                  <a:srgbClr val="990000"/>
                </a:solidFill>
              </a:rPr>
              <a:t>Autobusy i tramwaje</a:t>
            </a:r>
          </a:p>
        </p:txBody>
      </p:sp>
      <p:sp>
        <p:nvSpPr>
          <p:cNvPr id="149" name="Rectangle 167">
            <a:extLst>
              <a:ext uri="{FF2B5EF4-FFF2-40B4-BE49-F238E27FC236}">
                <a16:creationId xmlns:a16="http://schemas.microsoft.com/office/drawing/2014/main" id="{42B2FEDB-9265-A135-1C2B-2B6212AF1698}"/>
              </a:ext>
            </a:extLst>
          </p:cNvPr>
          <p:cNvSpPr/>
          <p:nvPr>
            <p:custDataLst>
              <p:tags r:id="rId17"/>
            </p:custDataLst>
          </p:nvPr>
        </p:nvSpPr>
        <p:spPr bwMode="auto">
          <a:xfrm>
            <a:off x="10175209" y="6507883"/>
            <a:ext cx="179388" cy="133350"/>
          </a:xfrm>
          <a:prstGeom prst="rect">
            <a:avLst/>
          </a:prstGeom>
          <a:solidFill>
            <a:srgbClr val="971217"/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50" name="Rectangle 168">
            <a:extLst>
              <a:ext uri="{FF2B5EF4-FFF2-40B4-BE49-F238E27FC236}">
                <a16:creationId xmlns:a16="http://schemas.microsoft.com/office/drawing/2014/main" id="{C081301F-B1BB-6C4F-169A-5C688D11F9DA}"/>
              </a:ext>
            </a:extLst>
          </p:cNvPr>
          <p:cNvSpPr/>
          <p:nvPr>
            <p:custDataLst>
              <p:tags r:id="rId18"/>
            </p:custDataLst>
          </p:nvPr>
        </p:nvSpPr>
        <p:spPr bwMode="auto">
          <a:xfrm>
            <a:off x="10826190" y="6518770"/>
            <a:ext cx="179388" cy="13335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51" name="Text Placeholder 3">
            <a:extLst>
              <a:ext uri="{FF2B5EF4-FFF2-40B4-BE49-F238E27FC236}">
                <a16:creationId xmlns:a16="http://schemas.microsoft.com/office/drawing/2014/main" id="{BBD9BF84-AC8A-878E-BBA6-0E0681C5BF04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10413213" y="6481350"/>
            <a:ext cx="3222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12A2193-846B-450C-8B1B-8FF4C0D3C8C7}" type="datetime'Pe''''''''''''''''''k''''''''''''''''''a''''''o'''''''''''''''">
              <a:rPr lang="pl-PL" altLang="en-US" sz="1000" b="1" smtClean="0"/>
              <a:pPr/>
              <a:t>Pekao</a:t>
            </a:fld>
            <a:endParaRPr lang="pl-PL" sz="1000" b="1" dirty="0"/>
          </a:p>
        </p:txBody>
      </p:sp>
      <p:sp>
        <p:nvSpPr>
          <p:cNvPr id="152" name="Text Placeholder 3">
            <a:extLst>
              <a:ext uri="{FF2B5EF4-FFF2-40B4-BE49-F238E27FC236}">
                <a16:creationId xmlns:a16="http://schemas.microsoft.com/office/drawing/2014/main" id="{B4095923-443F-6E81-88D7-C6207B171DBA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11071321" y="6481349"/>
            <a:ext cx="20161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3C4BBBB-55E7-4A2F-B772-A08052B4AB84}" type="datetime'''''''''''''''''''''''I''''''n''''''n''''''''''''''i'''''''''">
              <a:rPr lang="pl-PL" altLang="en-US" sz="1000" b="1" smtClean="0"/>
              <a:pPr>
                <a:spcBef>
                  <a:spcPct val="0"/>
                </a:spcBef>
                <a:spcAft>
                  <a:spcPct val="0"/>
                </a:spcAft>
              </a:pPr>
              <a:t>Inni</a:t>
            </a:fld>
            <a:endParaRPr lang="pl-PL" sz="1000" b="1" dirty="0"/>
          </a:p>
        </p:txBody>
      </p:sp>
      <p:sp>
        <p:nvSpPr>
          <p:cNvPr id="153" name="Prostokąt zaokrąglony 97">
            <a:extLst>
              <a:ext uri="{FF2B5EF4-FFF2-40B4-BE49-F238E27FC236}">
                <a16:creationId xmlns:a16="http://schemas.microsoft.com/office/drawing/2014/main" id="{20A7853A-7F20-5188-6C1B-1D82EE55C3A5}"/>
              </a:ext>
            </a:extLst>
          </p:cNvPr>
          <p:cNvSpPr/>
          <p:nvPr/>
        </p:nvSpPr>
        <p:spPr>
          <a:xfrm>
            <a:off x="5040000" y="1934822"/>
            <a:ext cx="1800000" cy="1548000"/>
          </a:xfrm>
          <a:prstGeom prst="roundRect">
            <a:avLst>
              <a:gd name="adj" fmla="val 0"/>
            </a:avLst>
          </a:prstGeom>
          <a:blipFill>
            <a:blip r:embed="rId3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332B13D9-1E05-46D6-9649-7CB78B0B3072}"/>
              </a:ext>
            </a:extLst>
          </p:cNvPr>
          <p:cNvSpPr txBox="1"/>
          <p:nvPr/>
        </p:nvSpPr>
        <p:spPr>
          <a:xfrm>
            <a:off x="554020" y="6412240"/>
            <a:ext cx="2239860" cy="243281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sz="800" dirty="0">
                <a:solidFill>
                  <a:srgbClr val="37373A"/>
                </a:solidFill>
              </a:rPr>
              <a:t>stan na 31.12.2023r. </a:t>
            </a:r>
          </a:p>
        </p:txBody>
      </p:sp>
    </p:spTree>
    <p:extLst>
      <p:ext uri="{BB962C8B-B14F-4D97-AF65-F5344CB8AC3E}">
        <p14:creationId xmlns:p14="http://schemas.microsoft.com/office/powerpoint/2010/main" val="262441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Trendy globalne 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ED74EB7-7452-980B-AECD-8F1A6F18F67B}"/>
              </a:ext>
            </a:extLst>
          </p:cNvPr>
          <p:cNvSpPr/>
          <p:nvPr/>
        </p:nvSpPr>
        <p:spPr>
          <a:xfrm>
            <a:off x="89338" y="1338658"/>
            <a:ext cx="12013324" cy="50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1F853B84-EDA2-302B-9D3C-C8EEC72C4B3E}"/>
              </a:ext>
            </a:extLst>
          </p:cNvPr>
          <p:cNvSpPr/>
          <p:nvPr/>
        </p:nvSpPr>
        <p:spPr>
          <a:xfrm>
            <a:off x="202564" y="1374187"/>
            <a:ext cx="3275573" cy="111600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Eskalacja czynników o charakterze geopolitycznym</a:t>
            </a:r>
            <a:endParaRPr lang="pl-PL" b="1" dirty="0">
              <a:solidFill>
                <a:srgbClr val="FFFFFF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85682E09-7F03-560E-5C40-38FF58986ECE}"/>
              </a:ext>
            </a:extLst>
          </p:cNvPr>
          <p:cNvSpPr/>
          <p:nvPr/>
        </p:nvSpPr>
        <p:spPr>
          <a:xfrm>
            <a:off x="4427760" y="1374187"/>
            <a:ext cx="3275572" cy="111600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Stały wzrost zapotrzebowania na energię</a:t>
            </a:r>
            <a:endParaRPr lang="pl-PL" b="1" dirty="0">
              <a:solidFill>
                <a:srgbClr val="FFFFFF"/>
              </a:solidFill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1891E4E3-E17A-2BEF-DDA6-2C0BCEF12D08}"/>
              </a:ext>
            </a:extLst>
          </p:cNvPr>
          <p:cNvSpPr/>
          <p:nvPr/>
        </p:nvSpPr>
        <p:spPr>
          <a:xfrm>
            <a:off x="8699410" y="1374187"/>
            <a:ext cx="3275572" cy="111600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 regulacji</a:t>
            </a:r>
            <a:r>
              <a:rPr lang="pl-PL" sz="1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/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szczególności na poziomie UE (m.in. opłaty za emisje, podatek graniczny CBAM)</a:t>
            </a:r>
            <a:endParaRPr lang="pl-PL" sz="1600" dirty="0">
              <a:solidFill>
                <a:srgbClr val="FFFFFF"/>
              </a:solidFill>
            </a:endParaRPr>
          </a:p>
        </p:txBody>
      </p:sp>
      <p:sp>
        <p:nvSpPr>
          <p:cNvPr id="10" name="Strzałka: pięciokąt 9">
            <a:extLst>
              <a:ext uri="{FF2B5EF4-FFF2-40B4-BE49-F238E27FC236}">
                <a16:creationId xmlns:a16="http://schemas.microsoft.com/office/drawing/2014/main" id="{DD3EEA5B-6C8A-C012-5845-8B4AA2C564C6}"/>
              </a:ext>
            </a:extLst>
          </p:cNvPr>
          <p:cNvSpPr/>
          <p:nvPr/>
        </p:nvSpPr>
        <p:spPr>
          <a:xfrm rot="5400000">
            <a:off x="5902062" y="-2895110"/>
            <a:ext cx="279016" cy="11122617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EAAABCE-6F0A-74B4-A439-9FFFA90036B6}"/>
              </a:ext>
            </a:extLst>
          </p:cNvPr>
          <p:cNvSpPr/>
          <p:nvPr/>
        </p:nvSpPr>
        <p:spPr>
          <a:xfrm>
            <a:off x="202564" y="2848977"/>
            <a:ext cx="11772417" cy="1304461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Dynamiczny wzrost kosztów energii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 na dochód rozporządzalny, siłę nabywczą, jakość życia społeczeństwa,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konkurencyjność gospodarki w stosunku do innych krajów oraz obszarów gospodarczych świata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Polsce (112 EUR/MWh) zanotowano jedne z najwyższych średniorocznych giełdowych cen energii w Europie w roku 2023 (za Włochami – 127, Grecją – 119, UK – 114) </a:t>
            </a:r>
          </a:p>
        </p:txBody>
      </p:sp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2B9FA34F-D079-73B8-576B-2CDF76EDBC3D}"/>
              </a:ext>
            </a:extLst>
          </p:cNvPr>
          <p:cNvSpPr/>
          <p:nvPr/>
        </p:nvSpPr>
        <p:spPr>
          <a:xfrm rot="5400000">
            <a:off x="5891172" y="-1226685"/>
            <a:ext cx="279016" cy="11122617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72530200-FCBE-3412-A887-C8CEA815BCD6}"/>
              </a:ext>
            </a:extLst>
          </p:cNvPr>
          <p:cNvSpPr/>
          <p:nvPr/>
        </p:nvSpPr>
        <p:spPr>
          <a:xfrm>
            <a:off x="206518" y="4514536"/>
            <a:ext cx="11768463" cy="154800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Olbrzymie potrzeby inwestycyjne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ujęciu rzeczowym, finansowym, technologicznym, zarządczym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obejmują sektory energetyczny, przemysł, komunalny, budynki mieszkalne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wpływają na ogólny poziom cen, konkurencyjność gospodarek krajów UE na rynkach światowych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zgodnie z Polityką energetyczną Polski do 2040 r. – ok. 1,6 bln zł na sektor energetyczny; wg raportu EY do roku 2030 – 600 mld zł na transformację rynku energetycznego, a do roku 2050 ponad 900 mld zł </a:t>
            </a:r>
          </a:p>
        </p:txBody>
      </p:sp>
      <p:sp>
        <p:nvSpPr>
          <p:cNvPr id="8" name="Strzałka: pięciokąt 7">
            <a:extLst>
              <a:ext uri="{FF2B5EF4-FFF2-40B4-BE49-F238E27FC236}">
                <a16:creationId xmlns:a16="http://schemas.microsoft.com/office/drawing/2014/main" id="{098AE395-23BD-ED25-E4D4-3BB3EF218085}"/>
              </a:ext>
            </a:extLst>
          </p:cNvPr>
          <p:cNvSpPr/>
          <p:nvPr/>
        </p:nvSpPr>
        <p:spPr>
          <a:xfrm rot="5400000">
            <a:off x="5902062" y="685934"/>
            <a:ext cx="279016" cy="11122617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Trendy globalne 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4ED74EB7-7452-980B-AECD-8F1A6F18F67B}"/>
              </a:ext>
            </a:extLst>
          </p:cNvPr>
          <p:cNvSpPr/>
          <p:nvPr/>
        </p:nvSpPr>
        <p:spPr>
          <a:xfrm>
            <a:off x="89338" y="1422676"/>
            <a:ext cx="12013324" cy="493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0" name="Strzałka: pięciokąt 9">
            <a:extLst>
              <a:ext uri="{FF2B5EF4-FFF2-40B4-BE49-F238E27FC236}">
                <a16:creationId xmlns:a16="http://schemas.microsoft.com/office/drawing/2014/main" id="{DD3EEA5B-6C8A-C012-5845-8B4AA2C564C6}"/>
              </a:ext>
            </a:extLst>
          </p:cNvPr>
          <p:cNvSpPr/>
          <p:nvPr/>
        </p:nvSpPr>
        <p:spPr>
          <a:xfrm rot="5400000">
            <a:off x="5902062" y="-3966240"/>
            <a:ext cx="279016" cy="11122617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7B04166C-5224-97A3-7541-BB5E27F229B6}"/>
              </a:ext>
            </a:extLst>
          </p:cNvPr>
          <p:cNvSpPr/>
          <p:nvPr/>
        </p:nvSpPr>
        <p:spPr>
          <a:xfrm>
            <a:off x="193040" y="4894217"/>
            <a:ext cx="11795760" cy="1477213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Transformacja energetyczna</a:t>
            </a:r>
            <a:r>
              <a:rPr lang="pl-PL" sz="16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endParaRPr lang="pl-PL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70B2C8C-2638-61C5-2983-7419AFD58E65}"/>
              </a:ext>
            </a:extLst>
          </p:cNvPr>
          <p:cNvSpPr txBox="1"/>
          <p:nvPr/>
        </p:nvSpPr>
        <p:spPr>
          <a:xfrm>
            <a:off x="1729428" y="5184861"/>
            <a:ext cx="3235843" cy="892082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pl-PL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Wymaga:</a:t>
            </a: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transformacji technologicznej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świadomości społeczeństwa</a:t>
            </a:r>
            <a:endParaRPr lang="pl-PL" sz="1600" dirty="0">
              <a:solidFill>
                <a:sysClr val="windowText" lastClr="000000"/>
              </a:solidFill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613D89C-6DE8-207C-5401-DD188F5041CC}"/>
              </a:ext>
            </a:extLst>
          </p:cNvPr>
          <p:cNvSpPr txBox="1"/>
          <p:nvPr/>
        </p:nvSpPr>
        <p:spPr>
          <a:xfrm>
            <a:off x="7931382" y="5255977"/>
            <a:ext cx="3235844" cy="1089817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50000"/>
              </a:lnSpc>
            </a:pPr>
            <a:r>
              <a:rPr lang="pl-PL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może być: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wykluczająca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dyskryminacyjna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pauperyzująca</a:t>
            </a:r>
            <a:endParaRPr lang="pl-PL" sz="1600" dirty="0">
              <a:solidFill>
                <a:sysClr val="windowText" lastClr="000000"/>
              </a:solidFill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CEAAABCE-6F0A-74B4-A439-9FFFA90036B6}"/>
              </a:ext>
            </a:extLst>
          </p:cNvPr>
          <p:cNvSpPr/>
          <p:nvPr/>
        </p:nvSpPr>
        <p:spPr>
          <a:xfrm>
            <a:off x="193040" y="1794082"/>
            <a:ext cx="11795760" cy="2520041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Wpływ odnawialnych źródeł energii</a:t>
            </a:r>
          </a:p>
          <a:p>
            <a:pPr marL="538163" indent="-446088" algn="just"/>
            <a:r>
              <a:rPr lang="pl-PL" sz="20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l-PL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obniżenie hurtowych ceny energii (przy obecnym mechanizmie wyceny) </a:t>
            </a:r>
          </a:p>
          <a:p>
            <a:pPr marL="538163" indent="-446088" algn="just"/>
            <a:r>
              <a:rPr lang="pl-PL" sz="2000" b="1" kern="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pl-PL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dywersyfikacja mocy wytwórczych </a:t>
            </a:r>
          </a:p>
          <a:p>
            <a:pPr marL="538163" indent="-446088" algn="just"/>
            <a:r>
              <a:rPr lang="pl-PL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obniżenie stabilności krajowego systemu (spadek bezpieczeństwa – ciągłości dostaw)</a:t>
            </a:r>
          </a:p>
          <a:p>
            <a:pPr marL="538163" indent="-446088" algn="just" defTabSz="803275"/>
            <a:r>
              <a:rPr lang="pl-PL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wzrost kosztów przesyłu i dystrybucji</a:t>
            </a:r>
          </a:p>
          <a:p>
            <a:pPr marL="538163" indent="-446088" algn="just"/>
            <a:r>
              <a:rPr lang="pl-PL" sz="2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ryzyko wzrostu kosztów rekompensat za nieodebraną energię z OZE (przy wzroście mocy w źródłach pogodozależnych) </a:t>
            </a:r>
          </a:p>
          <a:p>
            <a:pPr algn="ctr"/>
            <a:endParaRPr lang="pl-PL" sz="1200" u="sng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r>
              <a:rPr lang="pl-PL" sz="1600" u="sng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konieczność koordynacji na poziomie krajowym </a:t>
            </a:r>
            <a:endParaRPr lang="pl-PL" sz="1600" u="sng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trzałka: pięciokąt 15">
            <a:extLst>
              <a:ext uri="{FF2B5EF4-FFF2-40B4-BE49-F238E27FC236}">
                <a16:creationId xmlns:a16="http://schemas.microsoft.com/office/drawing/2014/main" id="{2B9FA34F-D079-73B8-576B-2CDF76EDBC3D}"/>
              </a:ext>
            </a:extLst>
          </p:cNvPr>
          <p:cNvSpPr/>
          <p:nvPr/>
        </p:nvSpPr>
        <p:spPr>
          <a:xfrm rot="5400000">
            <a:off x="5891172" y="-944858"/>
            <a:ext cx="279016" cy="11122617"/>
          </a:xfrm>
          <a:prstGeom prst="homePlate">
            <a:avLst>
              <a:gd name="adj" fmla="val 100000"/>
            </a:avLst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19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Metody finansowania inwestycji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D15B6007-CDD5-EADA-78AF-FF8AB6CDDF3B}"/>
              </a:ext>
            </a:extLst>
          </p:cNvPr>
          <p:cNvSpPr/>
          <p:nvPr/>
        </p:nvSpPr>
        <p:spPr>
          <a:xfrm>
            <a:off x="89338" y="1422676"/>
            <a:ext cx="12013324" cy="493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D3AD0338-517E-FC7F-BBBD-F7690378F81B}"/>
              </a:ext>
            </a:extLst>
          </p:cNvPr>
          <p:cNvSpPr/>
          <p:nvPr/>
        </p:nvSpPr>
        <p:spPr>
          <a:xfrm>
            <a:off x="4237262" y="1816121"/>
            <a:ext cx="3708000" cy="430165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wykorzystaniem </a:t>
            </a:r>
          </a:p>
          <a:p>
            <a:pPr algn="ctr"/>
            <a:r>
              <a:rPr lang="pl-PL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spółki komunalnej/SPV</a:t>
            </a:r>
          </a:p>
          <a:p>
            <a:pPr algn="ctr"/>
            <a:endParaRPr lang="pl-PL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dług obciąża </a:t>
            </a:r>
            <a:r>
              <a:rPr lang="pl-PL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spółkę</a:t>
            </a:r>
          </a:p>
          <a:p>
            <a:pPr algn="ctr"/>
            <a:endParaRPr lang="pl-PL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64B06B6-3C4E-DB4B-2FD2-E14AE940436A}"/>
              </a:ext>
            </a:extLst>
          </p:cNvPr>
          <p:cNvSpPr/>
          <p:nvPr/>
        </p:nvSpPr>
        <p:spPr>
          <a:xfrm>
            <a:off x="187312" y="1799697"/>
            <a:ext cx="3708000" cy="430165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tradycyjna -</a:t>
            </a:r>
          </a:p>
          <a:p>
            <a:pPr algn="ctr"/>
            <a:r>
              <a:rPr lang="pl-PL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realizowana przez samorząd</a:t>
            </a:r>
          </a:p>
          <a:p>
            <a:pPr algn="ctr"/>
            <a:endParaRPr lang="pl-PL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dług obciąża </a:t>
            </a:r>
            <a:r>
              <a:rPr lang="pl-PL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samorząd</a:t>
            </a:r>
          </a:p>
          <a:p>
            <a:pPr algn="ctr"/>
            <a:endParaRPr lang="pl-PL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pl-PL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BE6085B8-9C1C-DE02-6A1A-D2C8B8EEC894}"/>
              </a:ext>
            </a:extLst>
          </p:cNvPr>
          <p:cNvSpPr/>
          <p:nvPr/>
        </p:nvSpPr>
        <p:spPr>
          <a:xfrm>
            <a:off x="8296690" y="1799697"/>
            <a:ext cx="3708000" cy="4318074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wykorzystaniem </a:t>
            </a:r>
          </a:p>
          <a:p>
            <a:pPr algn="ctr"/>
            <a:r>
              <a:rPr lang="pl-PL" sz="20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spółki SPV</a:t>
            </a:r>
          </a:p>
          <a:p>
            <a:pPr algn="ctr"/>
            <a:endParaRPr lang="pl-PL" sz="20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l-PL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dług obciąża </a:t>
            </a:r>
          </a:p>
          <a:p>
            <a:pPr algn="ctr"/>
            <a:r>
              <a:rPr lang="pl-PL" sz="2000" b="1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spółkę partnera prywatnego</a:t>
            </a:r>
          </a:p>
          <a:p>
            <a:pPr algn="ctr"/>
            <a:endParaRPr lang="pl-PL" sz="160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5FF9A544-31AE-E446-CB15-F86430D15F83}"/>
              </a:ext>
            </a:extLst>
          </p:cNvPr>
          <p:cNvSpPr/>
          <p:nvPr/>
        </p:nvSpPr>
        <p:spPr>
          <a:xfrm>
            <a:off x="1281847" y="1960468"/>
            <a:ext cx="1226869" cy="43208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JST</a:t>
            </a:r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id="{5E4A9B2A-0E04-3A80-53FC-FC90896EB6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7701" y="2479848"/>
            <a:ext cx="915162" cy="108675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0F0E88ED-709E-D807-163E-6AEBCE0460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71191" y="2505554"/>
            <a:ext cx="1049617" cy="11045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15" name="Prostokąt 14">
            <a:extLst>
              <a:ext uri="{FF2B5EF4-FFF2-40B4-BE49-F238E27FC236}">
                <a16:creationId xmlns:a16="http://schemas.microsoft.com/office/drawing/2014/main" id="{1A5F5A9B-3171-0D6C-76AE-BAFDE9D9FC71}"/>
              </a:ext>
            </a:extLst>
          </p:cNvPr>
          <p:cNvSpPr/>
          <p:nvPr/>
        </p:nvSpPr>
        <p:spPr>
          <a:xfrm>
            <a:off x="5353244" y="1962325"/>
            <a:ext cx="1697035" cy="5489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SPÓŁKA KOMUNALNA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BD82BE79-6803-972E-3790-D7FC8B692DF2}"/>
              </a:ext>
            </a:extLst>
          </p:cNvPr>
          <p:cNvSpPr/>
          <p:nvPr/>
        </p:nvSpPr>
        <p:spPr>
          <a:xfrm>
            <a:off x="8682527" y="1966662"/>
            <a:ext cx="3016666" cy="5489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PARTNERSTWO PUBLICZNO - PRYWATNE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B0D0CDC-AD3D-31D2-8C23-B9050F2F899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99601" y="2670167"/>
            <a:ext cx="1117600" cy="75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46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rostokąt 35">
            <a:extLst>
              <a:ext uri="{FF2B5EF4-FFF2-40B4-BE49-F238E27FC236}">
                <a16:creationId xmlns:a16="http://schemas.microsoft.com/office/drawing/2014/main" id="{043E8B4D-3408-2BE5-372B-4BC4DAA11151}"/>
              </a:ext>
            </a:extLst>
          </p:cNvPr>
          <p:cNvSpPr/>
          <p:nvPr/>
        </p:nvSpPr>
        <p:spPr>
          <a:xfrm>
            <a:off x="89338" y="1422676"/>
            <a:ext cx="12013324" cy="493166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graphicFrame>
        <p:nvGraphicFramePr>
          <p:cNvPr id="53" name="Obiekt 5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think-cell Slide" r:id="rId7" imgW="216" imgH="216" progId="TCLayout.ActiveDocument.1">
                  <p:embed/>
                </p:oleObj>
              </mc:Choice>
              <mc:Fallback>
                <p:oleObj name="think-cell Slide" r:id="rId7" imgW="216" imgH="216" progId="TCLayout.ActiveDocument.1">
                  <p:embed/>
                  <p:pic>
                    <p:nvPicPr>
                      <p:cNvPr id="53" name="Obiekt 52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2CF666-9E69-53AA-A89C-42CED2CFCA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l"/>
            <a:r>
              <a:rPr lang="pl-PL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Struktura organizacyjna</a:t>
            </a:r>
          </a:p>
        </p:txBody>
      </p:sp>
      <p:sp>
        <p:nvSpPr>
          <p:cNvPr id="141" name="Text Placeholder 3">
            <a:extLst>
              <a:ext uri="{FF2B5EF4-FFF2-40B4-BE49-F238E27FC236}">
                <a16:creationId xmlns:a16="http://schemas.microsoft.com/office/drawing/2014/main" id="{FD4F840A-DD47-4846-639E-FF257FB5F580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1617146" y="8048927"/>
            <a:ext cx="242176" cy="5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284400" indent="-1728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2pPr>
            <a:lvl3pPr marL="511200" indent="-165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lang="en-US" sz="1600" kern="120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lang="en-US" sz="1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5pPr>
            <a:lvl6pPr marL="269875" indent="-1524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4400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lang="en-US" sz="5400" kern="1200" baseline="0" smtClean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8pPr>
            <a:lvl9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lang="en-US" sz="2400" kern="1200" baseline="0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endParaRPr lang="pl-PL" sz="1000" b="1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2E69A9C3-3A45-CC0D-D4AA-E3D5B1653B31}"/>
              </a:ext>
            </a:extLst>
          </p:cNvPr>
          <p:cNvSpPr/>
          <p:nvPr/>
        </p:nvSpPr>
        <p:spPr>
          <a:xfrm>
            <a:off x="507010" y="4513992"/>
            <a:ext cx="1476000" cy="165600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EBD842CF-522C-BAC8-ACB0-17F50686777A}"/>
              </a:ext>
            </a:extLst>
          </p:cNvPr>
          <p:cNvSpPr/>
          <p:nvPr/>
        </p:nvSpPr>
        <p:spPr>
          <a:xfrm>
            <a:off x="550006" y="4583877"/>
            <a:ext cx="1433004" cy="35985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</a:p>
        </p:txBody>
      </p:sp>
      <p:cxnSp>
        <p:nvCxnSpPr>
          <p:cNvPr id="14" name="Łącznik prosty ze strzałką 13">
            <a:extLst>
              <a:ext uri="{FF2B5EF4-FFF2-40B4-BE49-F238E27FC236}">
                <a16:creationId xmlns:a16="http://schemas.microsoft.com/office/drawing/2014/main" id="{9D3C4403-CE5D-20A8-17F5-6A9B331FC028}"/>
              </a:ext>
            </a:extLst>
          </p:cNvPr>
          <p:cNvCxnSpPr/>
          <p:nvPr/>
        </p:nvCxnSpPr>
        <p:spPr>
          <a:xfrm>
            <a:off x="2671206" y="5932395"/>
            <a:ext cx="2217293" cy="0"/>
          </a:xfrm>
          <a:prstGeom prst="straightConnector1">
            <a:avLst/>
          </a:prstGeom>
          <a:ln w="9525" cap="rnd">
            <a:solidFill>
              <a:schemeClr val="tx1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790B02A5-7BB3-B933-C16C-579CBEC15D9C}"/>
              </a:ext>
            </a:extLst>
          </p:cNvPr>
          <p:cNvCxnSpPr/>
          <p:nvPr/>
        </p:nvCxnSpPr>
        <p:spPr>
          <a:xfrm flipH="1">
            <a:off x="2671206" y="5032340"/>
            <a:ext cx="2217293" cy="0"/>
          </a:xfrm>
          <a:prstGeom prst="straightConnector1">
            <a:avLst/>
          </a:prstGeom>
          <a:ln w="9525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8863319A-49B8-A426-04A2-9160294736CB}"/>
              </a:ext>
            </a:extLst>
          </p:cNvPr>
          <p:cNvSpPr txBox="1"/>
          <p:nvPr/>
        </p:nvSpPr>
        <p:spPr bwMode="auto">
          <a:xfrm>
            <a:off x="2671206" y="4574274"/>
            <a:ext cx="216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pl-PL" sz="1600" b="1" u="sng" dirty="0">
                <a:solidFill>
                  <a:srgbClr val="990000"/>
                </a:solidFill>
              </a:rPr>
              <a:t>obsługa finansowania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873489C-A499-8B87-7FBB-33044BACCBFB}"/>
              </a:ext>
            </a:extLst>
          </p:cNvPr>
          <p:cNvSpPr txBox="1"/>
          <p:nvPr/>
        </p:nvSpPr>
        <p:spPr bwMode="auto">
          <a:xfrm>
            <a:off x="2642957" y="5520078"/>
            <a:ext cx="2160000" cy="504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pl-PL" sz="1600" b="1" dirty="0">
                <a:solidFill>
                  <a:srgbClr val="990000"/>
                </a:solidFill>
              </a:rPr>
              <a:t>finansowanie</a:t>
            </a:r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FC23B941-FB29-32FE-FE21-D9375FB0DCEF}"/>
              </a:ext>
            </a:extLst>
          </p:cNvPr>
          <p:cNvSpPr/>
          <p:nvPr/>
        </p:nvSpPr>
        <p:spPr>
          <a:xfrm>
            <a:off x="5262450" y="4404253"/>
            <a:ext cx="1476000" cy="165600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2C52CB0E-582A-38F9-0779-92E49913C9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17930" y="4943727"/>
            <a:ext cx="1049617" cy="110453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C28501E4-C7DE-6F9E-E93B-660F63685A6C}"/>
              </a:ext>
            </a:extLst>
          </p:cNvPr>
          <p:cNvSpPr/>
          <p:nvPr/>
        </p:nvSpPr>
        <p:spPr>
          <a:xfrm>
            <a:off x="5262450" y="4438309"/>
            <a:ext cx="1519578" cy="548927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6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SPÓŁKA KOMUNALNA</a:t>
            </a: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2439C051-3D05-187B-273D-666801ECBC2C}"/>
              </a:ext>
            </a:extLst>
          </p:cNvPr>
          <p:cNvSpPr/>
          <p:nvPr/>
        </p:nvSpPr>
        <p:spPr>
          <a:xfrm>
            <a:off x="5278295" y="1437818"/>
            <a:ext cx="1476000" cy="165600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3A2E11B3-4329-605C-CC35-F5656B3EE4D0}"/>
              </a:ext>
            </a:extLst>
          </p:cNvPr>
          <p:cNvSpPr/>
          <p:nvPr/>
        </p:nvSpPr>
        <p:spPr>
          <a:xfrm>
            <a:off x="5429305" y="1441626"/>
            <a:ext cx="1226869" cy="43208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JST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BE7FBF3C-2241-1532-1A01-1BFD90BED602}"/>
              </a:ext>
            </a:extLst>
          </p:cNvPr>
          <p:cNvSpPr/>
          <p:nvPr/>
        </p:nvSpPr>
        <p:spPr>
          <a:xfrm>
            <a:off x="9997416" y="4476155"/>
            <a:ext cx="1476000" cy="1656000"/>
          </a:xfrm>
          <a:prstGeom prst="rect">
            <a:avLst/>
          </a:prstGeom>
          <a:solidFill>
            <a:schemeClr val="bg1"/>
          </a:solidFill>
          <a:ln w="9525" cap="rnd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pl-PL" sz="1600" dirty="0" err="1">
              <a:solidFill>
                <a:srgbClr val="FFFFFF"/>
              </a:solidFill>
            </a:endParaRPr>
          </a:p>
        </p:txBody>
      </p:sp>
      <p:pic>
        <p:nvPicPr>
          <p:cNvPr id="39" name="Obraz 38">
            <a:extLst>
              <a:ext uri="{FF2B5EF4-FFF2-40B4-BE49-F238E27FC236}">
                <a16:creationId xmlns:a16="http://schemas.microsoft.com/office/drawing/2014/main" id="{3ACB68FA-50E9-BCF3-BB53-C5C52AF74AF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03490" y="4909919"/>
            <a:ext cx="925946" cy="932245"/>
          </a:xfrm>
          <a:prstGeom prst="rect">
            <a:avLst/>
          </a:prstGeom>
        </p:spPr>
      </p:pic>
      <p:sp>
        <p:nvSpPr>
          <p:cNvPr id="40" name="Prostokąt 39">
            <a:extLst>
              <a:ext uri="{FF2B5EF4-FFF2-40B4-BE49-F238E27FC236}">
                <a16:creationId xmlns:a16="http://schemas.microsoft.com/office/drawing/2014/main" id="{4521B4E6-AE4E-06F4-898E-351A0E5B1513}"/>
              </a:ext>
            </a:extLst>
          </p:cNvPr>
          <p:cNvSpPr/>
          <p:nvPr/>
        </p:nvSpPr>
        <p:spPr>
          <a:xfrm>
            <a:off x="9910877" y="4496780"/>
            <a:ext cx="1668177" cy="359850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l-PL" sz="1400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UŻYTKOWNICY</a:t>
            </a:r>
          </a:p>
        </p:txBody>
      </p:sp>
      <p:cxnSp>
        <p:nvCxnSpPr>
          <p:cNvPr id="41" name="Łącznik prosty ze strzałką 40">
            <a:extLst>
              <a:ext uri="{FF2B5EF4-FFF2-40B4-BE49-F238E27FC236}">
                <a16:creationId xmlns:a16="http://schemas.microsoft.com/office/drawing/2014/main" id="{845478A2-A4FE-F4D7-30B0-F36851B7188A}"/>
              </a:ext>
            </a:extLst>
          </p:cNvPr>
          <p:cNvCxnSpPr/>
          <p:nvPr/>
        </p:nvCxnSpPr>
        <p:spPr>
          <a:xfrm>
            <a:off x="7294701" y="5933447"/>
            <a:ext cx="2217293" cy="0"/>
          </a:xfrm>
          <a:prstGeom prst="straightConnector1">
            <a:avLst/>
          </a:prstGeom>
          <a:ln w="9525" cap="rnd">
            <a:solidFill>
              <a:schemeClr val="tx1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Łącznik prosty ze strzałką 41">
            <a:extLst>
              <a:ext uri="{FF2B5EF4-FFF2-40B4-BE49-F238E27FC236}">
                <a16:creationId xmlns:a16="http://schemas.microsoft.com/office/drawing/2014/main" id="{13C926F6-C067-41BC-E88B-B8D5868D3669}"/>
              </a:ext>
            </a:extLst>
          </p:cNvPr>
          <p:cNvCxnSpPr/>
          <p:nvPr/>
        </p:nvCxnSpPr>
        <p:spPr>
          <a:xfrm flipH="1">
            <a:off x="7294701" y="5008166"/>
            <a:ext cx="2217293" cy="0"/>
          </a:xfrm>
          <a:prstGeom prst="straightConnector1">
            <a:avLst/>
          </a:prstGeom>
          <a:ln w="9525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9EFB6623-CB19-C843-32FE-814DE2966E29}"/>
              </a:ext>
            </a:extLst>
          </p:cNvPr>
          <p:cNvSpPr txBox="1"/>
          <p:nvPr/>
        </p:nvSpPr>
        <p:spPr bwMode="auto">
          <a:xfrm>
            <a:off x="7323347" y="4549048"/>
            <a:ext cx="2160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pl-PL" sz="1600" b="1" u="sng" dirty="0">
                <a:solidFill>
                  <a:srgbClr val="990000"/>
                </a:solidFill>
              </a:rPr>
              <a:t>opłata za korzystanie</a:t>
            </a: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21ED6942-B5F4-AEA3-DC6C-F411ED785989}"/>
              </a:ext>
            </a:extLst>
          </p:cNvPr>
          <p:cNvSpPr txBox="1"/>
          <p:nvPr/>
        </p:nvSpPr>
        <p:spPr bwMode="auto">
          <a:xfrm>
            <a:off x="7266451" y="5521130"/>
            <a:ext cx="2282591" cy="50400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ctr">
              <a:buClr>
                <a:srgbClr val="C00000"/>
              </a:buClr>
              <a:defRPr/>
            </a:pPr>
            <a:r>
              <a:rPr lang="pl-PL" sz="1600" b="1" dirty="0">
                <a:solidFill>
                  <a:srgbClr val="990000"/>
                </a:solidFill>
              </a:rPr>
              <a:t>dostęp do infrastruktury</a:t>
            </a:r>
          </a:p>
        </p:txBody>
      </p:sp>
      <p:cxnSp>
        <p:nvCxnSpPr>
          <p:cNvPr id="46" name="Łącznik prosty ze strzałką 45">
            <a:extLst>
              <a:ext uri="{FF2B5EF4-FFF2-40B4-BE49-F238E27FC236}">
                <a16:creationId xmlns:a16="http://schemas.microsoft.com/office/drawing/2014/main" id="{848F1362-8281-141B-5E94-3207424DCEA7}"/>
              </a:ext>
            </a:extLst>
          </p:cNvPr>
          <p:cNvCxnSpPr/>
          <p:nvPr/>
        </p:nvCxnSpPr>
        <p:spPr>
          <a:xfrm>
            <a:off x="5997203" y="3270428"/>
            <a:ext cx="0" cy="942118"/>
          </a:xfrm>
          <a:prstGeom prst="straightConnector1">
            <a:avLst/>
          </a:prstGeom>
          <a:ln w="9525" cap="rnd">
            <a:solidFill>
              <a:schemeClr val="tx1"/>
            </a:solidFill>
            <a:prstDash val="solid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69FB9E78-CC4D-B761-0D4F-B97B8A4BFAAA}"/>
              </a:ext>
            </a:extLst>
          </p:cNvPr>
          <p:cNvSpPr txBox="1"/>
          <p:nvPr/>
        </p:nvSpPr>
        <p:spPr>
          <a:xfrm>
            <a:off x="6115056" y="3142969"/>
            <a:ext cx="3253113" cy="1077218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rgbClr val="990000"/>
                </a:solidFill>
              </a:rPr>
              <a:t>powierzenie zadań własnych;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rgbClr val="990000"/>
                </a:solidFill>
              </a:rPr>
              <a:t>Umowa powierzenia, </a:t>
            </a:r>
            <a:r>
              <a:rPr lang="pl-PL" altLang="pl-PL" sz="1600" b="1" u="sng" dirty="0">
                <a:solidFill>
                  <a:srgbClr val="990000"/>
                </a:solidFill>
              </a:rPr>
              <a:t>rekompensata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pl-PL" altLang="pl-PL" sz="1600" b="1" dirty="0">
                <a:solidFill>
                  <a:srgbClr val="990000"/>
                </a:solidFill>
              </a:rPr>
              <a:t>umowa najmu, dzierżawy</a:t>
            </a:r>
            <a:endParaRPr lang="pl-PL" sz="1600" b="1" dirty="0">
              <a:solidFill>
                <a:srgbClr val="990000"/>
              </a:solidFill>
            </a:endParaRPr>
          </a:p>
        </p:txBody>
      </p:sp>
      <p:cxnSp>
        <p:nvCxnSpPr>
          <p:cNvPr id="50" name="Łącznik prosty 49">
            <a:extLst>
              <a:ext uri="{FF2B5EF4-FFF2-40B4-BE49-F238E27FC236}">
                <a16:creationId xmlns:a16="http://schemas.microsoft.com/office/drawing/2014/main" id="{4958AA4D-FE34-2F5C-9D50-307D4775BA6F}"/>
              </a:ext>
            </a:extLst>
          </p:cNvPr>
          <p:cNvCxnSpPr/>
          <p:nvPr/>
        </p:nvCxnSpPr>
        <p:spPr>
          <a:xfrm flipV="1">
            <a:off x="10752083" y="2207172"/>
            <a:ext cx="0" cy="2112580"/>
          </a:xfrm>
          <a:prstGeom prst="line">
            <a:avLst/>
          </a:prstGeom>
          <a:ln w="12700" cap="rnd">
            <a:solidFill>
              <a:schemeClr val="tx1"/>
            </a:solidFill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Łącznik prosty ze strzałką 50">
            <a:extLst>
              <a:ext uri="{FF2B5EF4-FFF2-40B4-BE49-F238E27FC236}">
                <a16:creationId xmlns:a16="http://schemas.microsoft.com/office/drawing/2014/main" id="{E64618B1-E16F-DA6C-138A-4706D01953B3}"/>
              </a:ext>
            </a:extLst>
          </p:cNvPr>
          <p:cNvCxnSpPr>
            <a:cxnSpLocks/>
          </p:cNvCxnSpPr>
          <p:nvPr/>
        </p:nvCxnSpPr>
        <p:spPr>
          <a:xfrm flipH="1">
            <a:off x="7295126" y="2207172"/>
            <a:ext cx="3456000" cy="0"/>
          </a:xfrm>
          <a:prstGeom prst="straightConnector1">
            <a:avLst/>
          </a:prstGeom>
          <a:ln w="9525" cap="rnd">
            <a:solidFill>
              <a:schemeClr val="tx1"/>
            </a:solidFill>
            <a:prstDash val="dash"/>
            <a:round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Obraz 54">
            <a:extLst>
              <a:ext uri="{FF2B5EF4-FFF2-40B4-BE49-F238E27FC236}">
                <a16:creationId xmlns:a16="http://schemas.microsoft.com/office/drawing/2014/main" id="{659A8C54-899F-4DE3-6862-CE3711CC0D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46599" y="1976411"/>
            <a:ext cx="915162" cy="1086755"/>
          </a:xfrm>
          <a:prstGeom prst="rect">
            <a:avLst/>
          </a:prstGeom>
        </p:spPr>
      </p:pic>
      <p:pic>
        <p:nvPicPr>
          <p:cNvPr id="57" name="Obraz 56">
            <a:extLst>
              <a:ext uri="{FF2B5EF4-FFF2-40B4-BE49-F238E27FC236}">
                <a16:creationId xmlns:a16="http://schemas.microsoft.com/office/drawing/2014/main" id="{49A417FE-3D13-731C-B69D-26F7B169DA7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6285" y="5056910"/>
            <a:ext cx="805810" cy="81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_DRAFT" val="0"/>
  <p:tag name="EE4P_LANGUAGE_ID" val="1033"/>
  <p:tag name="EE4P_STYLE_NAME" val="Pekao SA GRID 2019 Grid 16:9"/>
  <p:tag name="EE4P_STYLE_ID" val="39dcc26a-7131-49f4-a9eb-1c0521500c03"/>
  <p:tag name="EE4P_MASTERWIZARD_MARGINS" val="0"/>
  <p:tag name="THINKCELLPRESENTATIONDONOTDELETE" val="&lt;?xml version=&quot;1.0&quot; encoding=&quot;UTF-16&quot; standalone=&quot;yes&quot;?&gt;&lt;root reqver=&quot;25060&quot;&gt;&lt;version val=&quot;2826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89999999999999991118E+00&quot;&gt;&lt;m_msothmcolidx val=&quot;0&quot;/&gt;&lt;m_rgb r=&quot;E5&quot; g=&quot;3C&quot; b=&quot;45&quot;/&gt;&lt;m_nBrightness endver=&quot;26206&quot; val=&quot;0&quot;/&gt;&lt;/elem&gt;&lt;/m_vecMRU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ighway_POWER_USER_SEPARATOR_ICONS_bridge_POWER_USER_SEPARATOR_ICONS_drive_POWER_USER_SEPARATOR_ICONS_freeway_POWER_USER_SEPARATOR_ICONS_road_POWER_USER_SEPARATOR_ICONS_street_POWER_USER_SEPARATOR_ICONS_traffic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ram_POWER_USER_SEPARATOR_ICONS_city_POWER_USER_SEPARATOR_ICONS_machine_POWER_USER_SEPARATOR_ICONS_public-transportation_POWER_USER_SEPARATOR_ICONS_travel_POWER_USER_SEPARATOR_ICONS_trolley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airport*airplane*flight*infrastructure*jet*logistics*transport*transportation*international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utilities*tap water*water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theater*mask*comedy*tragedy*spectacle*entertainmen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ighway_POWER_USER_SEPARATOR_ICONS_bridge_POWER_USER_SEPARATOR_ICONS_drive_POWER_USER_SEPARATOR_ICONS_freeway_POWER_USER_SEPARATOR_ICONS_road_POWER_USER_SEPARATOR_ICONS_street_POWER_USER_SEPARATOR_ICONS_traffic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ighway_POWER_USER_SEPARATOR_ICONS_bridge_POWER_USER_SEPARATOR_ICONS_drive_POWER_USER_SEPARATOR_ICONS_freeway_POWER_USER_SEPARATOR_ICONS_road_POWER_USER_SEPARATOR_ICONS_street_POWER_USER_SEPARATOR_ICONS_traffic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ighway_POWER_USER_SEPARATOR_ICONS_bridge_POWER_USER_SEPARATOR_ICONS_drive_POWER_USER_SEPARATOR_ICONS_freeway_POWER_USER_SEPARATOR_ICONS_road_POWER_USER_SEPARATOR_ICONS_street_POWER_USER_SEPARATOR_ICONS_traffic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ighway_POWER_USER_SEPARATOR_ICONS_bridge_POWER_USER_SEPARATOR_ICONS_drive_POWER_USER_SEPARATOR_ICONS_freeway_POWER_USER_SEPARATOR_ICONS_road_POWER_USER_SEPARATOR_ICONS_street_POWER_USER_SEPARATOR_ICONS_traffic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highway_POWER_USER_SEPARATOR_ICONS_bridge_POWER_USER_SEPARATOR_ICONS_drive_POWER_USER_SEPARATOR_ICONS_freeway_POWER_USER_SEPARATOR_ICONS_road_POWER_USER_SEPARATOR_ICONS_street_POWER_USER_SEPARATOR_ICONS_traffic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yV5ZoJBJmZMjwVzDf.Q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Gi5SJpYf7Ea5wIgTenMw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wAmItxL6daXwt6WYEOM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4FN55di4CGSA6o5L7PW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oAZ8d7_PMGD6rPvUxTNw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wahlIlMXT52f9005Ag7w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SLjDocvEAR.iIO4HEHz.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DX9sPXyWAMJ0HZEIvI1k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qPt1Hj1YZmqMNqOV2Phn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FVYb2m22UqUxn4CfmMq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jiALaRCFW4n6CGB.dnk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8zJMcpg3QKv0sfY9zNG9A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lKF5jnErOj0gcOk.mRer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UvPudKSX8jTiXw0K6Z3y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YBL6YAaARyYjhRfqLXr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EyV5ZoJBJmZMjwVzDf.Q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UGi5SJpYf7Ea5wIgTenMw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wAmItxL6daXwt6WYEOM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5jmn_m0H_d3EVbi1zXZAA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KxtImigMEYtUkt.mGh8dA"/>
</p:tagLst>
</file>

<file path=ppt/theme/theme1.xml><?xml version="1.0" encoding="utf-8"?>
<a:theme xmlns:a="http://schemas.openxmlformats.org/drawingml/2006/main" name="1_Pekao SA GRID 2019 Grid 16:9">
  <a:themeElements>
    <a:clrScheme name="Custom 1">
      <a:dk1>
        <a:srgbClr val="414141"/>
      </a:dk1>
      <a:lt1>
        <a:sysClr val="window" lastClr="FFFFFF"/>
      </a:lt1>
      <a:dk2>
        <a:srgbClr val="971217"/>
      </a:dk2>
      <a:lt2>
        <a:srgbClr val="F2F2F2"/>
      </a:lt2>
      <a:accent1>
        <a:srgbClr val="D71920"/>
      </a:accent1>
      <a:accent2>
        <a:srgbClr val="570A0D"/>
      </a:accent2>
      <a:accent3>
        <a:srgbClr val="FFC000"/>
      </a:accent3>
      <a:accent4>
        <a:srgbClr val="414141"/>
      </a:accent4>
      <a:accent5>
        <a:srgbClr val="9A9A9A"/>
      </a:accent5>
      <a:accent6>
        <a:srgbClr val="ED656B"/>
      </a:accent6>
      <a:hlink>
        <a:srgbClr val="07B965"/>
      </a:hlink>
      <a:folHlink>
        <a:srgbClr val="07B96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14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2.xml><?xml version="1.0" encoding="utf-8"?>
<a:theme xmlns:a="http://schemas.openxmlformats.org/drawingml/2006/main" name="1_Projekt niestandardowy">
  <a:themeElements>
    <a:clrScheme name="Pekao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2001A"/>
      </a:accent1>
      <a:accent2>
        <a:srgbClr val="808080"/>
      </a:accent2>
      <a:accent3>
        <a:srgbClr val="007EB6"/>
      </a:accent3>
      <a:accent4>
        <a:srgbClr val="EA5A05"/>
      </a:accent4>
      <a:accent5>
        <a:srgbClr val="FECC00"/>
      </a:accent5>
      <a:accent6>
        <a:srgbClr val="6B8F2E"/>
      </a:accent6>
      <a:hlink>
        <a:srgbClr val="4D979B"/>
      </a:hlink>
      <a:folHlink>
        <a:srgbClr val="99CC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/>
        </a:solidFill>
        <a:ln>
          <a:noFill/>
        </a:ln>
        <a:effectLst/>
      </a:spPr>
      <a:bodyPr vert="horz" wrap="square" lIns="72000" tIns="72000" rIns="72000" bIns="72000" numCol="1" rtlCol="0" anchor="ctr" anchorCtr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square" lIns="0" tIns="0" rIns="0" bIns="0" rtlCol="0" anchor="ctr">
        <a:noAutofit/>
      </a:bodyPr>
      <a:lstStyle>
        <a:defPPr>
          <a:defRPr dirty="0"/>
        </a:defPPr>
      </a:lstStyle>
    </a:tx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ekao SA GRID 2019 Grid 16:9">
  <a:themeElements>
    <a:clrScheme name="Custom 1">
      <a:dk1>
        <a:srgbClr val="414141"/>
      </a:dk1>
      <a:lt1>
        <a:sysClr val="window" lastClr="FFFFFF"/>
      </a:lt1>
      <a:dk2>
        <a:srgbClr val="971217"/>
      </a:dk2>
      <a:lt2>
        <a:srgbClr val="F2F2F2"/>
      </a:lt2>
      <a:accent1>
        <a:srgbClr val="D71920"/>
      </a:accent1>
      <a:accent2>
        <a:srgbClr val="570A0D"/>
      </a:accent2>
      <a:accent3>
        <a:srgbClr val="FFC000"/>
      </a:accent3>
      <a:accent4>
        <a:srgbClr val="414141"/>
      </a:accent4>
      <a:accent5>
        <a:srgbClr val="9A9A9A"/>
      </a:accent5>
      <a:accent6>
        <a:srgbClr val="ED656B"/>
      </a:accent6>
      <a:hlink>
        <a:srgbClr val="07B965"/>
      </a:hlink>
      <a:folHlink>
        <a:srgbClr val="07B96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>
          <a:solidFill>
            <a:srgbClr val="9A9A9A"/>
          </a:solidFill>
          <a:prstDash val="solid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0" tIns="0" rIns="0" bIns="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err="1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2_Projekt niestandardowy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Projekt niestandardowy">
  <a:themeElements>
    <a:clrScheme name="1_Projekt niestandardow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rojekt niestandardow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rojekt niestandardow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rojekt niestandardow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rojekt niestandardow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C--rozdzialy--">
  <a:themeElements>
    <a:clrScheme name="PEKAO-KOLORY">
      <a:dk1>
        <a:srgbClr val="000000"/>
      </a:dk1>
      <a:lt1>
        <a:srgbClr val="FFFFFF"/>
      </a:lt1>
      <a:dk2>
        <a:srgbClr val="D71820"/>
      </a:dk2>
      <a:lt2>
        <a:srgbClr val="9B0F28"/>
      </a:lt2>
      <a:accent1>
        <a:srgbClr val="4471C3"/>
      </a:accent1>
      <a:accent2>
        <a:srgbClr val="ED7D30"/>
      </a:accent2>
      <a:accent3>
        <a:srgbClr val="C8DB16"/>
      </a:accent3>
      <a:accent4>
        <a:srgbClr val="FFC000"/>
      </a:accent4>
      <a:accent5>
        <a:srgbClr val="0FB3E1"/>
      </a:accent5>
      <a:accent6>
        <a:srgbClr val="4EB379"/>
      </a:accent6>
      <a:hlink>
        <a:srgbClr val="000000"/>
      </a:hlink>
      <a:folHlink>
        <a:srgbClr val="000000"/>
      </a:folHlink>
    </a:clrScheme>
    <a:fontScheme name="Niestandardowy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0" tIns="0" rIns="0" bIns="0" rtlCol="0">
        <a:noAutofit/>
      </a:bodyPr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67673</TotalTime>
  <Words>1326</Words>
  <Application>Microsoft Office PowerPoint</Application>
  <PresentationFormat>Panoramiczny</PresentationFormat>
  <Paragraphs>246</Paragraphs>
  <Slides>18</Slides>
  <Notes>16</Notes>
  <HiddenSlides>0</HiddenSlides>
  <MMClips>0</MMClips>
  <ScaleCrop>false</ScaleCrop>
  <HeadingPairs>
    <vt:vector size="10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6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18</vt:i4>
      </vt:variant>
      <vt:variant>
        <vt:lpstr>Pokazy niestandardowe</vt:lpstr>
      </vt:variant>
      <vt:variant>
        <vt:i4>1</vt:i4>
      </vt:variant>
    </vt:vector>
  </HeadingPairs>
  <TitlesOfParts>
    <vt:vector size="30" baseType="lpstr">
      <vt:lpstr>Arial</vt:lpstr>
      <vt:lpstr>Calibri</vt:lpstr>
      <vt:lpstr>Trebuchet MS</vt:lpstr>
      <vt:lpstr>Wingdings</vt:lpstr>
      <vt:lpstr>1_Pekao SA GRID 2019 Grid 16:9</vt:lpstr>
      <vt:lpstr>1_Projekt niestandardowy</vt:lpstr>
      <vt:lpstr>2_Pekao SA GRID 2019 Grid 16:9</vt:lpstr>
      <vt:lpstr>2_Projekt niestandardowy</vt:lpstr>
      <vt:lpstr>3_Projekt niestandardowy</vt:lpstr>
      <vt:lpstr>CC--rozdzialy--</vt:lpstr>
      <vt:lpstr>think-cell Slide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Format Guide Workshop</vt:lpstr>
    </vt:vector>
  </TitlesOfParts>
  <Manager/>
  <Company>The Boston Consulting Group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Godek Pawel</dc:creator>
  <cp:keywords/>
  <dc:description/>
  <cp:lastModifiedBy>Listkiewicz Sławomir  (Departament Sektora Publicznego)</cp:lastModifiedBy>
  <cp:revision>1828</cp:revision>
  <cp:lastPrinted>2023-03-01T14:12:07Z</cp:lastPrinted>
  <dcterms:created xsi:type="dcterms:W3CDTF">2019-01-17T18:10:15Z</dcterms:created>
  <dcterms:modified xsi:type="dcterms:W3CDTF">2024-10-11T12:34:44Z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6878627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D8.0.4</vt:lpwstr>
  </property>
  <property fmtid="{D5CDD505-2E9C-101B-9397-08002B2CF9AE}" pid="6" name="Template Name">
    <vt:lpwstr>16x9</vt:lpwstr>
  </property>
  <property fmtid="{D5CDD505-2E9C-101B-9397-08002B2CF9AE}" pid="7" name="MSIP_Label_e926a907-a439-4552-97d4-cf3e4f94d4c9_Enabled">
    <vt:lpwstr>true</vt:lpwstr>
  </property>
  <property fmtid="{D5CDD505-2E9C-101B-9397-08002B2CF9AE}" pid="8" name="MSIP_Label_e926a907-a439-4552-97d4-cf3e4f94d4c9_SetDate">
    <vt:lpwstr>2023-03-01T13:46:29Z</vt:lpwstr>
  </property>
  <property fmtid="{D5CDD505-2E9C-101B-9397-08002B2CF9AE}" pid="9" name="MSIP_Label_e926a907-a439-4552-97d4-cf3e4f94d4c9_Method">
    <vt:lpwstr>Standard</vt:lpwstr>
  </property>
  <property fmtid="{D5CDD505-2E9C-101B-9397-08002B2CF9AE}" pid="10" name="MSIP_Label_e926a907-a439-4552-97d4-cf3e4f94d4c9_Name">
    <vt:lpwstr>Bank Pekao SA – Do użytku służbowego</vt:lpwstr>
  </property>
  <property fmtid="{D5CDD505-2E9C-101B-9397-08002B2CF9AE}" pid="11" name="MSIP_Label_e926a907-a439-4552-97d4-cf3e4f94d4c9_SiteId">
    <vt:lpwstr>72d4cc57-c098-4169-86a9-284d255e89f2</vt:lpwstr>
  </property>
  <property fmtid="{D5CDD505-2E9C-101B-9397-08002B2CF9AE}" pid="12" name="MSIP_Label_e926a907-a439-4552-97d4-cf3e4f94d4c9_ActionId">
    <vt:lpwstr>c52c5f3f-2c82-4017-b22b-5a55b4b39844</vt:lpwstr>
  </property>
  <property fmtid="{D5CDD505-2E9C-101B-9397-08002B2CF9AE}" pid="13" name="MSIP_Label_e926a907-a439-4552-97d4-cf3e4f94d4c9_ContentBits">
    <vt:lpwstr>0</vt:lpwstr>
  </property>
</Properties>
</file>