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1013" r:id="rId6"/>
    <p:sldId id="1029" r:id="rId7"/>
    <p:sldId id="1027" r:id="rId8"/>
    <p:sldId id="278" r:id="rId9"/>
    <p:sldId id="1031" r:id="rId10"/>
    <p:sldId id="1032" r:id="rId11"/>
    <p:sldId id="1033" r:id="rId12"/>
    <p:sldId id="1034" r:id="rId13"/>
    <p:sldId id="261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iel Jacek (PK)" initials="KJ(" lastIdx="2" clrIdx="0">
    <p:extLst>
      <p:ext uri="{19B8F6BF-5375-455C-9EA6-DF929625EA0E}">
        <p15:presenceInfo xmlns:p15="http://schemas.microsoft.com/office/powerpoint/2012/main" userId="Kisiel Jacek (PK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41"/>
    <a:srgbClr val="004494"/>
    <a:srgbClr val="14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3979" autoAdjust="0"/>
  </p:normalViewPr>
  <p:slideViewPr>
    <p:cSldViewPr snapToGrid="0">
      <p:cViewPr varScale="1">
        <p:scale>
          <a:sx n="60" d="100"/>
          <a:sy n="60" d="100"/>
        </p:scale>
        <p:origin x="8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653EC-F308-4A05-A8F1-5DFD4CBD8F5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854A7B7-4AFF-443D-8B56-602C39959DBC}">
      <dgm:prSet phldrT="[Tekst]"/>
      <dgm:spPr/>
      <dgm:t>
        <a:bodyPr/>
        <a:lstStyle/>
        <a:p>
          <a:r>
            <a:rPr lang="pl-PL" dirty="0" smtClean="0"/>
            <a:t>Obszary priorytetowe</a:t>
          </a:r>
          <a:endParaRPr lang="pl-PL" dirty="0"/>
        </a:p>
      </dgm:t>
    </dgm:pt>
    <dgm:pt modelId="{617BC714-6479-4F9A-ACAE-9F14BAD6F259}" type="parTrans" cxnId="{F37414A5-423A-40B9-A193-83A5C8F1C556}">
      <dgm:prSet/>
      <dgm:spPr/>
      <dgm:t>
        <a:bodyPr/>
        <a:lstStyle/>
        <a:p>
          <a:endParaRPr lang="pl-PL"/>
        </a:p>
      </dgm:t>
    </dgm:pt>
    <dgm:pt modelId="{3421E769-713A-4845-8968-51606060D657}" type="sibTrans" cxnId="{F37414A5-423A-40B9-A193-83A5C8F1C556}">
      <dgm:prSet/>
      <dgm:spPr/>
      <dgm:t>
        <a:bodyPr/>
        <a:lstStyle/>
        <a:p>
          <a:endParaRPr lang="pl-PL"/>
        </a:p>
      </dgm:t>
    </dgm:pt>
    <dgm:pt modelId="{93A97550-198B-4F4E-A57D-D4AA4056B829}">
      <dgm:prSet phldrT="[Tekst]"/>
      <dgm:spPr/>
      <dgm:t>
        <a:bodyPr/>
        <a:lstStyle/>
        <a:p>
          <a:r>
            <a:rPr lang="pl-PL" dirty="0" smtClean="0"/>
            <a:t>Zieleń</a:t>
          </a:r>
          <a:endParaRPr lang="pl-PL" dirty="0"/>
        </a:p>
      </dgm:t>
    </dgm:pt>
    <dgm:pt modelId="{017CB1AF-8193-4BF0-A20F-7083D2A70AE4}" type="parTrans" cxnId="{EDC14050-3BFF-476C-A959-C69CD36E4B8A}">
      <dgm:prSet/>
      <dgm:spPr/>
      <dgm:t>
        <a:bodyPr/>
        <a:lstStyle/>
        <a:p>
          <a:endParaRPr lang="pl-PL"/>
        </a:p>
      </dgm:t>
    </dgm:pt>
    <dgm:pt modelId="{07EFA205-D672-43A1-9220-F25D2CB02B7A}" type="sibTrans" cxnId="{EDC14050-3BFF-476C-A959-C69CD36E4B8A}">
      <dgm:prSet/>
      <dgm:spPr/>
      <dgm:t>
        <a:bodyPr/>
        <a:lstStyle/>
        <a:p>
          <a:endParaRPr lang="pl-PL"/>
        </a:p>
      </dgm:t>
    </dgm:pt>
    <dgm:pt modelId="{42B2764F-751A-4F93-A0E1-016CB0053F6E}">
      <dgm:prSet phldrT="[Tekst]"/>
      <dgm:spPr/>
      <dgm:t>
        <a:bodyPr/>
        <a:lstStyle/>
        <a:p>
          <a:r>
            <a:rPr lang="pl-PL" dirty="0" smtClean="0"/>
            <a:t>Woda</a:t>
          </a:r>
          <a:endParaRPr lang="pl-PL" dirty="0"/>
        </a:p>
      </dgm:t>
    </dgm:pt>
    <dgm:pt modelId="{913E12AF-5A8C-48DC-8410-6494DA09F8A7}" type="parTrans" cxnId="{39F39300-DB93-4862-B947-6E0C5E4E7B8D}">
      <dgm:prSet/>
      <dgm:spPr/>
      <dgm:t>
        <a:bodyPr/>
        <a:lstStyle/>
        <a:p>
          <a:endParaRPr lang="pl-PL"/>
        </a:p>
      </dgm:t>
    </dgm:pt>
    <dgm:pt modelId="{F3B40279-61B7-4E1B-8CF5-2663E15BD5F0}" type="sibTrans" cxnId="{39F39300-DB93-4862-B947-6E0C5E4E7B8D}">
      <dgm:prSet/>
      <dgm:spPr/>
      <dgm:t>
        <a:bodyPr/>
        <a:lstStyle/>
        <a:p>
          <a:endParaRPr lang="pl-PL"/>
        </a:p>
      </dgm:t>
    </dgm:pt>
    <dgm:pt modelId="{D9D21063-1EB6-4D7D-80C3-741DEC4D72E1}">
      <dgm:prSet phldrT="[Tekst]"/>
      <dgm:spPr/>
      <dgm:t>
        <a:bodyPr/>
        <a:lstStyle/>
        <a:p>
          <a:r>
            <a:rPr lang="pl-PL" dirty="0" smtClean="0"/>
            <a:t>Obszary dodatkowe</a:t>
          </a:r>
          <a:endParaRPr lang="pl-PL" dirty="0"/>
        </a:p>
      </dgm:t>
    </dgm:pt>
    <dgm:pt modelId="{E8CE52E6-0FF0-4760-A891-C939438D366E}" type="parTrans" cxnId="{4A7FF61A-A7CE-40C3-8DF5-9FC398FC3379}">
      <dgm:prSet/>
      <dgm:spPr/>
      <dgm:t>
        <a:bodyPr/>
        <a:lstStyle/>
        <a:p>
          <a:endParaRPr lang="pl-PL"/>
        </a:p>
      </dgm:t>
    </dgm:pt>
    <dgm:pt modelId="{6FB766FD-07E0-4389-BAE0-8C2536FCBCD5}" type="sibTrans" cxnId="{4A7FF61A-A7CE-40C3-8DF5-9FC398FC3379}">
      <dgm:prSet/>
      <dgm:spPr/>
      <dgm:t>
        <a:bodyPr/>
        <a:lstStyle/>
        <a:p>
          <a:endParaRPr lang="pl-PL"/>
        </a:p>
      </dgm:t>
    </dgm:pt>
    <dgm:pt modelId="{65B2EC79-81AA-4EE3-9E0A-EFDAD5CF9140}">
      <dgm:prSet phldrT="[Tekst]"/>
      <dgm:spPr/>
      <dgm:t>
        <a:bodyPr/>
        <a:lstStyle/>
        <a:p>
          <a:r>
            <a:rPr lang="pl-PL" dirty="0" smtClean="0"/>
            <a:t>Zrównoważona mobilność</a:t>
          </a:r>
          <a:endParaRPr lang="pl-PL" dirty="0"/>
        </a:p>
      </dgm:t>
    </dgm:pt>
    <dgm:pt modelId="{499C257D-010E-46A7-91DE-1A24237DA64A}" type="parTrans" cxnId="{27857C1A-6D36-493C-A8A8-C246065E0CDA}">
      <dgm:prSet/>
      <dgm:spPr/>
      <dgm:t>
        <a:bodyPr/>
        <a:lstStyle/>
        <a:p>
          <a:endParaRPr lang="pl-PL"/>
        </a:p>
      </dgm:t>
    </dgm:pt>
    <dgm:pt modelId="{4C864382-35BA-4746-AC9D-BBB9665FDB9E}" type="sibTrans" cxnId="{27857C1A-6D36-493C-A8A8-C246065E0CDA}">
      <dgm:prSet/>
      <dgm:spPr/>
      <dgm:t>
        <a:bodyPr/>
        <a:lstStyle/>
        <a:p>
          <a:endParaRPr lang="pl-PL"/>
        </a:p>
      </dgm:t>
    </dgm:pt>
    <dgm:pt modelId="{C29808A7-1FC3-4ED6-8E86-F8FC4E2214A8}">
      <dgm:prSet phldrT="[Tekst]"/>
      <dgm:spPr/>
      <dgm:t>
        <a:bodyPr/>
        <a:lstStyle/>
        <a:p>
          <a:r>
            <a:rPr lang="pl-PL" dirty="0" smtClean="0"/>
            <a:t>GOZ</a:t>
          </a:r>
          <a:endParaRPr lang="pl-PL" dirty="0"/>
        </a:p>
      </dgm:t>
    </dgm:pt>
    <dgm:pt modelId="{4CB47486-447A-4FFD-8B5D-5E9ED7DC3247}" type="parTrans" cxnId="{0A577CAA-CB2B-45FA-8183-FEFEF4397241}">
      <dgm:prSet/>
      <dgm:spPr/>
      <dgm:t>
        <a:bodyPr/>
        <a:lstStyle/>
        <a:p>
          <a:endParaRPr lang="pl-PL"/>
        </a:p>
      </dgm:t>
    </dgm:pt>
    <dgm:pt modelId="{D9259728-7B57-4BE7-A577-79A51AB03567}" type="sibTrans" cxnId="{0A577CAA-CB2B-45FA-8183-FEFEF4397241}">
      <dgm:prSet/>
      <dgm:spPr/>
      <dgm:t>
        <a:bodyPr/>
        <a:lstStyle/>
        <a:p>
          <a:endParaRPr lang="pl-PL"/>
        </a:p>
      </dgm:t>
    </dgm:pt>
    <dgm:pt modelId="{4C1E4EDF-64BE-4A8F-9EB9-3C9292B729D5}">
      <dgm:prSet phldrT="[Tekst]"/>
      <dgm:spPr/>
      <dgm:t>
        <a:bodyPr/>
        <a:lstStyle/>
        <a:p>
          <a:r>
            <a:rPr lang="pl-PL" dirty="0" smtClean="0"/>
            <a:t>Efektywność energetyczna</a:t>
          </a:r>
          <a:endParaRPr lang="pl-PL" dirty="0"/>
        </a:p>
      </dgm:t>
    </dgm:pt>
    <dgm:pt modelId="{D35D3BB8-B6EB-4157-AC81-C0D9A668F1D6}" type="parTrans" cxnId="{11F066A7-CCC4-45F4-956C-9FD2BDBF26E2}">
      <dgm:prSet/>
      <dgm:spPr/>
      <dgm:t>
        <a:bodyPr/>
        <a:lstStyle/>
        <a:p>
          <a:endParaRPr lang="pl-PL"/>
        </a:p>
      </dgm:t>
    </dgm:pt>
    <dgm:pt modelId="{56A21894-463C-4799-B601-CA0C8BFDC400}" type="sibTrans" cxnId="{11F066A7-CCC4-45F4-956C-9FD2BDBF26E2}">
      <dgm:prSet/>
      <dgm:spPr/>
      <dgm:t>
        <a:bodyPr/>
        <a:lstStyle/>
        <a:p>
          <a:endParaRPr lang="pl-PL"/>
        </a:p>
      </dgm:t>
    </dgm:pt>
    <dgm:pt modelId="{68B00EFC-6372-4D90-8343-2ED8E1ABB799}">
      <dgm:prSet phldrT="[Tekst]"/>
      <dgm:spPr/>
      <dgm:t>
        <a:bodyPr/>
        <a:lstStyle/>
        <a:p>
          <a:r>
            <a:rPr lang="pl-PL" dirty="0" smtClean="0"/>
            <a:t>Komfort użytkowników</a:t>
          </a:r>
          <a:endParaRPr lang="pl-PL" dirty="0"/>
        </a:p>
      </dgm:t>
    </dgm:pt>
    <dgm:pt modelId="{1C9C65EB-B574-410E-9AF7-D4B89FE9EF69}" type="parTrans" cxnId="{43955639-092F-49CF-BBD0-272E2D9E198E}">
      <dgm:prSet/>
      <dgm:spPr/>
      <dgm:t>
        <a:bodyPr/>
        <a:lstStyle/>
        <a:p>
          <a:endParaRPr lang="pl-PL"/>
        </a:p>
      </dgm:t>
    </dgm:pt>
    <dgm:pt modelId="{DE0ADAAA-E92B-4F99-A2A5-723D4121A950}" type="sibTrans" cxnId="{43955639-092F-49CF-BBD0-272E2D9E198E}">
      <dgm:prSet/>
      <dgm:spPr/>
      <dgm:t>
        <a:bodyPr/>
        <a:lstStyle/>
        <a:p>
          <a:endParaRPr lang="pl-PL"/>
        </a:p>
      </dgm:t>
    </dgm:pt>
    <dgm:pt modelId="{096E14EB-C2DA-4509-B51B-33E389E101E2}" type="pres">
      <dgm:prSet presAssocID="{098653EC-F308-4A05-A8F1-5DFD4CBD8F57}" presName="theList" presStyleCnt="0">
        <dgm:presLayoutVars>
          <dgm:dir/>
          <dgm:animLvl val="lvl"/>
          <dgm:resizeHandles val="exact"/>
        </dgm:presLayoutVars>
      </dgm:prSet>
      <dgm:spPr/>
    </dgm:pt>
    <dgm:pt modelId="{0F062F42-133C-4323-B01E-ECAF563E20B5}" type="pres">
      <dgm:prSet presAssocID="{0854A7B7-4AFF-443D-8B56-602C39959DBC}" presName="compNode" presStyleCnt="0"/>
      <dgm:spPr/>
    </dgm:pt>
    <dgm:pt modelId="{FC671534-910A-48E6-B8B4-9407781D069E}" type="pres">
      <dgm:prSet presAssocID="{0854A7B7-4AFF-443D-8B56-602C39959DBC}" presName="aNode" presStyleLbl="bgShp" presStyleIdx="0" presStyleCnt="2" custLinFactNeighborX="-27590" custLinFactNeighborY="-813"/>
      <dgm:spPr/>
      <dgm:t>
        <a:bodyPr/>
        <a:lstStyle/>
        <a:p>
          <a:endParaRPr lang="pl-PL"/>
        </a:p>
      </dgm:t>
    </dgm:pt>
    <dgm:pt modelId="{DB03EF5D-1E65-4DCC-881A-C480FFDBBC52}" type="pres">
      <dgm:prSet presAssocID="{0854A7B7-4AFF-443D-8B56-602C39959DBC}" presName="textNode" presStyleLbl="bgShp" presStyleIdx="0" presStyleCnt="2"/>
      <dgm:spPr/>
      <dgm:t>
        <a:bodyPr/>
        <a:lstStyle/>
        <a:p>
          <a:endParaRPr lang="pl-PL"/>
        </a:p>
      </dgm:t>
    </dgm:pt>
    <dgm:pt modelId="{384517FC-4AF3-4956-B1B9-192118C6FAD5}" type="pres">
      <dgm:prSet presAssocID="{0854A7B7-4AFF-443D-8B56-602C39959DBC}" presName="compChildNode" presStyleCnt="0"/>
      <dgm:spPr/>
    </dgm:pt>
    <dgm:pt modelId="{E9AC3619-AF25-4BDD-8FAA-28C9328029E8}" type="pres">
      <dgm:prSet presAssocID="{0854A7B7-4AFF-443D-8B56-602C39959DBC}" presName="theInnerList" presStyleCnt="0"/>
      <dgm:spPr/>
    </dgm:pt>
    <dgm:pt modelId="{9BA5C08E-5A87-43F0-9F85-5484C1340187}" type="pres">
      <dgm:prSet presAssocID="{93A97550-198B-4F4E-A57D-D4AA4056B829}" presName="childNode" presStyleLbl="node1" presStyleIdx="0" presStyleCnt="6">
        <dgm:presLayoutVars>
          <dgm:bulletEnabled val="1"/>
        </dgm:presLayoutVars>
      </dgm:prSet>
      <dgm:spPr/>
    </dgm:pt>
    <dgm:pt modelId="{942F4428-341F-4298-BD26-063CD42FA506}" type="pres">
      <dgm:prSet presAssocID="{93A97550-198B-4F4E-A57D-D4AA4056B829}" presName="aSpace2" presStyleCnt="0"/>
      <dgm:spPr/>
    </dgm:pt>
    <dgm:pt modelId="{99384B69-DC75-45CC-AE52-7134B97B91F5}" type="pres">
      <dgm:prSet presAssocID="{42B2764F-751A-4F93-A0E1-016CB0053F6E}" presName="childNode" presStyleLbl="node1" presStyleIdx="1" presStyleCnt="6">
        <dgm:presLayoutVars>
          <dgm:bulletEnabled val="1"/>
        </dgm:presLayoutVars>
      </dgm:prSet>
      <dgm:spPr/>
    </dgm:pt>
    <dgm:pt modelId="{720570D5-0336-47A4-A985-62F281F92E74}" type="pres">
      <dgm:prSet presAssocID="{42B2764F-751A-4F93-A0E1-016CB0053F6E}" presName="aSpace2" presStyleCnt="0"/>
      <dgm:spPr/>
    </dgm:pt>
    <dgm:pt modelId="{C521EE7A-DC18-46C9-94F4-5E355C7CC00B}" type="pres">
      <dgm:prSet presAssocID="{4C1E4EDF-64BE-4A8F-9EB9-3C9292B729D5}" presName="childNode" presStyleLbl="node1" presStyleIdx="2" presStyleCnt="6">
        <dgm:presLayoutVars>
          <dgm:bulletEnabled val="1"/>
        </dgm:presLayoutVars>
      </dgm:prSet>
      <dgm:spPr/>
    </dgm:pt>
    <dgm:pt modelId="{88D3E10B-38C7-4F1A-84D2-1EE604F3795B}" type="pres">
      <dgm:prSet presAssocID="{0854A7B7-4AFF-443D-8B56-602C39959DBC}" presName="aSpace" presStyleCnt="0"/>
      <dgm:spPr/>
    </dgm:pt>
    <dgm:pt modelId="{3CE68909-5ADB-48BD-9EC6-D6DFE19DFA49}" type="pres">
      <dgm:prSet presAssocID="{D9D21063-1EB6-4D7D-80C3-741DEC4D72E1}" presName="compNode" presStyleCnt="0"/>
      <dgm:spPr/>
    </dgm:pt>
    <dgm:pt modelId="{A5A4EC98-D52E-4042-8A8A-47B451B3D578}" type="pres">
      <dgm:prSet presAssocID="{D9D21063-1EB6-4D7D-80C3-741DEC4D72E1}" presName="aNode" presStyleLbl="bgShp" presStyleIdx="1" presStyleCnt="2"/>
      <dgm:spPr/>
      <dgm:t>
        <a:bodyPr/>
        <a:lstStyle/>
        <a:p>
          <a:endParaRPr lang="pl-PL"/>
        </a:p>
      </dgm:t>
    </dgm:pt>
    <dgm:pt modelId="{421F0074-0A4E-4CC0-B1CE-EFBFCCE9C688}" type="pres">
      <dgm:prSet presAssocID="{D9D21063-1EB6-4D7D-80C3-741DEC4D72E1}" presName="textNode" presStyleLbl="bgShp" presStyleIdx="1" presStyleCnt="2"/>
      <dgm:spPr/>
      <dgm:t>
        <a:bodyPr/>
        <a:lstStyle/>
        <a:p>
          <a:endParaRPr lang="pl-PL"/>
        </a:p>
      </dgm:t>
    </dgm:pt>
    <dgm:pt modelId="{64E1836A-EB5E-4D0C-AEBB-859909A98A11}" type="pres">
      <dgm:prSet presAssocID="{D9D21063-1EB6-4D7D-80C3-741DEC4D72E1}" presName="compChildNode" presStyleCnt="0"/>
      <dgm:spPr/>
    </dgm:pt>
    <dgm:pt modelId="{CEB1A4F5-0C0F-4BD4-A560-657B8FE57D90}" type="pres">
      <dgm:prSet presAssocID="{D9D21063-1EB6-4D7D-80C3-741DEC4D72E1}" presName="theInnerList" presStyleCnt="0"/>
      <dgm:spPr/>
    </dgm:pt>
    <dgm:pt modelId="{2F86FF0B-7844-4CC9-97E4-061D34545EEC}" type="pres">
      <dgm:prSet presAssocID="{65B2EC79-81AA-4EE3-9E0A-EFDAD5CF9140}" presName="childNode" presStyleLbl="node1" presStyleIdx="3" presStyleCnt="6">
        <dgm:presLayoutVars>
          <dgm:bulletEnabled val="1"/>
        </dgm:presLayoutVars>
      </dgm:prSet>
      <dgm:spPr/>
    </dgm:pt>
    <dgm:pt modelId="{2F4551F8-12F1-4D58-84DA-51BB72CF6B0C}" type="pres">
      <dgm:prSet presAssocID="{65B2EC79-81AA-4EE3-9E0A-EFDAD5CF9140}" presName="aSpace2" presStyleCnt="0"/>
      <dgm:spPr/>
    </dgm:pt>
    <dgm:pt modelId="{9E054BEA-D229-49A8-9A83-B2683FE15615}" type="pres">
      <dgm:prSet presAssocID="{C29808A7-1FC3-4ED6-8E86-F8FC4E2214A8}" presName="childNode" presStyleLbl="node1" presStyleIdx="4" presStyleCnt="6">
        <dgm:presLayoutVars>
          <dgm:bulletEnabled val="1"/>
        </dgm:presLayoutVars>
      </dgm:prSet>
      <dgm:spPr/>
    </dgm:pt>
    <dgm:pt modelId="{47F78682-739C-44F0-B2CB-C016BA18A20E}" type="pres">
      <dgm:prSet presAssocID="{C29808A7-1FC3-4ED6-8E86-F8FC4E2214A8}" presName="aSpace2" presStyleCnt="0"/>
      <dgm:spPr/>
    </dgm:pt>
    <dgm:pt modelId="{9046E24C-C118-4E08-B134-C3B7BA09DD91}" type="pres">
      <dgm:prSet presAssocID="{68B00EFC-6372-4D90-8343-2ED8E1ABB799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5EECA9D4-1C1C-4813-9203-0B74B1AC83FC}" type="presOf" srcId="{0854A7B7-4AFF-443D-8B56-602C39959DBC}" destId="{FC671534-910A-48E6-B8B4-9407781D069E}" srcOrd="0" destOrd="0" presId="urn:microsoft.com/office/officeart/2005/8/layout/lProcess2"/>
    <dgm:cxn modelId="{11F066A7-CCC4-45F4-956C-9FD2BDBF26E2}" srcId="{0854A7B7-4AFF-443D-8B56-602C39959DBC}" destId="{4C1E4EDF-64BE-4A8F-9EB9-3C9292B729D5}" srcOrd="2" destOrd="0" parTransId="{D35D3BB8-B6EB-4157-AC81-C0D9A668F1D6}" sibTransId="{56A21894-463C-4799-B601-CA0C8BFDC400}"/>
    <dgm:cxn modelId="{4A7FF61A-A7CE-40C3-8DF5-9FC398FC3379}" srcId="{098653EC-F308-4A05-A8F1-5DFD4CBD8F57}" destId="{D9D21063-1EB6-4D7D-80C3-741DEC4D72E1}" srcOrd="1" destOrd="0" parTransId="{E8CE52E6-0FF0-4760-A891-C939438D366E}" sibTransId="{6FB766FD-07E0-4389-BAE0-8C2536FCBCD5}"/>
    <dgm:cxn modelId="{AFB7EB56-C81A-4629-8948-5D50E20207F6}" type="presOf" srcId="{098653EC-F308-4A05-A8F1-5DFD4CBD8F57}" destId="{096E14EB-C2DA-4509-B51B-33E389E101E2}" srcOrd="0" destOrd="0" presId="urn:microsoft.com/office/officeart/2005/8/layout/lProcess2"/>
    <dgm:cxn modelId="{FA0450AF-8137-4574-AD6B-E354F91A6ED1}" type="presOf" srcId="{42B2764F-751A-4F93-A0E1-016CB0053F6E}" destId="{99384B69-DC75-45CC-AE52-7134B97B91F5}" srcOrd="0" destOrd="0" presId="urn:microsoft.com/office/officeart/2005/8/layout/lProcess2"/>
    <dgm:cxn modelId="{C5ED4100-F275-4CF6-BE16-22873C473918}" type="presOf" srcId="{65B2EC79-81AA-4EE3-9E0A-EFDAD5CF9140}" destId="{2F86FF0B-7844-4CC9-97E4-061D34545EEC}" srcOrd="0" destOrd="0" presId="urn:microsoft.com/office/officeart/2005/8/layout/lProcess2"/>
    <dgm:cxn modelId="{D3561103-9D91-478F-9D42-B5B14F65FE6B}" type="presOf" srcId="{C29808A7-1FC3-4ED6-8E86-F8FC4E2214A8}" destId="{9E054BEA-D229-49A8-9A83-B2683FE15615}" srcOrd="0" destOrd="0" presId="urn:microsoft.com/office/officeart/2005/8/layout/lProcess2"/>
    <dgm:cxn modelId="{0A577CAA-CB2B-45FA-8183-FEFEF4397241}" srcId="{D9D21063-1EB6-4D7D-80C3-741DEC4D72E1}" destId="{C29808A7-1FC3-4ED6-8E86-F8FC4E2214A8}" srcOrd="1" destOrd="0" parTransId="{4CB47486-447A-4FFD-8B5D-5E9ED7DC3247}" sibTransId="{D9259728-7B57-4BE7-A577-79A51AB03567}"/>
    <dgm:cxn modelId="{D0C020DB-5FAA-4CD7-B4D2-162A318D6E1D}" type="presOf" srcId="{68B00EFC-6372-4D90-8343-2ED8E1ABB799}" destId="{9046E24C-C118-4E08-B134-C3B7BA09DD91}" srcOrd="0" destOrd="0" presId="urn:microsoft.com/office/officeart/2005/8/layout/lProcess2"/>
    <dgm:cxn modelId="{72627C57-648D-492F-BC62-D53920E092BF}" type="presOf" srcId="{93A97550-198B-4F4E-A57D-D4AA4056B829}" destId="{9BA5C08E-5A87-43F0-9F85-5484C1340187}" srcOrd="0" destOrd="0" presId="urn:microsoft.com/office/officeart/2005/8/layout/lProcess2"/>
    <dgm:cxn modelId="{3019841E-BABE-4D18-AABB-6DA137672C4B}" type="presOf" srcId="{4C1E4EDF-64BE-4A8F-9EB9-3C9292B729D5}" destId="{C521EE7A-DC18-46C9-94F4-5E355C7CC00B}" srcOrd="0" destOrd="0" presId="urn:microsoft.com/office/officeart/2005/8/layout/lProcess2"/>
    <dgm:cxn modelId="{EDC14050-3BFF-476C-A959-C69CD36E4B8A}" srcId="{0854A7B7-4AFF-443D-8B56-602C39959DBC}" destId="{93A97550-198B-4F4E-A57D-D4AA4056B829}" srcOrd="0" destOrd="0" parTransId="{017CB1AF-8193-4BF0-A20F-7083D2A70AE4}" sibTransId="{07EFA205-D672-43A1-9220-F25D2CB02B7A}"/>
    <dgm:cxn modelId="{F37414A5-423A-40B9-A193-83A5C8F1C556}" srcId="{098653EC-F308-4A05-A8F1-5DFD4CBD8F57}" destId="{0854A7B7-4AFF-443D-8B56-602C39959DBC}" srcOrd="0" destOrd="0" parTransId="{617BC714-6479-4F9A-ACAE-9F14BAD6F259}" sibTransId="{3421E769-713A-4845-8968-51606060D657}"/>
    <dgm:cxn modelId="{39F39300-DB93-4862-B947-6E0C5E4E7B8D}" srcId="{0854A7B7-4AFF-443D-8B56-602C39959DBC}" destId="{42B2764F-751A-4F93-A0E1-016CB0053F6E}" srcOrd="1" destOrd="0" parTransId="{913E12AF-5A8C-48DC-8410-6494DA09F8A7}" sibTransId="{F3B40279-61B7-4E1B-8CF5-2663E15BD5F0}"/>
    <dgm:cxn modelId="{3120F551-2DEB-42EB-9630-1A1183FEE82B}" type="presOf" srcId="{D9D21063-1EB6-4D7D-80C3-741DEC4D72E1}" destId="{A5A4EC98-D52E-4042-8A8A-47B451B3D578}" srcOrd="0" destOrd="0" presId="urn:microsoft.com/office/officeart/2005/8/layout/lProcess2"/>
    <dgm:cxn modelId="{43955639-092F-49CF-BBD0-272E2D9E198E}" srcId="{D9D21063-1EB6-4D7D-80C3-741DEC4D72E1}" destId="{68B00EFC-6372-4D90-8343-2ED8E1ABB799}" srcOrd="2" destOrd="0" parTransId="{1C9C65EB-B574-410E-9AF7-D4B89FE9EF69}" sibTransId="{DE0ADAAA-E92B-4F99-A2A5-723D4121A950}"/>
    <dgm:cxn modelId="{7900DBF6-06AD-4954-835C-6205195620A1}" type="presOf" srcId="{D9D21063-1EB6-4D7D-80C3-741DEC4D72E1}" destId="{421F0074-0A4E-4CC0-B1CE-EFBFCCE9C688}" srcOrd="1" destOrd="0" presId="urn:microsoft.com/office/officeart/2005/8/layout/lProcess2"/>
    <dgm:cxn modelId="{27857C1A-6D36-493C-A8A8-C246065E0CDA}" srcId="{D9D21063-1EB6-4D7D-80C3-741DEC4D72E1}" destId="{65B2EC79-81AA-4EE3-9E0A-EFDAD5CF9140}" srcOrd="0" destOrd="0" parTransId="{499C257D-010E-46A7-91DE-1A24237DA64A}" sibTransId="{4C864382-35BA-4746-AC9D-BBB9665FDB9E}"/>
    <dgm:cxn modelId="{B8DC928A-9D75-4CED-9B66-6D531E8210A4}" type="presOf" srcId="{0854A7B7-4AFF-443D-8B56-602C39959DBC}" destId="{DB03EF5D-1E65-4DCC-881A-C480FFDBBC52}" srcOrd="1" destOrd="0" presId="urn:microsoft.com/office/officeart/2005/8/layout/lProcess2"/>
    <dgm:cxn modelId="{1B8E9411-AE57-40EF-83D4-FFCDD60DA64E}" type="presParOf" srcId="{096E14EB-C2DA-4509-B51B-33E389E101E2}" destId="{0F062F42-133C-4323-B01E-ECAF563E20B5}" srcOrd="0" destOrd="0" presId="urn:microsoft.com/office/officeart/2005/8/layout/lProcess2"/>
    <dgm:cxn modelId="{FE596AA4-74B8-4ACB-9B82-27C81C88A56C}" type="presParOf" srcId="{0F062F42-133C-4323-B01E-ECAF563E20B5}" destId="{FC671534-910A-48E6-B8B4-9407781D069E}" srcOrd="0" destOrd="0" presId="urn:microsoft.com/office/officeart/2005/8/layout/lProcess2"/>
    <dgm:cxn modelId="{EF16F9C8-5996-429E-ABF2-609C6273B568}" type="presParOf" srcId="{0F062F42-133C-4323-B01E-ECAF563E20B5}" destId="{DB03EF5D-1E65-4DCC-881A-C480FFDBBC52}" srcOrd="1" destOrd="0" presId="urn:microsoft.com/office/officeart/2005/8/layout/lProcess2"/>
    <dgm:cxn modelId="{F71529E3-87A0-405E-BD51-D74CE924E12D}" type="presParOf" srcId="{0F062F42-133C-4323-B01E-ECAF563E20B5}" destId="{384517FC-4AF3-4956-B1B9-192118C6FAD5}" srcOrd="2" destOrd="0" presId="urn:microsoft.com/office/officeart/2005/8/layout/lProcess2"/>
    <dgm:cxn modelId="{AB4C3BC7-DE62-4C52-AB9E-4AF37F287405}" type="presParOf" srcId="{384517FC-4AF3-4956-B1B9-192118C6FAD5}" destId="{E9AC3619-AF25-4BDD-8FAA-28C9328029E8}" srcOrd="0" destOrd="0" presId="urn:microsoft.com/office/officeart/2005/8/layout/lProcess2"/>
    <dgm:cxn modelId="{5C40A7E0-96C4-4BE1-8129-7E456FDDE266}" type="presParOf" srcId="{E9AC3619-AF25-4BDD-8FAA-28C9328029E8}" destId="{9BA5C08E-5A87-43F0-9F85-5484C1340187}" srcOrd="0" destOrd="0" presId="urn:microsoft.com/office/officeart/2005/8/layout/lProcess2"/>
    <dgm:cxn modelId="{BBFC85A3-C4AF-47AE-B034-7213F57089DD}" type="presParOf" srcId="{E9AC3619-AF25-4BDD-8FAA-28C9328029E8}" destId="{942F4428-341F-4298-BD26-063CD42FA506}" srcOrd="1" destOrd="0" presId="urn:microsoft.com/office/officeart/2005/8/layout/lProcess2"/>
    <dgm:cxn modelId="{3E6C48B0-FBBE-406B-8919-57CDDBDE3E85}" type="presParOf" srcId="{E9AC3619-AF25-4BDD-8FAA-28C9328029E8}" destId="{99384B69-DC75-45CC-AE52-7134B97B91F5}" srcOrd="2" destOrd="0" presId="urn:microsoft.com/office/officeart/2005/8/layout/lProcess2"/>
    <dgm:cxn modelId="{6CC320A1-5FA3-4755-8C96-118809909878}" type="presParOf" srcId="{E9AC3619-AF25-4BDD-8FAA-28C9328029E8}" destId="{720570D5-0336-47A4-A985-62F281F92E74}" srcOrd="3" destOrd="0" presId="urn:microsoft.com/office/officeart/2005/8/layout/lProcess2"/>
    <dgm:cxn modelId="{B0EC7E80-E273-4F7E-B039-7120D4D50962}" type="presParOf" srcId="{E9AC3619-AF25-4BDD-8FAA-28C9328029E8}" destId="{C521EE7A-DC18-46C9-94F4-5E355C7CC00B}" srcOrd="4" destOrd="0" presId="urn:microsoft.com/office/officeart/2005/8/layout/lProcess2"/>
    <dgm:cxn modelId="{BCF5D66C-C2BD-4D54-873C-C929ED0001B2}" type="presParOf" srcId="{096E14EB-C2DA-4509-B51B-33E389E101E2}" destId="{88D3E10B-38C7-4F1A-84D2-1EE604F3795B}" srcOrd="1" destOrd="0" presId="urn:microsoft.com/office/officeart/2005/8/layout/lProcess2"/>
    <dgm:cxn modelId="{72B30CB0-1486-40BD-BB77-7B06A619558E}" type="presParOf" srcId="{096E14EB-C2DA-4509-B51B-33E389E101E2}" destId="{3CE68909-5ADB-48BD-9EC6-D6DFE19DFA49}" srcOrd="2" destOrd="0" presId="urn:microsoft.com/office/officeart/2005/8/layout/lProcess2"/>
    <dgm:cxn modelId="{63FEF425-916F-4724-8817-A887C5637134}" type="presParOf" srcId="{3CE68909-5ADB-48BD-9EC6-D6DFE19DFA49}" destId="{A5A4EC98-D52E-4042-8A8A-47B451B3D578}" srcOrd="0" destOrd="0" presId="urn:microsoft.com/office/officeart/2005/8/layout/lProcess2"/>
    <dgm:cxn modelId="{9446252C-EFFC-4A99-8016-081BAE4FE233}" type="presParOf" srcId="{3CE68909-5ADB-48BD-9EC6-D6DFE19DFA49}" destId="{421F0074-0A4E-4CC0-B1CE-EFBFCCE9C688}" srcOrd="1" destOrd="0" presId="urn:microsoft.com/office/officeart/2005/8/layout/lProcess2"/>
    <dgm:cxn modelId="{D6FC7163-AFD7-4394-BA66-94BD20C4722A}" type="presParOf" srcId="{3CE68909-5ADB-48BD-9EC6-D6DFE19DFA49}" destId="{64E1836A-EB5E-4D0C-AEBB-859909A98A11}" srcOrd="2" destOrd="0" presId="urn:microsoft.com/office/officeart/2005/8/layout/lProcess2"/>
    <dgm:cxn modelId="{FB3FE021-4F1A-428D-B655-B080BA205D1A}" type="presParOf" srcId="{64E1836A-EB5E-4D0C-AEBB-859909A98A11}" destId="{CEB1A4F5-0C0F-4BD4-A560-657B8FE57D90}" srcOrd="0" destOrd="0" presId="urn:microsoft.com/office/officeart/2005/8/layout/lProcess2"/>
    <dgm:cxn modelId="{0A80AD5C-3200-411A-AA6E-298718851968}" type="presParOf" srcId="{CEB1A4F5-0C0F-4BD4-A560-657B8FE57D90}" destId="{2F86FF0B-7844-4CC9-97E4-061D34545EEC}" srcOrd="0" destOrd="0" presId="urn:microsoft.com/office/officeart/2005/8/layout/lProcess2"/>
    <dgm:cxn modelId="{275A41A5-601B-46DD-858A-D693155A8C6D}" type="presParOf" srcId="{CEB1A4F5-0C0F-4BD4-A560-657B8FE57D90}" destId="{2F4551F8-12F1-4D58-84DA-51BB72CF6B0C}" srcOrd="1" destOrd="0" presId="urn:microsoft.com/office/officeart/2005/8/layout/lProcess2"/>
    <dgm:cxn modelId="{3184B614-6C8B-4A00-8944-14ED9B110084}" type="presParOf" srcId="{CEB1A4F5-0C0F-4BD4-A560-657B8FE57D90}" destId="{9E054BEA-D229-49A8-9A83-B2683FE15615}" srcOrd="2" destOrd="0" presId="urn:microsoft.com/office/officeart/2005/8/layout/lProcess2"/>
    <dgm:cxn modelId="{B43D4C62-0481-4AEB-B29D-B9D132A1A012}" type="presParOf" srcId="{CEB1A4F5-0C0F-4BD4-A560-657B8FE57D90}" destId="{47F78682-739C-44F0-B2CB-C016BA18A20E}" srcOrd="3" destOrd="0" presId="urn:microsoft.com/office/officeart/2005/8/layout/lProcess2"/>
    <dgm:cxn modelId="{0F18AF6E-FDE7-45B1-8BF5-AB546C1B3658}" type="presParOf" srcId="{CEB1A4F5-0C0F-4BD4-A560-657B8FE57D90}" destId="{9046E24C-C118-4E08-B134-C3B7BA09DD9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534-910A-48E6-B8B4-9407781D069E}">
      <dsp:nvSpPr>
        <dsp:cNvPr id="0" name=""/>
        <dsp:cNvSpPr/>
      </dsp:nvSpPr>
      <dsp:spPr>
        <a:xfrm>
          <a:off x="0" y="0"/>
          <a:ext cx="391318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Obszary priorytetowe</a:t>
          </a:r>
          <a:endParaRPr lang="pl-PL" sz="4400" kern="1200" dirty="0"/>
        </a:p>
      </dsp:txBody>
      <dsp:txXfrm>
        <a:off x="0" y="0"/>
        <a:ext cx="3913187" cy="1625600"/>
      </dsp:txXfrm>
    </dsp:sp>
    <dsp:sp modelId="{9BA5C08E-5A87-43F0-9F85-5484C1340187}">
      <dsp:nvSpPr>
        <dsp:cNvPr id="0" name=""/>
        <dsp:cNvSpPr/>
      </dsp:nvSpPr>
      <dsp:spPr>
        <a:xfrm>
          <a:off x="395386" y="1626063"/>
          <a:ext cx="3130549" cy="1064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Zieleń</a:t>
          </a:r>
          <a:endParaRPr lang="pl-PL" sz="3000" kern="1200" dirty="0"/>
        </a:p>
      </dsp:txBody>
      <dsp:txXfrm>
        <a:off x="426566" y="1657243"/>
        <a:ext cx="3068189" cy="1002191"/>
      </dsp:txXfrm>
    </dsp:sp>
    <dsp:sp modelId="{99384B69-DC75-45CC-AE52-7134B97B91F5}">
      <dsp:nvSpPr>
        <dsp:cNvPr id="0" name=""/>
        <dsp:cNvSpPr/>
      </dsp:nvSpPr>
      <dsp:spPr>
        <a:xfrm>
          <a:off x="395386" y="2854391"/>
          <a:ext cx="3130549" cy="10645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Woda</a:t>
          </a:r>
          <a:endParaRPr lang="pl-PL" sz="3000" kern="1200" dirty="0"/>
        </a:p>
      </dsp:txBody>
      <dsp:txXfrm>
        <a:off x="426566" y="2885571"/>
        <a:ext cx="3068189" cy="1002191"/>
      </dsp:txXfrm>
    </dsp:sp>
    <dsp:sp modelId="{C521EE7A-DC18-46C9-94F4-5E355C7CC00B}">
      <dsp:nvSpPr>
        <dsp:cNvPr id="0" name=""/>
        <dsp:cNvSpPr/>
      </dsp:nvSpPr>
      <dsp:spPr>
        <a:xfrm>
          <a:off x="395386" y="4082719"/>
          <a:ext cx="3130549" cy="10645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Efektywność energetyczna</a:t>
          </a:r>
          <a:endParaRPr lang="pl-PL" sz="3000" kern="1200" dirty="0"/>
        </a:p>
      </dsp:txBody>
      <dsp:txXfrm>
        <a:off x="426566" y="4113899"/>
        <a:ext cx="3068189" cy="1002191"/>
      </dsp:txXfrm>
    </dsp:sp>
    <dsp:sp modelId="{A5A4EC98-D52E-4042-8A8A-47B451B3D578}">
      <dsp:nvSpPr>
        <dsp:cNvPr id="0" name=""/>
        <dsp:cNvSpPr/>
      </dsp:nvSpPr>
      <dsp:spPr>
        <a:xfrm>
          <a:off x="4210744" y="0"/>
          <a:ext cx="3913187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 smtClean="0"/>
            <a:t>Obszary dodatkowe</a:t>
          </a:r>
          <a:endParaRPr lang="pl-PL" sz="4400" kern="1200" dirty="0"/>
        </a:p>
      </dsp:txBody>
      <dsp:txXfrm>
        <a:off x="4210744" y="0"/>
        <a:ext cx="3913187" cy="1625600"/>
      </dsp:txXfrm>
    </dsp:sp>
    <dsp:sp modelId="{2F86FF0B-7844-4CC9-97E4-061D34545EEC}">
      <dsp:nvSpPr>
        <dsp:cNvPr id="0" name=""/>
        <dsp:cNvSpPr/>
      </dsp:nvSpPr>
      <dsp:spPr>
        <a:xfrm>
          <a:off x="4602063" y="1626063"/>
          <a:ext cx="3130549" cy="10645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Zrównoważona mobilność</a:t>
          </a:r>
          <a:endParaRPr lang="pl-PL" sz="3000" kern="1200" dirty="0"/>
        </a:p>
      </dsp:txBody>
      <dsp:txXfrm>
        <a:off x="4633243" y="1657243"/>
        <a:ext cx="3068189" cy="1002191"/>
      </dsp:txXfrm>
    </dsp:sp>
    <dsp:sp modelId="{9E054BEA-D229-49A8-9A83-B2683FE15615}">
      <dsp:nvSpPr>
        <dsp:cNvPr id="0" name=""/>
        <dsp:cNvSpPr/>
      </dsp:nvSpPr>
      <dsp:spPr>
        <a:xfrm>
          <a:off x="4602063" y="2854391"/>
          <a:ext cx="3130549" cy="10645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GOZ</a:t>
          </a:r>
          <a:endParaRPr lang="pl-PL" sz="3000" kern="1200" dirty="0"/>
        </a:p>
      </dsp:txBody>
      <dsp:txXfrm>
        <a:off x="4633243" y="2885571"/>
        <a:ext cx="3068189" cy="1002191"/>
      </dsp:txXfrm>
    </dsp:sp>
    <dsp:sp modelId="{9046E24C-C118-4E08-B134-C3B7BA09DD91}">
      <dsp:nvSpPr>
        <dsp:cNvPr id="0" name=""/>
        <dsp:cNvSpPr/>
      </dsp:nvSpPr>
      <dsp:spPr>
        <a:xfrm>
          <a:off x="4602063" y="4082719"/>
          <a:ext cx="3130549" cy="10645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Komfort użytkowników</a:t>
          </a:r>
          <a:endParaRPr lang="pl-PL" sz="3000" kern="1200" dirty="0"/>
        </a:p>
      </dsp:txBody>
      <dsp:txXfrm>
        <a:off x="4633243" y="4113899"/>
        <a:ext cx="3068189" cy="100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E98F-710C-451B-8FA2-3F3CF8121B50}" type="datetimeFigureOut">
              <a:rPr lang="pl-PL" smtClean="0"/>
              <a:t>13.10.2024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F8F6-4D00-4E6D-A406-3A443E38E9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4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1138" y="828675"/>
            <a:ext cx="7280275" cy="40957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ochrony środowiska dla m.st. Warszawy (POŚ) jest obowiązkiem wynikającym z Prawo ochrony środowiska, który stanowi, że powiat/gmina opracowuje program ochrony środowiska w celu realizacji polityki ekologicznej państwa.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Poprawa jakości życia w mieście poprzez zrównoważony i trwały rozwój Warszawy oraz zachowanie istotnych walorów środowiska przyrodniczego, poprawę jego stanu, poprawę ładu przestrzennego i rozwój infrastruktury ochrony środowiska to główny cel działań przedstawionych w niniejszym dokumencie. Jest on jednocześnie realizacją celu określonego w Strategii #Warszawa2030 – Żyjemy w czystym środowisku przyrodniczym.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Transformacja ekologiczna powinna być nie tylko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racjonalna kosztowo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lecz także 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społecznie zrównoważona i sprawiedliwa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Strategia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adaptacji do zmiany klimatu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podejmowania działań zapobiegających i łagodzących negatywne skutki zmian klimatu oraz wzmacniających odporność miasta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zapewnienie bezpieczeństwa mieszkańcom: inwestycje w transport publiczny, odnawialne źródła energii oraz poprawę efektywności energetycznej. zazieleniania Warszawy, oszczędzanie zasobów wodnych, a także walka o czyste powietrze.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F8F6-4D00-4E6D-A406-3A443E38E9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55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2F8F6-4D00-4E6D-A406-3A443E38E91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/>
              <a:t>Głównym wyznacznikiem naszych działań </a:t>
            </a:r>
            <a:r>
              <a:rPr lang="pl-PL" dirty="0"/>
              <a:t>w polityce klimatycznej jest </a:t>
            </a:r>
            <a:r>
              <a:rPr lang="pl-PL" b="1" dirty="0"/>
              <a:t>Zielona Wizja Warszawy </a:t>
            </a:r>
            <a:r>
              <a:rPr lang="pl-PL" dirty="0"/>
              <a:t>- zawierająca cele redukcyjne miasta oraz opis działań na rzecz ich osiągnięcia, a także plan działań na rzecz zrównoważonego miasta. Jest ona zwieńczeniem projektu trwającego ponad dwa lata w ramach Programu Rozwoju Zielonych Miast Europejskiego Banku Odbudowy i Rozwoju.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ZWW nie jest dokumentem programującym rozwój miasta, tylko tzw.</a:t>
            </a:r>
            <a:r>
              <a:rPr lang="pl-PL" baseline="0" dirty="0"/>
              <a:t> </a:t>
            </a:r>
            <a:r>
              <a:rPr lang="pl-PL" b="1" dirty="0"/>
              <a:t>mapą drogową </a:t>
            </a:r>
            <a:r>
              <a:rPr lang="pl-PL" dirty="0"/>
              <a:t>- dokumentem zawierającym opis konkretnych, tworzonych pod specyfikę Warszawy rozwiązań, które doprowadzą do osiągniecia celów redukcyjnych oraz umożliwią zrównoważony rozwój miasta.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Zawiera </a:t>
            </a:r>
            <a:r>
              <a:rPr lang="pl-PL" b="1" dirty="0"/>
              <a:t>zestaw wytycznych dla komórek i jednostek miejskich oraz innych podmiotów </a:t>
            </a:r>
            <a:r>
              <a:rPr lang="pl-PL" dirty="0"/>
              <a:t>mających wpływ na funkcjonowanie miasta opracowanych na podstawie wyników</a:t>
            </a:r>
            <a:r>
              <a:rPr lang="pl-PL" baseline="0" dirty="0"/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analizy stanu miasta,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przeprowadzonej w ramach przygotowywania dokumentu.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ZWW</a:t>
            </a:r>
            <a:r>
              <a:rPr lang="pl-PL" baseline="0" dirty="0"/>
              <a:t> znajdują się:</a:t>
            </a:r>
            <a:br>
              <a:rPr lang="pl-PL" baseline="0" dirty="0"/>
            </a:br>
            <a:r>
              <a:rPr lang="pl-PL" baseline="0" dirty="0"/>
              <a:t>- </a:t>
            </a:r>
            <a:r>
              <a:rPr lang="pl-PL" dirty="0"/>
              <a:t>opisy </a:t>
            </a:r>
            <a:r>
              <a:rPr lang="pl-PL" b="1" dirty="0"/>
              <a:t>3 scenariuszy </a:t>
            </a:r>
            <a:r>
              <a:rPr lang="pl-PL" dirty="0"/>
              <a:t>działań oraz ich konsekwencje, </a:t>
            </a:r>
            <a:br>
              <a:rPr lang="pl-PL" dirty="0"/>
            </a:br>
            <a:r>
              <a:rPr lang="pl-PL" dirty="0"/>
              <a:t>-</a:t>
            </a:r>
            <a:r>
              <a:rPr lang="pl-PL" baseline="0" dirty="0"/>
              <a:t> </a:t>
            </a:r>
            <a:r>
              <a:rPr lang="pl-PL" b="1" dirty="0"/>
              <a:t>cele długoterminowe</a:t>
            </a:r>
            <a:r>
              <a:rPr lang="pl-PL" dirty="0"/>
              <a:t>, wskazujące konkretne obszary wymagające podjęcia działań,</a:t>
            </a:r>
            <a:br>
              <a:rPr lang="pl-PL" dirty="0"/>
            </a:br>
            <a:r>
              <a:rPr lang="pl-PL" dirty="0"/>
              <a:t>- </a:t>
            </a:r>
            <a:r>
              <a:rPr lang="pl-PL" b="1" dirty="0"/>
              <a:t>cele krótkoterminowe,</a:t>
            </a:r>
            <a:br>
              <a:rPr lang="pl-PL" b="1" dirty="0"/>
            </a:br>
            <a:r>
              <a:rPr lang="pl-PL" b="0" dirty="0"/>
              <a:t>-</a:t>
            </a:r>
            <a:r>
              <a:rPr lang="pl-PL" b="1" dirty="0"/>
              <a:t> opis 27 działań</a:t>
            </a:r>
            <a:r>
              <a:rPr lang="pl-PL" dirty="0"/>
              <a:t>, których realizacja zapewni osiągnięcie deklarowanych celów klimatycznych.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Działania opisane w dokumencie dotyczą następujących </a:t>
            </a:r>
            <a:r>
              <a:rPr lang="pl-PL" b="1" dirty="0"/>
              <a:t>obszarów</a:t>
            </a:r>
            <a:r>
              <a:rPr lang="pl-PL" dirty="0"/>
              <a:t>: infrastruktura energetyczna, budynki, planowanie przestrzenne i błękitno-zielona infrastruktura, transport, odpady komunalne, budowa kapitału społecznego i integracja.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ZWW zawiera także opis występujących i potencjalnych </a:t>
            </a:r>
            <a:r>
              <a:rPr lang="pl-PL" b="1" dirty="0"/>
              <a:t>wyzwań i barier </a:t>
            </a:r>
            <a:r>
              <a:rPr lang="pl-PL" dirty="0"/>
              <a:t>w realizacji założonych celów oraz </a:t>
            </a:r>
            <a:r>
              <a:rPr lang="pl-PL" b="1" dirty="0"/>
              <a:t>szacowane koszty działań </a:t>
            </a:r>
            <a:r>
              <a:rPr lang="pl-PL" dirty="0"/>
              <a:t>(CAPEX i OPEX) i możliwe </a:t>
            </a:r>
            <a:r>
              <a:rPr lang="pl-PL" b="1" dirty="0"/>
              <a:t>źródła ich finansowania.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ZWW to całościowa wizja, systemowe podejście oparte na danych, które daje możliwość </a:t>
            </a:r>
            <a:r>
              <a:rPr lang="pl-PL" b="1" dirty="0"/>
              <a:t>koordynacji i optymalizacji działań </a:t>
            </a:r>
            <a:r>
              <a:rPr lang="pl-PL" dirty="0"/>
              <a:t>miasta oraz pozwala łatwiej </a:t>
            </a:r>
            <a:r>
              <a:rPr lang="pl-PL" b="1" dirty="0"/>
              <a:t>monitorować</a:t>
            </a:r>
            <a:r>
              <a:rPr lang="pl-PL" dirty="0"/>
              <a:t> ich efekty.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4190B-78B9-4851-9440-3DF1ECF7B8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58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8">
            <a:extLst>
              <a:ext uri="{FF2B5EF4-FFF2-40B4-BE49-F238E27FC236}">
                <a16:creationId xmlns:a16="http://schemas.microsoft.com/office/drawing/2014/main" id="{AE921C64-0565-41B9-8D4A-B4701B52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4727" y="4116721"/>
            <a:ext cx="8422546" cy="958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Engram Warsaw" pitchFamily="2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966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sz="quarter" idx="10"/>
          </p:nvPr>
        </p:nvSpPr>
        <p:spPr>
          <a:xfrm>
            <a:off x="1904302" y="4328719"/>
            <a:ext cx="8422546" cy="21979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Engram Warsaw Light" pitchFamily="50" charset="-1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07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rozdział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4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rozdziału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29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76" y="1280271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50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50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50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50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5" y="1280271"/>
            <a:ext cx="3884613" cy="4525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2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tekstu 14"/>
          <p:cNvSpPr>
            <a:spLocks noGrp="1"/>
          </p:cNvSpPr>
          <p:nvPr>
            <p:ph type="body" sz="quarter" idx="10"/>
          </p:nvPr>
        </p:nvSpPr>
        <p:spPr>
          <a:xfrm>
            <a:off x="498476" y="1272226"/>
            <a:ext cx="6506332" cy="4525962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latin typeface="Engram Warsaw" pitchFamily="50" charset="-18"/>
              </a:defRPr>
            </a:lvl1pPr>
            <a:lvl2pPr>
              <a:lnSpc>
                <a:spcPct val="125000"/>
              </a:lnSpc>
              <a:defRPr sz="1500">
                <a:latin typeface="Engram Warsaw" pitchFamily="50" charset="-18"/>
              </a:defRPr>
            </a:lvl2pPr>
            <a:lvl3pPr>
              <a:lnSpc>
                <a:spcPct val="125000"/>
              </a:lnSpc>
              <a:defRPr sz="1500">
                <a:latin typeface="Engram Warsaw" pitchFamily="50" charset="-18"/>
              </a:defRPr>
            </a:lvl3pPr>
            <a:lvl4pPr>
              <a:lnSpc>
                <a:spcPct val="125000"/>
              </a:lnSpc>
              <a:defRPr sz="1500">
                <a:latin typeface="Engram Warsaw" pitchFamily="50" charset="-18"/>
              </a:defRPr>
            </a:lvl4pPr>
            <a:lvl5pPr>
              <a:lnSpc>
                <a:spcPct val="125000"/>
              </a:lnSpc>
              <a:defRPr sz="1500"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wykresu 16"/>
          <p:cNvSpPr>
            <a:spLocks noGrp="1"/>
          </p:cNvSpPr>
          <p:nvPr>
            <p:ph type="chart" sz="quarter" idx="11"/>
          </p:nvPr>
        </p:nvSpPr>
        <p:spPr>
          <a:xfrm>
            <a:off x="7794625" y="1272226"/>
            <a:ext cx="3884613" cy="45259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212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0"/>
          </p:nvPr>
        </p:nvSpPr>
        <p:spPr>
          <a:xfrm>
            <a:off x="498475" y="1266825"/>
            <a:ext cx="11180763" cy="45053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9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k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sz="quarter" idx="10"/>
          </p:nvPr>
        </p:nvSpPr>
        <p:spPr>
          <a:xfrm>
            <a:off x="498475" y="1266825"/>
            <a:ext cx="11180763" cy="45053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80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ion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48594" y="0"/>
            <a:ext cx="464340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98474" y="1292225"/>
            <a:ext cx="6862445" cy="440055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solidFill>
                  <a:schemeClr val="bg1"/>
                </a:solidFill>
                <a:latin typeface="Engram Warsaw" pitchFamily="50" charset="-18"/>
              </a:defRPr>
            </a:lvl1pPr>
            <a:lvl2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2pPr>
            <a:lvl3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3pPr>
            <a:lvl4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4pPr>
            <a:lvl5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7948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poziom z o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291398" y="1292225"/>
            <a:ext cx="6894000" cy="440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98474" y="1292225"/>
            <a:ext cx="4451031" cy="440055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1500">
                <a:solidFill>
                  <a:schemeClr val="bg1"/>
                </a:solidFill>
                <a:latin typeface="Engram Warsaw" pitchFamily="50" charset="-18"/>
              </a:defRPr>
            </a:lvl1pPr>
            <a:lvl2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2pPr>
            <a:lvl3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3pPr>
            <a:lvl4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4pPr>
            <a:lvl5pPr>
              <a:lnSpc>
                <a:spcPct val="125000"/>
              </a:lnSpc>
              <a:defRPr sz="1600">
                <a:solidFill>
                  <a:schemeClr val="bg1"/>
                </a:solidFill>
                <a:latin typeface="Engram Warsaw" pitchFamily="50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Tytuł 18"/>
          <p:cNvSpPr>
            <a:spLocks noGrp="1"/>
          </p:cNvSpPr>
          <p:nvPr>
            <p:ph type="title"/>
          </p:nvPr>
        </p:nvSpPr>
        <p:spPr>
          <a:xfrm>
            <a:off x="498475" y="121763"/>
            <a:ext cx="6975475" cy="742304"/>
          </a:xfrm>
          <a:prstGeom prst="rect">
            <a:avLst/>
          </a:prstGeom>
        </p:spPr>
        <p:txBody>
          <a:bodyPr anchor="ctr"/>
          <a:lstStyle>
            <a:lvl1pPr>
              <a:defRPr sz="25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1678920" y="6613987"/>
            <a:ext cx="513080" cy="23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fld id="{2E27F4D3-B96E-4B1F-B7AA-4577FB9564B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7548594" y="6613800"/>
            <a:ext cx="4112103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Engram Warsaw" pitchFamily="50" charset="-18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9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6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9" r:id="rId6"/>
    <p:sldLayoutId id="2147483662" r:id="rId7"/>
    <p:sldLayoutId id="2147483657" r:id="rId8"/>
    <p:sldLayoutId id="2147483658" r:id="rId9"/>
    <p:sldLayoutId id="214748365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heyda@um.warszawa.pl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Warszawski Standard Zielonego Budynku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69787" y="5248660"/>
            <a:ext cx="8422546" cy="958176"/>
          </a:xfrm>
        </p:spPr>
        <p:txBody>
          <a:bodyPr/>
          <a:lstStyle/>
          <a:p>
            <a:r>
              <a:rPr lang="pl-PL" sz="1800" dirty="0"/>
              <a:t>Urząd m.st. Warszawy</a:t>
            </a:r>
          </a:p>
          <a:p>
            <a:r>
              <a:rPr lang="pl-PL" sz="1800" dirty="0"/>
              <a:t>Jacek Kisiel zastępca dyrektora </a:t>
            </a:r>
          </a:p>
          <a:p>
            <a:r>
              <a:rPr lang="pl-PL" sz="1800" dirty="0"/>
              <a:t>Biuro Ochrony Powietrza i Polityki Klimatycznej</a:t>
            </a:r>
          </a:p>
        </p:txBody>
      </p:sp>
      <p:sp>
        <p:nvSpPr>
          <p:cNvPr id="5" name="Tytuł 1"/>
          <p:cNvSpPr>
            <a:spLocks noGrp="1"/>
          </p:cNvSpPr>
          <p:nvPr/>
        </p:nvSpPr>
        <p:spPr>
          <a:xfrm>
            <a:off x="3792855" y="6599132"/>
            <a:ext cx="4606290" cy="30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Engram Warsaw" pitchFamily="50" charset="-18"/>
              </a:rPr>
              <a:t>14 października 2024   </a:t>
            </a:r>
            <a:r>
              <a:rPr lang="pl-PL" sz="1200" dirty="0">
                <a:solidFill>
                  <a:schemeClr val="bg1"/>
                </a:solidFill>
                <a:latin typeface="Engram Warsaw" pitchFamily="50" charset="-18"/>
              </a:rPr>
              <a:t>Warszawa</a:t>
            </a:r>
          </a:p>
        </p:txBody>
      </p:sp>
    </p:spTree>
    <p:extLst>
      <p:ext uri="{BB962C8B-B14F-4D97-AF65-F5344CB8AC3E}">
        <p14:creationId xmlns:p14="http://schemas.microsoft.com/office/powerpoint/2010/main" val="38735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524989"/>
            <a:ext cx="9144000" cy="1379827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Biuro Ochrony Powietrza i Polityki Klimatycznej</a:t>
            </a:r>
          </a:p>
          <a:p>
            <a:r>
              <a:rPr lang="pl-PL" dirty="0"/>
              <a:t>Jacek Kisiel</a:t>
            </a:r>
          </a:p>
          <a:p>
            <a:r>
              <a:rPr lang="pl-PL" dirty="0"/>
              <a:t>e-mail: </a:t>
            </a:r>
            <a:r>
              <a:rPr lang="pl-PL" dirty="0">
                <a:hlinkClick r:id="rId2"/>
              </a:rPr>
              <a:t>jkisiel@um.warszawa.pl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8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ostokąt 43"/>
          <p:cNvSpPr/>
          <p:nvPr/>
        </p:nvSpPr>
        <p:spPr>
          <a:xfrm rot="5400000">
            <a:off x="166361" y="1091789"/>
            <a:ext cx="1297030" cy="198000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Prostokąt 41"/>
          <p:cNvSpPr/>
          <p:nvPr/>
        </p:nvSpPr>
        <p:spPr>
          <a:xfrm rot="5400000">
            <a:off x="-62305" y="3666329"/>
            <a:ext cx="1062455" cy="19760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Prostokąt 39"/>
          <p:cNvSpPr/>
          <p:nvPr/>
        </p:nvSpPr>
        <p:spPr>
          <a:xfrm rot="5400000">
            <a:off x="2101491" y="1189139"/>
            <a:ext cx="1084599" cy="187199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Prostokąt 37"/>
          <p:cNvSpPr/>
          <p:nvPr/>
        </p:nvSpPr>
        <p:spPr>
          <a:xfrm rot="5400000">
            <a:off x="546658" y="3471567"/>
            <a:ext cx="633930" cy="19760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Prostokąt 31"/>
          <p:cNvSpPr/>
          <p:nvPr/>
        </p:nvSpPr>
        <p:spPr>
          <a:xfrm>
            <a:off x="6441359" y="1988743"/>
            <a:ext cx="4770988" cy="6693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pl-PL" sz="2400" dirty="0" smtClean="0"/>
              <a:t>Jest obligatoryjny dla nowych inwestycji miejskich</a:t>
            </a:r>
            <a:endParaRPr lang="pl-PL" sz="2400" dirty="0"/>
          </a:p>
        </p:txBody>
      </p:sp>
      <p:sp>
        <p:nvSpPr>
          <p:cNvPr id="26" name="Prostokąt 25"/>
          <p:cNvSpPr/>
          <p:nvPr/>
        </p:nvSpPr>
        <p:spPr>
          <a:xfrm rot="5400000">
            <a:off x="8346441" y="4457119"/>
            <a:ext cx="1229059" cy="12908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Prostokąt 21"/>
          <p:cNvSpPr/>
          <p:nvPr/>
        </p:nvSpPr>
        <p:spPr>
          <a:xfrm rot="5400000">
            <a:off x="9966051" y="4046799"/>
            <a:ext cx="516537" cy="19760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Prostokąt 36"/>
          <p:cNvSpPr/>
          <p:nvPr/>
        </p:nvSpPr>
        <p:spPr>
          <a:xfrm rot="5400000">
            <a:off x="11213722" y="1940782"/>
            <a:ext cx="516537" cy="19760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Prostokąt 42"/>
          <p:cNvSpPr/>
          <p:nvPr/>
        </p:nvSpPr>
        <p:spPr>
          <a:xfrm rot="5400000">
            <a:off x="11005962" y="2398038"/>
            <a:ext cx="516537" cy="197605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załka w prawo 4"/>
          <p:cNvSpPr/>
          <p:nvPr/>
        </p:nvSpPr>
        <p:spPr>
          <a:xfrm>
            <a:off x="5308534" y="642368"/>
            <a:ext cx="871930" cy="622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341167" y="722740"/>
            <a:ext cx="628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Wchodzi w życie od lipca 2025</a:t>
            </a:r>
            <a:endParaRPr lang="pl-PL" sz="2400" dirty="0"/>
          </a:p>
        </p:txBody>
      </p:sp>
      <p:sp>
        <p:nvSpPr>
          <p:cNvPr id="53" name="Strzałka w prawo 52"/>
          <p:cNvSpPr/>
          <p:nvPr/>
        </p:nvSpPr>
        <p:spPr>
          <a:xfrm flipV="1">
            <a:off x="5401448" y="3678738"/>
            <a:ext cx="791796" cy="611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Strzałka w prawo 53"/>
          <p:cNvSpPr/>
          <p:nvPr/>
        </p:nvSpPr>
        <p:spPr>
          <a:xfrm flipV="1">
            <a:off x="5308534" y="2137271"/>
            <a:ext cx="895942" cy="631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Strzałka w prawo 54"/>
          <p:cNvSpPr/>
          <p:nvPr/>
        </p:nvSpPr>
        <p:spPr>
          <a:xfrm flipV="1">
            <a:off x="5401448" y="5293094"/>
            <a:ext cx="824928" cy="611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441359" y="3397769"/>
            <a:ext cx="477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Posiadanie opinii o zgodności bądź odstępstwa będzie wymagane, aby uzyskać </a:t>
            </a:r>
            <a:r>
              <a:rPr lang="pl-PL" sz="2400" dirty="0" err="1" smtClean="0"/>
              <a:t>PnB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380261" y="5298870"/>
            <a:ext cx="555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Już teraz, dobrowolnie, można uzyskać opinię o zgodności</a:t>
            </a:r>
            <a:endParaRPr lang="pl-PL" sz="24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7" y="137738"/>
            <a:ext cx="4593635" cy="64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99"/>
            <a:ext cx="2931225" cy="108540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054016"/>
              </p:ext>
            </p:extLst>
          </p:nvPr>
        </p:nvGraphicFramePr>
        <p:xfrm>
          <a:off x="3550920" y="10722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86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0" y="574158"/>
            <a:ext cx="9615143" cy="4859080"/>
          </a:xfrm>
          <a:prstGeom prst="rect">
            <a:avLst/>
          </a:prstGeom>
        </p:spPr>
      </p:pic>
      <p:pic>
        <p:nvPicPr>
          <p:cNvPr id="9" name="Grafika 26" descr="Drogowskaz">
            <a:extLst>
              <a:ext uri="{FF2B5EF4-FFF2-40B4-BE49-F238E27FC236}">
                <a16:creationId xmlns:a16="http://schemas.microsoft.com/office/drawing/2014/main" id="{1D94674B-9859-463B-8A96-1BB89FFFA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5964" y="253890"/>
            <a:ext cx="1407373" cy="14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761" y="253889"/>
            <a:ext cx="5763814" cy="109644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pl-PL" sz="2800" b="1" dirty="0" smtClean="0">
                <a:latin typeface="Engram Warsaw"/>
              </a:rPr>
              <a:t>WBZI : wskaźnik zielono-błękitnej infrastruktury</a:t>
            </a:r>
            <a:endParaRPr lang="pl-PL" sz="2800" b="1" dirty="0"/>
          </a:p>
        </p:txBody>
      </p:sp>
      <p:pic>
        <p:nvPicPr>
          <p:cNvPr id="14" name="Grafika 26" descr="Drogowskaz">
            <a:extLst>
              <a:ext uri="{FF2B5EF4-FFF2-40B4-BE49-F238E27FC236}">
                <a16:creationId xmlns:a16="http://schemas.microsoft.com/office/drawing/2014/main" id="{1D94674B-9859-463B-8A96-1BB89FFFA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964" y="253890"/>
            <a:ext cx="1407373" cy="14073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6" y="204732"/>
            <a:ext cx="4403387" cy="6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761" y="253889"/>
            <a:ext cx="8921686" cy="109644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pl-PL" sz="2800" b="1" dirty="0" smtClean="0">
                <a:latin typeface="Engram Warsaw"/>
              </a:rPr>
              <a:t>Woda – 100% retencji na działce inwestycyjnej</a:t>
            </a:r>
            <a:endParaRPr lang="pl-PL" sz="2800" b="1" dirty="0"/>
          </a:p>
        </p:txBody>
      </p:sp>
      <p:pic>
        <p:nvPicPr>
          <p:cNvPr id="14" name="Grafika 26" descr="Drogowskaz">
            <a:extLst>
              <a:ext uri="{FF2B5EF4-FFF2-40B4-BE49-F238E27FC236}">
                <a16:creationId xmlns:a16="http://schemas.microsoft.com/office/drawing/2014/main" id="{1D94674B-9859-463B-8A96-1BB89FFFA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964" y="253890"/>
            <a:ext cx="1407373" cy="140737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39" y="1350334"/>
            <a:ext cx="7968831" cy="43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7" y="158196"/>
            <a:ext cx="8921686" cy="109644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pl-PL" sz="2800" b="1" dirty="0" smtClean="0">
                <a:latin typeface="Engram Warsaw"/>
              </a:rPr>
              <a:t>Efektywność energetyczna  - wskaźnik zużycia energii pierwotnej EP o 10% niższy niż WT2021</a:t>
            </a:r>
            <a:endParaRPr lang="pl-PL" sz="2800" b="1" dirty="0"/>
          </a:p>
        </p:txBody>
      </p:sp>
      <p:pic>
        <p:nvPicPr>
          <p:cNvPr id="14" name="Grafika 26" descr="Drogowskaz">
            <a:extLst>
              <a:ext uri="{FF2B5EF4-FFF2-40B4-BE49-F238E27FC236}">
                <a16:creationId xmlns:a16="http://schemas.microsoft.com/office/drawing/2014/main" id="{1D94674B-9859-463B-8A96-1BB89FFFA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5964" y="253890"/>
            <a:ext cx="1407373" cy="140737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78" y="1350334"/>
            <a:ext cx="4014404" cy="51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7759" y="224733"/>
            <a:ext cx="8921686" cy="109644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r>
              <a:rPr lang="pl-PL" sz="2800" b="1" dirty="0" smtClean="0">
                <a:latin typeface="Engram Warsaw"/>
              </a:rPr>
              <a:t>Obiekty oświatowe – obligatoryjny system wentylacji mechanicznej z odzyskiem ciepła</a:t>
            </a:r>
            <a:endParaRPr lang="pl-PL" sz="28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69" y="1572691"/>
            <a:ext cx="7068172" cy="4793828"/>
          </a:xfrm>
          <a:prstGeom prst="rect">
            <a:avLst/>
          </a:prstGeom>
        </p:spPr>
      </p:pic>
      <p:pic>
        <p:nvPicPr>
          <p:cNvPr id="8" name="Grafika 26" descr="Drogowskaz">
            <a:extLst>
              <a:ext uri="{FF2B5EF4-FFF2-40B4-BE49-F238E27FC236}">
                <a16:creationId xmlns:a16="http://schemas.microsoft.com/office/drawing/2014/main" id="{1D94674B-9859-463B-8A96-1BB89FFFA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5964" y="253890"/>
            <a:ext cx="1407373" cy="14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1940363" cy="109644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/>
          <a:p>
            <a:pPr algn="ctr"/>
            <a:r>
              <a:rPr lang="pl-PL" sz="2800" b="1" dirty="0" smtClean="0">
                <a:latin typeface="Engram Warsaw"/>
              </a:rPr>
              <a:t>Pierwszy standard przyznany – biblioteka na Choszczówce</a:t>
            </a:r>
            <a:endParaRPr lang="pl-PL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179"/>
            <a:ext cx="4338897" cy="24427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19" y="1116419"/>
            <a:ext cx="4497572" cy="29983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07" y="3057390"/>
            <a:ext cx="5206503" cy="34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arszawa kolorystyk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EDC"/>
      </a:accent1>
      <a:accent2>
        <a:srgbClr val="FF8C28"/>
      </a:accent2>
      <a:accent3>
        <a:srgbClr val="00964B"/>
      </a:accent3>
      <a:accent4>
        <a:srgbClr val="D22882"/>
      </a:accent4>
      <a:accent5>
        <a:srgbClr val="000A5A"/>
      </a:accent5>
      <a:accent6>
        <a:srgbClr val="640064"/>
      </a:accent6>
      <a:hlink>
        <a:srgbClr val="AAD2FF"/>
      </a:hlink>
      <a:folHlink>
        <a:srgbClr val="3C1464"/>
      </a:folHlink>
    </a:clrScheme>
    <a:fontScheme name="Warszawa">
      <a:majorFont>
        <a:latin typeface="Engram Warsaw"/>
        <a:ea typeface=""/>
        <a:cs typeface=""/>
      </a:majorFont>
      <a:minorFont>
        <a:latin typeface="Engram Warsa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52A83190-5C58-43DF-A99C-86CC3ACE509E}" vid="{2EB448BE-35FD-4700-9329-7C2864931BE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d349a7-8604-4a34-ae91-9bc096ea385a">
      <Terms xmlns="http://schemas.microsoft.com/office/infopath/2007/PartnerControls"/>
    </lcf76f155ced4ddcb4097134ff3c332f>
    <TaxCatchAll xmlns="d7746f9e-f856-48b8-927e-f9f0308fb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ACB31E76A60243B22A185066DF9CBE" ma:contentTypeVersion="16" ma:contentTypeDescription="Utwórz nowy dokument." ma:contentTypeScope="" ma:versionID="78787dbc390e850ef1e64790a628eafa">
  <xsd:schema xmlns:xsd="http://www.w3.org/2001/XMLSchema" xmlns:xs="http://www.w3.org/2001/XMLSchema" xmlns:p="http://schemas.microsoft.com/office/2006/metadata/properties" xmlns:ns2="20d349a7-8604-4a34-ae91-9bc096ea385a" xmlns:ns3="d7746f9e-f856-48b8-927e-f9f0308fbe52" targetNamespace="http://schemas.microsoft.com/office/2006/metadata/properties" ma:root="true" ma:fieldsID="528336c15ff4dc192c9813cc6e36776e" ns2:_="" ns3:_="">
    <xsd:import namespace="20d349a7-8604-4a34-ae91-9bc096ea385a"/>
    <xsd:import namespace="d7746f9e-f856-48b8-927e-f9f0308fb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349a7-8604-4a34-ae91-9bc096ea3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23b0274c-d3f5-4e1f-9cd8-bcb4f6f366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46f9e-f856-48b8-927e-f9f0308fb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9aa145-dcf6-4df9-a69e-4803f7a36b44}" ma:internalName="TaxCatchAll" ma:showField="CatchAllData" ma:web="d7746f9e-f856-48b8-927e-f9f0308fb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468AE8-B691-4B17-920E-F24B423EF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075B9-2D21-4BDE-97AD-B9865D6638B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20d349a7-8604-4a34-ae91-9bc096ea385a"/>
    <ds:schemaRef ds:uri="http://schemas.microsoft.com/office/infopath/2007/PartnerControls"/>
    <ds:schemaRef ds:uri="d7746f9e-f856-48b8-927e-f9f0308fbe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BE6C07-2751-4A48-AD08-B01372DD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349a7-8604-4a34-ae91-9bc096ea385a"/>
    <ds:schemaRef ds:uri="d7746f9e-f856-48b8-927e-f9f0308fb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1148</TotalTime>
  <Words>545</Words>
  <Application>Microsoft Office PowerPoint</Application>
  <PresentationFormat>Panoramiczny</PresentationFormat>
  <Paragraphs>48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Engram Warsaw</vt:lpstr>
      <vt:lpstr>Engram Warsaw Light</vt:lpstr>
      <vt:lpstr>Motyw pakietu Office</vt:lpstr>
      <vt:lpstr>Warszawski Standard Zielonego Budynku</vt:lpstr>
      <vt:lpstr>Prezentacja programu PowerPoint</vt:lpstr>
      <vt:lpstr>Prezentacja programu PowerPoint</vt:lpstr>
      <vt:lpstr>Prezentacja programu PowerPoint</vt:lpstr>
      <vt:lpstr>WBZI : wskaźnik zielono-błękitnej infrastruktury</vt:lpstr>
      <vt:lpstr>Woda – 100% retencji na działce inwestycyjnej</vt:lpstr>
      <vt:lpstr>Efektywność energetyczna  - wskaźnik zużycia energii pierwotnej EP o 10% niższy niż WT2021</vt:lpstr>
      <vt:lpstr>Obiekty oświatowe – obligatoryjny system wentylacji mechanicznej z odzyskiem ciepła</vt:lpstr>
      <vt:lpstr>Pierwszy standard przyznany – biblioteka na Choszczówce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Nina</dc:creator>
  <cp:lastModifiedBy>Kisiel Jacek (PK)</cp:lastModifiedBy>
  <cp:revision>82</cp:revision>
  <dcterms:created xsi:type="dcterms:W3CDTF">2022-12-23T10:36:43Z</dcterms:created>
  <dcterms:modified xsi:type="dcterms:W3CDTF">2024-10-13T16:35:40Z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0x010100C6ACB31E76A60243B22A185066DF9CBE</vt:lpwstr>
  </property>
</Properties>
</file>