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3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4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5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8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>
  <p:sldMasterIdLst>
    <p:sldMasterId id="2147483648" r:id="rId4"/>
    <p:sldMasterId id="2147483683" r:id="rId5"/>
  </p:sldMasterIdLst>
  <p:notesMasterIdLst>
    <p:notesMasterId r:id="rId25"/>
  </p:notesMasterIdLst>
  <p:handoutMasterIdLst>
    <p:handoutMasterId r:id="rId26"/>
  </p:handoutMasterIdLst>
  <p:sldIdLst>
    <p:sldId id="256" r:id="rId6"/>
    <p:sldId id="259" r:id="rId7"/>
    <p:sldId id="483" r:id="rId8"/>
    <p:sldId id="383" r:id="rId9"/>
    <p:sldId id="384" r:id="rId10"/>
    <p:sldId id="387" r:id="rId11"/>
    <p:sldId id="486" r:id="rId12"/>
    <p:sldId id="386" r:id="rId13"/>
    <p:sldId id="469" r:id="rId14"/>
    <p:sldId id="385" r:id="rId15"/>
    <p:sldId id="485" r:id="rId16"/>
    <p:sldId id="474" r:id="rId17"/>
    <p:sldId id="467" r:id="rId18"/>
    <p:sldId id="428" r:id="rId19"/>
    <p:sldId id="472" r:id="rId20"/>
    <p:sldId id="487" r:id="rId21"/>
    <p:sldId id="476" r:id="rId22"/>
    <p:sldId id="493" r:id="rId23"/>
    <p:sldId id="270" r:id="rId24"/>
  </p:sldIdLst>
  <p:sldSz cx="18288000" cy="10287000"/>
  <p:notesSz cx="6797675" cy="99282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Sekcja domyślna" id="{52A133F1-2E8B-4430-A07A-14ED37DDF782}">
          <p14:sldIdLst>
            <p14:sldId id="256"/>
            <p14:sldId id="259"/>
            <p14:sldId id="483"/>
            <p14:sldId id="383"/>
            <p14:sldId id="384"/>
            <p14:sldId id="387"/>
            <p14:sldId id="486"/>
            <p14:sldId id="386"/>
            <p14:sldId id="469"/>
            <p14:sldId id="385"/>
            <p14:sldId id="485"/>
            <p14:sldId id="474"/>
            <p14:sldId id="467"/>
            <p14:sldId id="428"/>
            <p14:sldId id="472"/>
            <p14:sldId id="487"/>
          </p14:sldIdLst>
        </p14:section>
        <p14:section name="Sekcja bez tytułu" id="{44A8CFD3-A010-4F61-87A0-B342EB387E4A}">
          <p14:sldIdLst>
            <p14:sldId id="476"/>
            <p14:sldId id="493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2" pos="3356" userDrawn="1">
          <p15:clr>
            <a:srgbClr val="A4A3A4"/>
          </p15:clr>
        </p15:guide>
        <p15:guide id="3" orient="horz" pos="2197" userDrawn="1">
          <p15:clr>
            <a:srgbClr val="A4A3A4"/>
          </p15:clr>
        </p15:guide>
        <p15:guide id="4" pos="11226" userDrawn="1">
          <p15:clr>
            <a:srgbClr val="A4A3A4"/>
          </p15:clr>
        </p15:guide>
        <p15:guide id="5" pos="4989" userDrawn="1">
          <p15:clr>
            <a:srgbClr val="A4A3A4"/>
          </p15:clr>
        </p15:guide>
        <p15:guide id="6" orient="horz" pos="7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4903B"/>
    <a:srgbClr val="26993F"/>
    <a:srgbClr val="1C6E2E"/>
    <a:srgbClr val="00729A"/>
    <a:srgbClr val="00797A"/>
    <a:srgbClr val="0099CC"/>
    <a:srgbClr val="009999"/>
    <a:srgbClr val="68B879"/>
    <a:srgbClr val="2DB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Styl z motywem 2 — Ak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 jasny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Styl jasny 2 — Ak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06" autoAdjust="0"/>
    <p:restoredTop sz="86387" autoAdjust="0"/>
  </p:normalViewPr>
  <p:slideViewPr>
    <p:cSldViewPr snapToGrid="0">
      <p:cViewPr varScale="1">
        <p:scale>
          <a:sx n="51" d="100"/>
          <a:sy n="51" d="100"/>
        </p:scale>
        <p:origin x="739" y="91"/>
      </p:cViewPr>
      <p:guideLst>
        <p:guide pos="3356"/>
        <p:guide orient="horz" pos="2197"/>
        <p:guide pos="11226"/>
        <p:guide pos="4989"/>
        <p:guide orient="horz" pos="768"/>
      </p:guideLst>
    </p:cSldViewPr>
  </p:slideViewPr>
  <p:outlineViewPr>
    <p:cViewPr>
      <p:scale>
        <a:sx n="35" d="100"/>
        <a:sy n="35" d="100"/>
      </p:scale>
      <p:origin x="0" y="-10109"/>
    </p:cViewPr>
  </p:outlineViewPr>
  <p:notesTextViewPr>
    <p:cViewPr>
      <p:scale>
        <a:sx n="70" d="100"/>
        <a:sy n="7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40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C4F683-610E-4E97-AB83-3D51CD42AF9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3F84F04-D532-49EB-A7C0-04D810C0B1B9}">
      <dgm:prSet phldrT="[Tekst]" custT="1"/>
      <dgm:spPr>
        <a:solidFill>
          <a:srgbClr val="00797A"/>
        </a:solidFill>
      </dgm:spPr>
      <dgm:t>
        <a:bodyPr/>
        <a:lstStyle/>
        <a:p>
          <a:r>
            <a:rPr lang="pl-PL" sz="2000" dirty="0"/>
            <a:t>BENEFICJENT</a:t>
          </a:r>
        </a:p>
      </dgm:t>
    </dgm:pt>
    <dgm:pt modelId="{255E1D5B-9D90-4129-BBF7-A7A02832E39E}" type="parTrans" cxnId="{484AB719-CED5-44AF-BA8D-E5EA1BE051FC}">
      <dgm:prSet/>
      <dgm:spPr/>
      <dgm:t>
        <a:bodyPr/>
        <a:lstStyle/>
        <a:p>
          <a:endParaRPr lang="pl-PL"/>
        </a:p>
      </dgm:t>
    </dgm:pt>
    <dgm:pt modelId="{D061A159-189C-49FD-947E-9DAEAE2377DE}" type="sibTrans" cxnId="{484AB719-CED5-44AF-BA8D-E5EA1BE051FC}">
      <dgm:prSet/>
      <dgm:spPr/>
      <dgm:t>
        <a:bodyPr/>
        <a:lstStyle/>
        <a:p>
          <a:endParaRPr lang="pl-PL"/>
        </a:p>
      </dgm:t>
    </dgm:pt>
    <dgm:pt modelId="{367D5ECB-F572-4686-A610-423898E5B250}">
      <dgm:prSet phldrT="[Tekst]" custT="1"/>
      <dgm:spPr>
        <a:solidFill>
          <a:srgbClr val="009999"/>
        </a:solidFill>
      </dgm:spPr>
      <dgm:t>
        <a:bodyPr anchor="ctr" anchorCtr="0"/>
        <a:lstStyle/>
        <a:p>
          <a:pPr>
            <a:buSzPct val="100000"/>
            <a:buFont typeface="Arial" panose="020B0604020202020204" pitchFamily="34" charset="0"/>
            <a:buChar char="•"/>
          </a:pP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Osoba fizyczna będąca właścicielem/współwłaścicielem budynku mieszkalnego jednorodzinnego </a:t>
          </a:r>
          <a:r>
            <a:rPr lang="pl-PL" sz="20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lub </a:t>
          </a: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wydzielonego w budynku jednorodzinnym lokalu mieszkalnego </a:t>
          </a:r>
          <a:r>
            <a:rPr lang="pl-PL" sz="20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/>
          </a:r>
          <a:br>
            <a:rPr lang="pl-PL" sz="20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</a:br>
          <a:r>
            <a:rPr lang="pl-PL" sz="20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z </a:t>
          </a: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wyodrębnioną księgą wieczystą  </a:t>
          </a:r>
          <a:r>
            <a:rPr lang="pl-PL" sz="20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o </a:t>
          </a: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dochodzie rocznym nieprzekraczającym </a:t>
          </a:r>
          <a:r>
            <a:rPr lang="pl-PL" sz="20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/>
          </a:r>
          <a:br>
            <a:rPr lang="pl-PL" sz="20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</a:br>
          <a:r>
            <a:rPr lang="pl-PL" sz="20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kwoty </a:t>
          </a: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135 000 zł</a:t>
          </a:r>
          <a:endParaRPr lang="pl-PL" sz="2000" dirty="0">
            <a:solidFill>
              <a:schemeClr val="bg1"/>
            </a:solidFill>
          </a:endParaRPr>
        </a:p>
      </dgm:t>
    </dgm:pt>
    <dgm:pt modelId="{41D0D550-294D-4C43-BB14-1A9FDFC2F2B2}" type="parTrans" cxnId="{9397BC0B-E7EC-417D-830B-88AB379B8578}">
      <dgm:prSet/>
      <dgm:spPr/>
      <dgm:t>
        <a:bodyPr/>
        <a:lstStyle/>
        <a:p>
          <a:endParaRPr lang="pl-PL"/>
        </a:p>
      </dgm:t>
    </dgm:pt>
    <dgm:pt modelId="{4B3316E6-24D9-400C-B381-23A9761CFB42}" type="sibTrans" cxnId="{9397BC0B-E7EC-417D-830B-88AB379B8578}">
      <dgm:prSet/>
      <dgm:spPr/>
      <dgm:t>
        <a:bodyPr/>
        <a:lstStyle/>
        <a:p>
          <a:endParaRPr lang="pl-PL"/>
        </a:p>
      </dgm:t>
    </dgm:pt>
    <dgm:pt modelId="{4F581F41-F566-420D-8BEF-259475F89E7F}" type="pres">
      <dgm:prSet presAssocID="{72C4F683-610E-4E97-AB83-3D51CD42AF9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798FF8C8-B113-47A7-939F-0B6FB51D9FD5}" type="pres">
      <dgm:prSet presAssocID="{53F84F04-D532-49EB-A7C0-04D810C0B1B9}" presName="linNode" presStyleCnt="0"/>
      <dgm:spPr/>
    </dgm:pt>
    <dgm:pt modelId="{66EFE16B-A618-412C-B173-BDE8BA95BE81}" type="pres">
      <dgm:prSet presAssocID="{53F84F04-D532-49EB-A7C0-04D810C0B1B9}" presName="parentShp" presStyleLbl="node1" presStyleIdx="0" presStyleCnt="1" custScaleX="53358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l-PL"/>
        </a:p>
      </dgm:t>
    </dgm:pt>
    <dgm:pt modelId="{77989AE7-2C8C-426B-B79E-3670B4016DC8}" type="pres">
      <dgm:prSet presAssocID="{53F84F04-D532-49EB-A7C0-04D810C0B1B9}" presName="childShp" presStyleLbl="bgAccFollowNode1" presStyleIdx="0" presStyleCnt="1" custScaleX="136070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pl-PL"/>
        </a:p>
      </dgm:t>
    </dgm:pt>
  </dgm:ptLst>
  <dgm:cxnLst>
    <dgm:cxn modelId="{012D4677-F9D4-4343-AC41-ACB9941061A4}" type="presOf" srcId="{53F84F04-D532-49EB-A7C0-04D810C0B1B9}" destId="{66EFE16B-A618-412C-B173-BDE8BA95BE81}" srcOrd="0" destOrd="0" presId="urn:microsoft.com/office/officeart/2005/8/layout/vList6"/>
    <dgm:cxn modelId="{9397BC0B-E7EC-417D-830B-88AB379B8578}" srcId="{53F84F04-D532-49EB-A7C0-04D810C0B1B9}" destId="{367D5ECB-F572-4686-A610-423898E5B250}" srcOrd="0" destOrd="0" parTransId="{41D0D550-294D-4C43-BB14-1A9FDFC2F2B2}" sibTransId="{4B3316E6-24D9-400C-B381-23A9761CFB42}"/>
    <dgm:cxn modelId="{58A5081D-CB34-45D2-B4AF-DBA57516FCBE}" type="presOf" srcId="{367D5ECB-F572-4686-A610-423898E5B250}" destId="{77989AE7-2C8C-426B-B79E-3670B4016DC8}" srcOrd="0" destOrd="0" presId="urn:microsoft.com/office/officeart/2005/8/layout/vList6"/>
    <dgm:cxn modelId="{484AB719-CED5-44AF-BA8D-E5EA1BE051FC}" srcId="{72C4F683-610E-4E97-AB83-3D51CD42AF94}" destId="{53F84F04-D532-49EB-A7C0-04D810C0B1B9}" srcOrd="0" destOrd="0" parTransId="{255E1D5B-9D90-4129-BBF7-A7A02832E39E}" sibTransId="{D061A159-189C-49FD-947E-9DAEAE2377DE}"/>
    <dgm:cxn modelId="{53C34B96-295F-4573-91BE-A0CC939BEDF7}" type="presOf" srcId="{72C4F683-610E-4E97-AB83-3D51CD42AF94}" destId="{4F581F41-F566-420D-8BEF-259475F89E7F}" srcOrd="0" destOrd="0" presId="urn:microsoft.com/office/officeart/2005/8/layout/vList6"/>
    <dgm:cxn modelId="{4147AF93-3D54-4588-95CD-7A66A3373B13}" type="presParOf" srcId="{4F581F41-F566-420D-8BEF-259475F89E7F}" destId="{798FF8C8-B113-47A7-939F-0B6FB51D9FD5}" srcOrd="0" destOrd="0" presId="urn:microsoft.com/office/officeart/2005/8/layout/vList6"/>
    <dgm:cxn modelId="{916AD312-1FA5-49D3-BA1A-0BCA392B7927}" type="presParOf" srcId="{798FF8C8-B113-47A7-939F-0B6FB51D9FD5}" destId="{66EFE16B-A618-412C-B173-BDE8BA95BE81}" srcOrd="0" destOrd="0" presId="urn:microsoft.com/office/officeart/2005/8/layout/vList6"/>
    <dgm:cxn modelId="{1E2FB94B-42CB-458A-87FD-904C570899CC}" type="presParOf" srcId="{798FF8C8-B113-47A7-939F-0B6FB51D9FD5}" destId="{77989AE7-2C8C-426B-B79E-3670B4016DC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E6A8E2E-A732-4BB3-A26B-AEBBCCE6463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2ADF08B-1CCD-41AD-8519-FE5040D20666}">
      <dgm:prSet phldrT="[Tekst]"/>
      <dgm:spPr>
        <a:solidFill>
          <a:srgbClr val="26993F"/>
        </a:solidFill>
      </dgm:spPr>
      <dgm:t>
        <a:bodyPr/>
        <a:lstStyle/>
        <a:p>
          <a:r>
            <a:rPr lang="pl-PL" dirty="0">
              <a:solidFill>
                <a:srgbClr val="26993F"/>
              </a:solidFill>
            </a:rPr>
            <a:t>xx</a:t>
          </a:r>
        </a:p>
      </dgm:t>
    </dgm:pt>
    <dgm:pt modelId="{D1151739-3C9C-418B-8535-5A9CD33905D5}" type="parTrans" cxnId="{E94BDA73-99AC-4106-B5E0-676634EA7DE4}">
      <dgm:prSet/>
      <dgm:spPr/>
      <dgm:t>
        <a:bodyPr/>
        <a:lstStyle/>
        <a:p>
          <a:endParaRPr lang="pl-PL"/>
        </a:p>
      </dgm:t>
    </dgm:pt>
    <dgm:pt modelId="{23A92E30-CA93-4032-A3C3-F2274FF7DDA6}" type="sibTrans" cxnId="{E94BDA73-99AC-4106-B5E0-676634EA7DE4}">
      <dgm:prSet/>
      <dgm:spPr/>
      <dgm:t>
        <a:bodyPr/>
        <a:lstStyle/>
        <a:p>
          <a:endParaRPr lang="pl-PL"/>
        </a:p>
      </dgm:t>
    </dgm:pt>
    <dgm:pt modelId="{20F62FE7-2BE6-4FCB-9774-690D8FE8CBCB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400" b="1" kern="1200" dirty="0" smtClean="0">
              <a:solidFill>
                <a:srgbClr val="24903B"/>
              </a:solidFill>
              <a:latin typeface="Source Sans Pro Semibold" panose="020B0503030403020204" pitchFamily="34" charset="0"/>
            </a:rPr>
            <a:t>Dotacja </a:t>
          </a:r>
          <a:endParaRPr lang="pl-PL" sz="2400" b="1" kern="1200" dirty="0">
            <a:solidFill>
              <a:srgbClr val="FF0000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724D93D5-1AC5-413D-9C5C-7262117FBD74}" type="parTrans" cxnId="{645CB509-6985-47FF-94EE-2A3B37ECAAA1}">
      <dgm:prSet/>
      <dgm:spPr/>
      <dgm:t>
        <a:bodyPr/>
        <a:lstStyle/>
        <a:p>
          <a:endParaRPr lang="pl-PL"/>
        </a:p>
      </dgm:t>
    </dgm:pt>
    <dgm:pt modelId="{263C9EA0-878F-48CF-8BDD-B1C34C78D888}" type="sibTrans" cxnId="{645CB509-6985-47FF-94EE-2A3B37ECAAA1}">
      <dgm:prSet/>
      <dgm:spPr/>
      <dgm:t>
        <a:bodyPr/>
        <a:lstStyle/>
        <a:p>
          <a:endParaRPr lang="pl-PL"/>
        </a:p>
      </dgm:t>
    </dgm:pt>
    <dgm:pt modelId="{1041C4B6-79C8-482E-9114-66F5BA207BC1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Nabór wniosków - do </a:t>
          </a:r>
          <a:r>
            <a:rPr lang="pl-PL" sz="2400" b="1" kern="1200" dirty="0" smtClean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16.06.2025 </a:t>
          </a:r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r. 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15139C28-9A56-4272-A36E-2F0622B4D9A9}" type="parTrans" cxnId="{94CC450C-2B6A-4129-8327-14F3FA5BC498}">
      <dgm:prSet/>
      <dgm:spPr/>
      <dgm:t>
        <a:bodyPr/>
        <a:lstStyle/>
        <a:p>
          <a:endParaRPr lang="pl-PL"/>
        </a:p>
      </dgm:t>
    </dgm:pt>
    <dgm:pt modelId="{0BF045E0-5EE1-4EC7-8604-183E2CF8E8D9}" type="sibTrans" cxnId="{94CC450C-2B6A-4129-8327-14F3FA5BC498}">
      <dgm:prSet/>
      <dgm:spPr/>
      <dgm:t>
        <a:bodyPr/>
        <a:lstStyle/>
        <a:p>
          <a:endParaRPr lang="pl-PL"/>
        </a:p>
      </dgm:t>
    </dgm:pt>
    <dgm:pt modelId="{91649423-9738-49DB-8990-0444E0DF9411}" type="pres">
      <dgm:prSet presAssocID="{9E6A8E2E-A732-4BB3-A26B-AEBBCCE6463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D90D77BC-33DF-4E8D-BAD1-3EF711148BB0}" type="pres">
      <dgm:prSet presAssocID="{A2ADF08B-1CCD-41AD-8519-FE5040D20666}" presName="linNode" presStyleCnt="0"/>
      <dgm:spPr/>
    </dgm:pt>
    <dgm:pt modelId="{49E5586C-F2B6-4DDB-8A6C-C1B9E74D6C22}" type="pres">
      <dgm:prSet presAssocID="{A2ADF08B-1CCD-41AD-8519-FE5040D20666}" presName="parentShp" presStyleLbl="node1" presStyleIdx="0" presStyleCnt="1" custFlipHor="1" custScaleX="50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8A9475C-7782-4D27-97D6-48BB611ED3FA}" type="pres">
      <dgm:prSet presAssocID="{A2ADF08B-1CCD-41AD-8519-FE5040D20666}" presName="childShp" presStyleLbl="bgAccFollowNode1" presStyleIdx="0" presStyleCnt="1" custScaleX="183513" custLinFactY="-64224" custLinFactNeighborX="-10648" custLinFactNeighborY="-100000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pl-PL"/>
        </a:p>
      </dgm:t>
    </dgm:pt>
  </dgm:ptLst>
  <dgm:cxnLst>
    <dgm:cxn modelId="{645CB509-6985-47FF-94EE-2A3B37ECAAA1}" srcId="{A2ADF08B-1CCD-41AD-8519-FE5040D20666}" destId="{20F62FE7-2BE6-4FCB-9774-690D8FE8CBCB}" srcOrd="0" destOrd="0" parTransId="{724D93D5-1AC5-413D-9C5C-7262117FBD74}" sibTransId="{263C9EA0-878F-48CF-8BDD-B1C34C78D888}"/>
    <dgm:cxn modelId="{F767160F-037D-4DDF-A4FB-F2EA2B640A4A}" type="presOf" srcId="{1041C4B6-79C8-482E-9114-66F5BA207BC1}" destId="{C8A9475C-7782-4D27-97D6-48BB611ED3FA}" srcOrd="0" destOrd="1" presId="urn:microsoft.com/office/officeart/2005/8/layout/vList6"/>
    <dgm:cxn modelId="{94CC450C-2B6A-4129-8327-14F3FA5BC498}" srcId="{A2ADF08B-1CCD-41AD-8519-FE5040D20666}" destId="{1041C4B6-79C8-482E-9114-66F5BA207BC1}" srcOrd="1" destOrd="0" parTransId="{15139C28-9A56-4272-A36E-2F0622B4D9A9}" sibTransId="{0BF045E0-5EE1-4EC7-8604-183E2CF8E8D9}"/>
    <dgm:cxn modelId="{B2421613-D67F-4051-8901-782784129890}" type="presOf" srcId="{20F62FE7-2BE6-4FCB-9774-690D8FE8CBCB}" destId="{C8A9475C-7782-4D27-97D6-48BB611ED3FA}" srcOrd="0" destOrd="0" presId="urn:microsoft.com/office/officeart/2005/8/layout/vList6"/>
    <dgm:cxn modelId="{E94BDA73-99AC-4106-B5E0-676634EA7DE4}" srcId="{9E6A8E2E-A732-4BB3-A26B-AEBBCCE64632}" destId="{A2ADF08B-1CCD-41AD-8519-FE5040D20666}" srcOrd="0" destOrd="0" parTransId="{D1151739-3C9C-418B-8535-5A9CD33905D5}" sibTransId="{23A92E30-CA93-4032-A3C3-F2274FF7DDA6}"/>
    <dgm:cxn modelId="{D1C21D70-E3B2-4D34-800F-2015006D76CC}" type="presOf" srcId="{9E6A8E2E-A732-4BB3-A26B-AEBBCCE64632}" destId="{91649423-9738-49DB-8990-0444E0DF9411}" srcOrd="0" destOrd="0" presId="urn:microsoft.com/office/officeart/2005/8/layout/vList6"/>
    <dgm:cxn modelId="{69AAEAAC-1D7A-45BB-A48F-53C8B28F200F}" type="presOf" srcId="{A2ADF08B-1CCD-41AD-8519-FE5040D20666}" destId="{49E5586C-F2B6-4DDB-8A6C-C1B9E74D6C22}" srcOrd="0" destOrd="0" presId="urn:microsoft.com/office/officeart/2005/8/layout/vList6"/>
    <dgm:cxn modelId="{54B0F522-546C-4DED-82CA-C5AEC5B40566}" type="presParOf" srcId="{91649423-9738-49DB-8990-0444E0DF9411}" destId="{D90D77BC-33DF-4E8D-BAD1-3EF711148BB0}" srcOrd="0" destOrd="0" presId="urn:microsoft.com/office/officeart/2005/8/layout/vList6"/>
    <dgm:cxn modelId="{13CE0396-5596-4FE0-B721-40FF756F18B5}" type="presParOf" srcId="{D90D77BC-33DF-4E8D-BAD1-3EF711148BB0}" destId="{49E5586C-F2B6-4DDB-8A6C-C1B9E74D6C22}" srcOrd="0" destOrd="0" presId="urn:microsoft.com/office/officeart/2005/8/layout/vList6"/>
    <dgm:cxn modelId="{99D681A2-3130-41AB-A391-E3DA092009D8}" type="presParOf" srcId="{D90D77BC-33DF-4E8D-BAD1-3EF711148BB0}" destId="{C8A9475C-7782-4D27-97D6-48BB611ED3F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2C4F683-610E-4E97-AB83-3D51CD42AF9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3F84F04-D532-49EB-A7C0-04D810C0B1B9}">
      <dgm:prSet phldrT="[Tekst]" custT="1"/>
      <dgm:spPr>
        <a:solidFill>
          <a:srgbClr val="00797A"/>
        </a:solidFill>
      </dgm:spPr>
      <dgm:t>
        <a:bodyPr/>
        <a:lstStyle/>
        <a:p>
          <a:r>
            <a:rPr lang="pl-PL" sz="2000" dirty="0"/>
            <a:t>BENEFICJENT</a:t>
          </a:r>
        </a:p>
      </dgm:t>
    </dgm:pt>
    <dgm:pt modelId="{255E1D5B-9D90-4129-BBF7-A7A02832E39E}" type="parTrans" cxnId="{484AB719-CED5-44AF-BA8D-E5EA1BE051FC}">
      <dgm:prSet/>
      <dgm:spPr/>
      <dgm:t>
        <a:bodyPr/>
        <a:lstStyle/>
        <a:p>
          <a:endParaRPr lang="pl-PL"/>
        </a:p>
      </dgm:t>
    </dgm:pt>
    <dgm:pt modelId="{D061A159-189C-49FD-947E-9DAEAE2377DE}" type="sibTrans" cxnId="{484AB719-CED5-44AF-BA8D-E5EA1BE051FC}">
      <dgm:prSet/>
      <dgm:spPr/>
      <dgm:t>
        <a:bodyPr/>
        <a:lstStyle/>
        <a:p>
          <a:endParaRPr lang="pl-PL"/>
        </a:p>
      </dgm:t>
    </dgm:pt>
    <dgm:pt modelId="{367D5ECB-F572-4686-A610-423898E5B250}">
      <dgm:prSet phldrT="[Tekst]" custT="1"/>
      <dgm:spPr>
        <a:solidFill>
          <a:srgbClr val="009999"/>
        </a:solidFill>
      </dgm:spPr>
      <dgm:t>
        <a:bodyPr anchor="ctr" anchorCtr="0"/>
        <a:lstStyle/>
        <a:p>
          <a:pPr>
            <a:buSzPct val="100000"/>
            <a:buFont typeface="Arial" panose="020B0604020202020204" pitchFamily="34" charset="0"/>
            <a:buChar char="•"/>
          </a:pP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spółdzielnie mieszkaniowe </a:t>
          </a:r>
          <a:endParaRPr lang="pl-PL" sz="2000" dirty="0">
            <a:solidFill>
              <a:schemeClr val="bg1"/>
            </a:solidFill>
          </a:endParaRPr>
        </a:p>
      </dgm:t>
    </dgm:pt>
    <dgm:pt modelId="{41D0D550-294D-4C43-BB14-1A9FDFC2F2B2}" type="parTrans" cxnId="{9397BC0B-E7EC-417D-830B-88AB379B8578}">
      <dgm:prSet/>
      <dgm:spPr/>
      <dgm:t>
        <a:bodyPr/>
        <a:lstStyle/>
        <a:p>
          <a:endParaRPr lang="pl-PL"/>
        </a:p>
      </dgm:t>
    </dgm:pt>
    <dgm:pt modelId="{4B3316E6-24D9-400C-B381-23A9761CFB42}" type="sibTrans" cxnId="{9397BC0B-E7EC-417D-830B-88AB379B8578}">
      <dgm:prSet/>
      <dgm:spPr/>
      <dgm:t>
        <a:bodyPr/>
        <a:lstStyle/>
        <a:p>
          <a:endParaRPr lang="pl-PL"/>
        </a:p>
      </dgm:t>
    </dgm:pt>
    <dgm:pt modelId="{BB27E0B6-6799-489B-A487-FAE0576D53C0}">
      <dgm:prSet custT="1"/>
      <dgm:spPr/>
      <dgm:t>
        <a:bodyPr/>
        <a:lstStyle/>
        <a:p>
          <a:pPr>
            <a:buSzPct val="100000"/>
            <a:buFont typeface="Arial" panose="020B0604020202020204" pitchFamily="34" charset="0"/>
            <a:buChar char="•"/>
          </a:pP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wspólnoty mieszkaniowe</a:t>
          </a:r>
        </a:p>
      </dgm:t>
    </dgm:pt>
    <dgm:pt modelId="{D2D4BA4D-C792-43F8-AF63-A9E628E626EC}" type="parTrans" cxnId="{E9446DBB-49EA-46DC-9D48-A35C4A06FA56}">
      <dgm:prSet/>
      <dgm:spPr/>
      <dgm:t>
        <a:bodyPr/>
        <a:lstStyle/>
        <a:p>
          <a:endParaRPr lang="pl-PL"/>
        </a:p>
      </dgm:t>
    </dgm:pt>
    <dgm:pt modelId="{92622F94-97A0-4D65-A0C4-F901B58390B5}" type="sibTrans" cxnId="{E9446DBB-49EA-46DC-9D48-A35C4A06FA56}">
      <dgm:prSet/>
      <dgm:spPr/>
      <dgm:t>
        <a:bodyPr/>
        <a:lstStyle/>
        <a:p>
          <a:endParaRPr lang="pl-PL"/>
        </a:p>
      </dgm:t>
    </dgm:pt>
    <dgm:pt modelId="{47166C1C-7206-45C6-AA02-A3FD187B4A12}">
      <dgm:prSet custT="1"/>
      <dgm:spPr/>
      <dgm:t>
        <a:bodyPr/>
        <a:lstStyle/>
        <a:p>
          <a:pPr>
            <a:buSzPct val="100000"/>
            <a:buFont typeface="Arial" panose="020B0604020202020204" pitchFamily="34" charset="0"/>
            <a:buChar char="•"/>
          </a:pP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jednostki samorządu terytorialnego (JST)</a:t>
          </a:r>
        </a:p>
      </dgm:t>
    </dgm:pt>
    <dgm:pt modelId="{629E2B27-9CF4-474B-A7A7-BDB2BA335C26}" type="parTrans" cxnId="{2931C6B1-C2F7-4B43-89A6-529505E2D25A}">
      <dgm:prSet/>
      <dgm:spPr/>
      <dgm:t>
        <a:bodyPr/>
        <a:lstStyle/>
        <a:p>
          <a:endParaRPr lang="pl-PL"/>
        </a:p>
      </dgm:t>
    </dgm:pt>
    <dgm:pt modelId="{1C97158A-87DE-4D2D-B033-DFEBC4B483F4}" type="sibTrans" cxnId="{2931C6B1-C2F7-4B43-89A6-529505E2D25A}">
      <dgm:prSet/>
      <dgm:spPr/>
      <dgm:t>
        <a:bodyPr/>
        <a:lstStyle/>
        <a:p>
          <a:endParaRPr lang="pl-PL"/>
        </a:p>
      </dgm:t>
    </dgm:pt>
    <dgm:pt modelId="{71990416-5B93-4BCA-967F-692126716A71}">
      <dgm:prSet custT="1"/>
      <dgm:spPr/>
      <dgm:t>
        <a:bodyPr/>
        <a:lstStyle/>
        <a:p>
          <a:pPr>
            <a:buSzPct val="100000"/>
            <a:buFont typeface="Arial" panose="020B0604020202020204" pitchFamily="34" charset="0"/>
            <a:buChar char="•"/>
          </a:pP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spółki prawa handlowego, w których jednostki samorządu terytorialnego posiadają 100% </a:t>
          </a:r>
          <a:r>
            <a:rPr lang="pl-PL" sz="20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udziałów lub </a:t>
          </a: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akcji  które powołane są do realizacji zadań własnych wskazanych w ustawach</a:t>
          </a:r>
        </a:p>
      </dgm:t>
    </dgm:pt>
    <dgm:pt modelId="{CE21F6ED-AB50-4920-A9BF-58D92951CE25}" type="parTrans" cxnId="{EBE2B39C-3590-4176-9FF6-FB6E47A5641F}">
      <dgm:prSet/>
      <dgm:spPr/>
      <dgm:t>
        <a:bodyPr/>
        <a:lstStyle/>
        <a:p>
          <a:endParaRPr lang="pl-PL"/>
        </a:p>
      </dgm:t>
    </dgm:pt>
    <dgm:pt modelId="{B38797B3-EA63-4253-BA6C-4564933047BD}" type="sibTrans" cxnId="{EBE2B39C-3590-4176-9FF6-FB6E47A5641F}">
      <dgm:prSet/>
      <dgm:spPr/>
      <dgm:t>
        <a:bodyPr/>
        <a:lstStyle/>
        <a:p>
          <a:endParaRPr lang="pl-PL"/>
        </a:p>
      </dgm:t>
    </dgm:pt>
    <dgm:pt modelId="{4F581F41-F566-420D-8BEF-259475F89E7F}" type="pres">
      <dgm:prSet presAssocID="{72C4F683-610E-4E97-AB83-3D51CD42AF9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798FF8C8-B113-47A7-939F-0B6FB51D9FD5}" type="pres">
      <dgm:prSet presAssocID="{53F84F04-D532-49EB-A7C0-04D810C0B1B9}" presName="linNode" presStyleCnt="0"/>
      <dgm:spPr/>
    </dgm:pt>
    <dgm:pt modelId="{66EFE16B-A618-412C-B173-BDE8BA95BE81}" type="pres">
      <dgm:prSet presAssocID="{53F84F04-D532-49EB-A7C0-04D810C0B1B9}" presName="parentShp" presStyleLbl="node1" presStyleIdx="0" presStyleCnt="1" custScaleX="56833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l-PL"/>
        </a:p>
      </dgm:t>
    </dgm:pt>
    <dgm:pt modelId="{77989AE7-2C8C-426B-B79E-3670B4016DC8}" type="pres">
      <dgm:prSet presAssocID="{53F84F04-D532-49EB-A7C0-04D810C0B1B9}" presName="childShp" presStyleLbl="bgAccFollowNode1" presStyleIdx="0" presStyleCnt="1" custScaleX="142413" custScaleY="100098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pl-PL"/>
        </a:p>
      </dgm:t>
    </dgm:pt>
  </dgm:ptLst>
  <dgm:cxnLst>
    <dgm:cxn modelId="{ED6F9AF4-0994-4441-BBE6-B6F2207A82AE}" type="presOf" srcId="{BB27E0B6-6799-489B-A487-FAE0576D53C0}" destId="{77989AE7-2C8C-426B-B79E-3670B4016DC8}" srcOrd="0" destOrd="1" presId="urn:microsoft.com/office/officeart/2005/8/layout/vList6"/>
    <dgm:cxn modelId="{EBE2B39C-3590-4176-9FF6-FB6E47A5641F}" srcId="{53F84F04-D532-49EB-A7C0-04D810C0B1B9}" destId="{71990416-5B93-4BCA-967F-692126716A71}" srcOrd="3" destOrd="0" parTransId="{CE21F6ED-AB50-4920-A9BF-58D92951CE25}" sibTransId="{B38797B3-EA63-4253-BA6C-4564933047BD}"/>
    <dgm:cxn modelId="{2931C6B1-C2F7-4B43-89A6-529505E2D25A}" srcId="{53F84F04-D532-49EB-A7C0-04D810C0B1B9}" destId="{47166C1C-7206-45C6-AA02-A3FD187B4A12}" srcOrd="2" destOrd="0" parTransId="{629E2B27-9CF4-474B-A7A7-BDB2BA335C26}" sibTransId="{1C97158A-87DE-4D2D-B033-DFEBC4B483F4}"/>
    <dgm:cxn modelId="{012D4677-F9D4-4343-AC41-ACB9941061A4}" type="presOf" srcId="{53F84F04-D532-49EB-A7C0-04D810C0B1B9}" destId="{66EFE16B-A618-412C-B173-BDE8BA95BE81}" srcOrd="0" destOrd="0" presId="urn:microsoft.com/office/officeart/2005/8/layout/vList6"/>
    <dgm:cxn modelId="{9397BC0B-E7EC-417D-830B-88AB379B8578}" srcId="{53F84F04-D532-49EB-A7C0-04D810C0B1B9}" destId="{367D5ECB-F572-4686-A610-423898E5B250}" srcOrd="0" destOrd="0" parTransId="{41D0D550-294D-4C43-BB14-1A9FDFC2F2B2}" sibTransId="{4B3316E6-24D9-400C-B381-23A9761CFB42}"/>
    <dgm:cxn modelId="{0BBC1BF7-DE41-4453-BFD9-1B3AF645AFE7}" type="presOf" srcId="{47166C1C-7206-45C6-AA02-A3FD187B4A12}" destId="{77989AE7-2C8C-426B-B79E-3670B4016DC8}" srcOrd="0" destOrd="2" presId="urn:microsoft.com/office/officeart/2005/8/layout/vList6"/>
    <dgm:cxn modelId="{58A5081D-CB34-45D2-B4AF-DBA57516FCBE}" type="presOf" srcId="{367D5ECB-F572-4686-A610-423898E5B250}" destId="{77989AE7-2C8C-426B-B79E-3670B4016DC8}" srcOrd="0" destOrd="0" presId="urn:microsoft.com/office/officeart/2005/8/layout/vList6"/>
    <dgm:cxn modelId="{53C34B96-295F-4573-91BE-A0CC939BEDF7}" type="presOf" srcId="{72C4F683-610E-4E97-AB83-3D51CD42AF94}" destId="{4F581F41-F566-420D-8BEF-259475F89E7F}" srcOrd="0" destOrd="0" presId="urn:microsoft.com/office/officeart/2005/8/layout/vList6"/>
    <dgm:cxn modelId="{174D1EDB-8C59-4C9E-9F82-DB0D5FE74F41}" type="presOf" srcId="{71990416-5B93-4BCA-967F-692126716A71}" destId="{77989AE7-2C8C-426B-B79E-3670B4016DC8}" srcOrd="0" destOrd="3" presId="urn:microsoft.com/office/officeart/2005/8/layout/vList6"/>
    <dgm:cxn modelId="{484AB719-CED5-44AF-BA8D-E5EA1BE051FC}" srcId="{72C4F683-610E-4E97-AB83-3D51CD42AF94}" destId="{53F84F04-D532-49EB-A7C0-04D810C0B1B9}" srcOrd="0" destOrd="0" parTransId="{255E1D5B-9D90-4129-BBF7-A7A02832E39E}" sibTransId="{D061A159-189C-49FD-947E-9DAEAE2377DE}"/>
    <dgm:cxn modelId="{E9446DBB-49EA-46DC-9D48-A35C4A06FA56}" srcId="{53F84F04-D532-49EB-A7C0-04D810C0B1B9}" destId="{BB27E0B6-6799-489B-A487-FAE0576D53C0}" srcOrd="1" destOrd="0" parTransId="{D2D4BA4D-C792-43F8-AF63-A9E628E626EC}" sibTransId="{92622F94-97A0-4D65-A0C4-F901B58390B5}"/>
    <dgm:cxn modelId="{4147AF93-3D54-4588-95CD-7A66A3373B13}" type="presParOf" srcId="{4F581F41-F566-420D-8BEF-259475F89E7F}" destId="{798FF8C8-B113-47A7-939F-0B6FB51D9FD5}" srcOrd="0" destOrd="0" presId="urn:microsoft.com/office/officeart/2005/8/layout/vList6"/>
    <dgm:cxn modelId="{916AD312-1FA5-49D3-BA1A-0BCA392B7927}" type="presParOf" srcId="{798FF8C8-B113-47A7-939F-0B6FB51D9FD5}" destId="{66EFE16B-A618-412C-B173-BDE8BA95BE81}" srcOrd="0" destOrd="0" presId="urn:microsoft.com/office/officeart/2005/8/layout/vList6"/>
    <dgm:cxn modelId="{1E2FB94B-42CB-458A-87FD-904C570899CC}" type="presParOf" srcId="{798FF8C8-B113-47A7-939F-0B6FB51D9FD5}" destId="{77989AE7-2C8C-426B-B79E-3670B4016DC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E6A8E2E-A732-4BB3-A26B-AEBBCCE6463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2ADF08B-1CCD-41AD-8519-FE5040D20666}">
      <dgm:prSet phldrT="[Tekst]"/>
      <dgm:spPr>
        <a:solidFill>
          <a:srgbClr val="26993F"/>
        </a:solidFill>
      </dgm:spPr>
      <dgm:t>
        <a:bodyPr/>
        <a:lstStyle/>
        <a:p>
          <a:r>
            <a:rPr lang="pl-PL" dirty="0">
              <a:solidFill>
                <a:srgbClr val="26993F"/>
              </a:solidFill>
            </a:rPr>
            <a:t>xx</a:t>
          </a:r>
        </a:p>
      </dgm:t>
    </dgm:pt>
    <dgm:pt modelId="{D1151739-3C9C-418B-8535-5A9CD33905D5}" type="parTrans" cxnId="{E94BDA73-99AC-4106-B5E0-676634EA7DE4}">
      <dgm:prSet/>
      <dgm:spPr/>
      <dgm:t>
        <a:bodyPr/>
        <a:lstStyle/>
        <a:p>
          <a:endParaRPr lang="pl-PL"/>
        </a:p>
      </dgm:t>
    </dgm:pt>
    <dgm:pt modelId="{23A92E30-CA93-4032-A3C3-F2274FF7DDA6}" type="sibTrans" cxnId="{E94BDA73-99AC-4106-B5E0-676634EA7DE4}">
      <dgm:prSet/>
      <dgm:spPr/>
      <dgm:t>
        <a:bodyPr/>
        <a:lstStyle/>
        <a:p>
          <a:endParaRPr lang="pl-PL"/>
        </a:p>
      </dgm:t>
    </dgm:pt>
    <dgm:pt modelId="{20F62FE7-2BE6-4FCB-9774-690D8FE8CBCB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</a:rPr>
            <a:t>Dotacja 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724D93D5-1AC5-413D-9C5C-7262117FBD74}" type="parTrans" cxnId="{645CB509-6985-47FF-94EE-2A3B37ECAAA1}">
      <dgm:prSet/>
      <dgm:spPr/>
      <dgm:t>
        <a:bodyPr/>
        <a:lstStyle/>
        <a:p>
          <a:endParaRPr lang="pl-PL"/>
        </a:p>
      </dgm:t>
    </dgm:pt>
    <dgm:pt modelId="{263C9EA0-878F-48CF-8BDD-B1C34C78D888}" type="sibTrans" cxnId="{645CB509-6985-47FF-94EE-2A3B37ECAAA1}">
      <dgm:prSet/>
      <dgm:spPr/>
      <dgm:t>
        <a:bodyPr/>
        <a:lstStyle/>
        <a:p>
          <a:endParaRPr lang="pl-PL"/>
        </a:p>
      </dgm:t>
    </dgm:pt>
    <dgm:pt modelId="{92181C1C-811C-4F26-8CAC-E40DE6ABA8BC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Nabór wniosków - </a:t>
          </a:r>
          <a:r>
            <a:rPr lang="pl-PL" sz="2400" b="1" kern="1200" dirty="0" smtClean="0">
              <a:solidFill>
                <a:srgbClr val="24903B"/>
              </a:solidFill>
              <a:latin typeface="Source Sans Pro Semibold" panose="020B0503030403020204" pitchFamily="34" charset="0"/>
            </a:rPr>
            <a:t>do 29.11.2024 </a:t>
          </a:r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</a:rPr>
            <a:t>r. (lub do wyczerpania alokacji środków) 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A8AC74BE-EF9B-49D8-9FEC-4DCB07616080}" type="parTrans" cxnId="{262DF86C-B41A-49FE-AA9D-85E15A5E5FB4}">
      <dgm:prSet/>
      <dgm:spPr/>
      <dgm:t>
        <a:bodyPr/>
        <a:lstStyle/>
        <a:p>
          <a:endParaRPr lang="pl-PL"/>
        </a:p>
      </dgm:t>
    </dgm:pt>
    <dgm:pt modelId="{E8CBE2A0-D0BC-4AD0-A754-5355471ECCEF}" type="sibTrans" cxnId="{262DF86C-B41A-49FE-AA9D-85E15A5E5FB4}">
      <dgm:prSet/>
      <dgm:spPr/>
      <dgm:t>
        <a:bodyPr/>
        <a:lstStyle/>
        <a:p>
          <a:endParaRPr lang="pl-PL"/>
        </a:p>
      </dgm:t>
    </dgm:pt>
    <dgm:pt modelId="{91649423-9738-49DB-8990-0444E0DF9411}" type="pres">
      <dgm:prSet presAssocID="{9E6A8E2E-A732-4BB3-A26B-AEBBCCE6463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D90D77BC-33DF-4E8D-BAD1-3EF711148BB0}" type="pres">
      <dgm:prSet presAssocID="{A2ADF08B-1CCD-41AD-8519-FE5040D20666}" presName="linNode" presStyleCnt="0"/>
      <dgm:spPr/>
    </dgm:pt>
    <dgm:pt modelId="{49E5586C-F2B6-4DDB-8A6C-C1B9E74D6C22}" type="pres">
      <dgm:prSet presAssocID="{A2ADF08B-1CCD-41AD-8519-FE5040D20666}" presName="parentShp" presStyleLbl="node1" presStyleIdx="0" presStyleCnt="1" custFlipHor="1" custScaleX="50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8A9475C-7782-4D27-97D6-48BB611ED3FA}" type="pres">
      <dgm:prSet presAssocID="{A2ADF08B-1CCD-41AD-8519-FE5040D20666}" presName="childShp" presStyleLbl="bgAccFollowNode1" presStyleIdx="0" presStyleCnt="1" custScaleX="183513" custLinFactY="214852" custLinFactNeighborX="-4661" custLinFactNeighborY="300000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pl-PL"/>
        </a:p>
      </dgm:t>
    </dgm:pt>
  </dgm:ptLst>
  <dgm:cxnLst>
    <dgm:cxn modelId="{F4D17FD9-008C-4383-B3BB-5F3162F98BF9}" type="presOf" srcId="{92181C1C-811C-4F26-8CAC-E40DE6ABA8BC}" destId="{C8A9475C-7782-4D27-97D6-48BB611ED3FA}" srcOrd="0" destOrd="1" presId="urn:microsoft.com/office/officeart/2005/8/layout/vList6"/>
    <dgm:cxn modelId="{645CB509-6985-47FF-94EE-2A3B37ECAAA1}" srcId="{A2ADF08B-1CCD-41AD-8519-FE5040D20666}" destId="{20F62FE7-2BE6-4FCB-9774-690D8FE8CBCB}" srcOrd="0" destOrd="0" parTransId="{724D93D5-1AC5-413D-9C5C-7262117FBD74}" sibTransId="{263C9EA0-878F-48CF-8BDD-B1C34C78D888}"/>
    <dgm:cxn modelId="{262DF86C-B41A-49FE-AA9D-85E15A5E5FB4}" srcId="{A2ADF08B-1CCD-41AD-8519-FE5040D20666}" destId="{92181C1C-811C-4F26-8CAC-E40DE6ABA8BC}" srcOrd="1" destOrd="0" parTransId="{A8AC74BE-EF9B-49D8-9FEC-4DCB07616080}" sibTransId="{E8CBE2A0-D0BC-4AD0-A754-5355471ECCEF}"/>
    <dgm:cxn modelId="{B2421613-D67F-4051-8901-782784129890}" type="presOf" srcId="{20F62FE7-2BE6-4FCB-9774-690D8FE8CBCB}" destId="{C8A9475C-7782-4D27-97D6-48BB611ED3FA}" srcOrd="0" destOrd="0" presId="urn:microsoft.com/office/officeart/2005/8/layout/vList6"/>
    <dgm:cxn modelId="{E94BDA73-99AC-4106-B5E0-676634EA7DE4}" srcId="{9E6A8E2E-A732-4BB3-A26B-AEBBCCE64632}" destId="{A2ADF08B-1CCD-41AD-8519-FE5040D20666}" srcOrd="0" destOrd="0" parTransId="{D1151739-3C9C-418B-8535-5A9CD33905D5}" sibTransId="{23A92E30-CA93-4032-A3C3-F2274FF7DDA6}"/>
    <dgm:cxn modelId="{D1C21D70-E3B2-4D34-800F-2015006D76CC}" type="presOf" srcId="{9E6A8E2E-A732-4BB3-A26B-AEBBCCE64632}" destId="{91649423-9738-49DB-8990-0444E0DF9411}" srcOrd="0" destOrd="0" presId="urn:microsoft.com/office/officeart/2005/8/layout/vList6"/>
    <dgm:cxn modelId="{69AAEAAC-1D7A-45BB-A48F-53C8B28F200F}" type="presOf" srcId="{A2ADF08B-1CCD-41AD-8519-FE5040D20666}" destId="{49E5586C-F2B6-4DDB-8A6C-C1B9E74D6C22}" srcOrd="0" destOrd="0" presId="urn:microsoft.com/office/officeart/2005/8/layout/vList6"/>
    <dgm:cxn modelId="{54B0F522-546C-4DED-82CA-C5AEC5B40566}" type="presParOf" srcId="{91649423-9738-49DB-8990-0444E0DF9411}" destId="{D90D77BC-33DF-4E8D-BAD1-3EF711148BB0}" srcOrd="0" destOrd="0" presId="urn:microsoft.com/office/officeart/2005/8/layout/vList6"/>
    <dgm:cxn modelId="{13CE0396-5596-4FE0-B721-40FF756F18B5}" type="presParOf" srcId="{D90D77BC-33DF-4E8D-BAD1-3EF711148BB0}" destId="{49E5586C-F2B6-4DDB-8A6C-C1B9E74D6C22}" srcOrd="0" destOrd="0" presId="urn:microsoft.com/office/officeart/2005/8/layout/vList6"/>
    <dgm:cxn modelId="{99D681A2-3130-41AB-A391-E3DA092009D8}" type="presParOf" srcId="{D90D77BC-33DF-4E8D-BAD1-3EF711148BB0}" destId="{C8A9475C-7782-4D27-97D6-48BB611ED3F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2C4F683-610E-4E97-AB83-3D51CD42AF9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3F84F04-D532-49EB-A7C0-04D810C0B1B9}">
      <dgm:prSet phldrT="[Tekst]" custT="1"/>
      <dgm:spPr>
        <a:solidFill>
          <a:srgbClr val="00797A"/>
        </a:solidFill>
      </dgm:spPr>
      <dgm:t>
        <a:bodyPr/>
        <a:lstStyle/>
        <a:p>
          <a:r>
            <a:rPr lang="pl-PL" sz="2000" dirty="0"/>
            <a:t>BENEFICJENT</a:t>
          </a:r>
        </a:p>
      </dgm:t>
    </dgm:pt>
    <dgm:pt modelId="{255E1D5B-9D90-4129-BBF7-A7A02832E39E}" type="parTrans" cxnId="{484AB719-CED5-44AF-BA8D-E5EA1BE051FC}">
      <dgm:prSet/>
      <dgm:spPr/>
      <dgm:t>
        <a:bodyPr/>
        <a:lstStyle/>
        <a:p>
          <a:endParaRPr lang="pl-PL"/>
        </a:p>
      </dgm:t>
    </dgm:pt>
    <dgm:pt modelId="{D061A159-189C-49FD-947E-9DAEAE2377DE}" type="sibTrans" cxnId="{484AB719-CED5-44AF-BA8D-E5EA1BE051FC}">
      <dgm:prSet/>
      <dgm:spPr/>
      <dgm:t>
        <a:bodyPr/>
        <a:lstStyle/>
        <a:p>
          <a:endParaRPr lang="pl-PL"/>
        </a:p>
      </dgm:t>
    </dgm:pt>
    <dgm:pt modelId="{367D5ECB-F572-4686-A610-423898E5B250}">
      <dgm:prSet phldrT="[Tekst]" custT="1"/>
      <dgm:spPr>
        <a:solidFill>
          <a:srgbClr val="009999"/>
        </a:solidFill>
      </dgm:spPr>
      <dgm:t>
        <a:bodyPr anchor="ctr" anchorCtr="0"/>
        <a:lstStyle/>
        <a:p>
          <a:pPr>
            <a:buSzPct val="100000"/>
            <a:buFont typeface="Arial" panose="020B0604020202020204" pitchFamily="34" charset="0"/>
            <a:buChar char="•"/>
          </a:pP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Osoby fizyczne</a:t>
          </a:r>
          <a:endParaRPr lang="pl-PL" sz="2000" dirty="0">
            <a:solidFill>
              <a:schemeClr val="bg1"/>
            </a:solidFill>
            <a:latin typeface="+mn-lt"/>
          </a:endParaRPr>
        </a:p>
      </dgm:t>
    </dgm:pt>
    <dgm:pt modelId="{41D0D550-294D-4C43-BB14-1A9FDFC2F2B2}" type="parTrans" cxnId="{9397BC0B-E7EC-417D-830B-88AB379B8578}">
      <dgm:prSet/>
      <dgm:spPr/>
      <dgm:t>
        <a:bodyPr/>
        <a:lstStyle/>
        <a:p>
          <a:endParaRPr lang="pl-PL"/>
        </a:p>
      </dgm:t>
    </dgm:pt>
    <dgm:pt modelId="{4B3316E6-24D9-400C-B381-23A9761CFB42}" type="sibTrans" cxnId="{9397BC0B-E7EC-417D-830B-88AB379B8578}">
      <dgm:prSet/>
      <dgm:spPr/>
      <dgm:t>
        <a:bodyPr/>
        <a:lstStyle/>
        <a:p>
          <a:endParaRPr lang="pl-PL"/>
        </a:p>
      </dgm:t>
    </dgm:pt>
    <dgm:pt modelId="{4F581F41-F566-420D-8BEF-259475F89E7F}" type="pres">
      <dgm:prSet presAssocID="{72C4F683-610E-4E97-AB83-3D51CD42AF9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798FF8C8-B113-47A7-939F-0B6FB51D9FD5}" type="pres">
      <dgm:prSet presAssocID="{53F84F04-D532-49EB-A7C0-04D810C0B1B9}" presName="linNode" presStyleCnt="0"/>
      <dgm:spPr/>
    </dgm:pt>
    <dgm:pt modelId="{66EFE16B-A618-412C-B173-BDE8BA95BE81}" type="pres">
      <dgm:prSet presAssocID="{53F84F04-D532-49EB-A7C0-04D810C0B1B9}" presName="parentShp" presStyleLbl="node1" presStyleIdx="0" presStyleCnt="1" custScaleX="53358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l-PL"/>
        </a:p>
      </dgm:t>
    </dgm:pt>
    <dgm:pt modelId="{77989AE7-2C8C-426B-B79E-3670B4016DC8}" type="pres">
      <dgm:prSet presAssocID="{53F84F04-D532-49EB-A7C0-04D810C0B1B9}" presName="childShp" presStyleLbl="bgAccFollowNode1" presStyleIdx="0" presStyleCnt="1" custScaleX="136070" custLinFactNeighborX="975" custLinFactNeighborY="8120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pl-PL"/>
        </a:p>
      </dgm:t>
    </dgm:pt>
  </dgm:ptLst>
  <dgm:cxnLst>
    <dgm:cxn modelId="{012D4677-F9D4-4343-AC41-ACB9941061A4}" type="presOf" srcId="{53F84F04-D532-49EB-A7C0-04D810C0B1B9}" destId="{66EFE16B-A618-412C-B173-BDE8BA95BE81}" srcOrd="0" destOrd="0" presId="urn:microsoft.com/office/officeart/2005/8/layout/vList6"/>
    <dgm:cxn modelId="{9397BC0B-E7EC-417D-830B-88AB379B8578}" srcId="{53F84F04-D532-49EB-A7C0-04D810C0B1B9}" destId="{367D5ECB-F572-4686-A610-423898E5B250}" srcOrd="0" destOrd="0" parTransId="{41D0D550-294D-4C43-BB14-1A9FDFC2F2B2}" sibTransId="{4B3316E6-24D9-400C-B381-23A9761CFB42}"/>
    <dgm:cxn modelId="{58A5081D-CB34-45D2-B4AF-DBA57516FCBE}" type="presOf" srcId="{367D5ECB-F572-4686-A610-423898E5B250}" destId="{77989AE7-2C8C-426B-B79E-3670B4016DC8}" srcOrd="0" destOrd="0" presId="urn:microsoft.com/office/officeart/2005/8/layout/vList6"/>
    <dgm:cxn modelId="{484AB719-CED5-44AF-BA8D-E5EA1BE051FC}" srcId="{72C4F683-610E-4E97-AB83-3D51CD42AF94}" destId="{53F84F04-D532-49EB-A7C0-04D810C0B1B9}" srcOrd="0" destOrd="0" parTransId="{255E1D5B-9D90-4129-BBF7-A7A02832E39E}" sibTransId="{D061A159-189C-49FD-947E-9DAEAE2377DE}"/>
    <dgm:cxn modelId="{53C34B96-295F-4573-91BE-A0CC939BEDF7}" type="presOf" srcId="{72C4F683-610E-4E97-AB83-3D51CD42AF94}" destId="{4F581F41-F566-420D-8BEF-259475F89E7F}" srcOrd="0" destOrd="0" presId="urn:microsoft.com/office/officeart/2005/8/layout/vList6"/>
    <dgm:cxn modelId="{4147AF93-3D54-4588-95CD-7A66A3373B13}" type="presParOf" srcId="{4F581F41-F566-420D-8BEF-259475F89E7F}" destId="{798FF8C8-B113-47A7-939F-0B6FB51D9FD5}" srcOrd="0" destOrd="0" presId="urn:microsoft.com/office/officeart/2005/8/layout/vList6"/>
    <dgm:cxn modelId="{916AD312-1FA5-49D3-BA1A-0BCA392B7927}" type="presParOf" srcId="{798FF8C8-B113-47A7-939F-0B6FB51D9FD5}" destId="{66EFE16B-A618-412C-B173-BDE8BA95BE81}" srcOrd="0" destOrd="0" presId="urn:microsoft.com/office/officeart/2005/8/layout/vList6"/>
    <dgm:cxn modelId="{1E2FB94B-42CB-458A-87FD-904C570899CC}" type="presParOf" srcId="{798FF8C8-B113-47A7-939F-0B6FB51D9FD5}" destId="{77989AE7-2C8C-426B-B79E-3670B4016DC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E6A8E2E-A732-4BB3-A26B-AEBBCCE6463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2ADF08B-1CCD-41AD-8519-FE5040D20666}">
      <dgm:prSet phldrT="[Tekst]"/>
      <dgm:spPr>
        <a:solidFill>
          <a:srgbClr val="26993F"/>
        </a:solidFill>
      </dgm:spPr>
      <dgm:t>
        <a:bodyPr/>
        <a:lstStyle/>
        <a:p>
          <a:r>
            <a:rPr lang="pl-PL" dirty="0">
              <a:solidFill>
                <a:srgbClr val="26993F"/>
              </a:solidFill>
            </a:rPr>
            <a:t>xx</a:t>
          </a:r>
        </a:p>
      </dgm:t>
    </dgm:pt>
    <dgm:pt modelId="{D1151739-3C9C-418B-8535-5A9CD33905D5}" type="parTrans" cxnId="{E94BDA73-99AC-4106-B5E0-676634EA7DE4}">
      <dgm:prSet/>
      <dgm:spPr/>
      <dgm:t>
        <a:bodyPr/>
        <a:lstStyle/>
        <a:p>
          <a:endParaRPr lang="pl-PL"/>
        </a:p>
      </dgm:t>
    </dgm:pt>
    <dgm:pt modelId="{23A92E30-CA93-4032-A3C3-F2274FF7DDA6}" type="sibTrans" cxnId="{E94BDA73-99AC-4106-B5E0-676634EA7DE4}">
      <dgm:prSet/>
      <dgm:spPr/>
      <dgm:t>
        <a:bodyPr/>
        <a:lstStyle/>
        <a:p>
          <a:endParaRPr lang="pl-PL"/>
        </a:p>
      </dgm:t>
    </dgm:pt>
    <dgm:pt modelId="{20F62FE7-2BE6-4FCB-9774-690D8FE8CBCB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</a:rPr>
            <a:t>Dotacja </a:t>
          </a:r>
          <a:endParaRPr lang="pl-PL" sz="2400" b="1" kern="1200" dirty="0">
            <a:solidFill>
              <a:srgbClr val="FF0000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724D93D5-1AC5-413D-9C5C-7262117FBD74}" type="parTrans" cxnId="{645CB509-6985-47FF-94EE-2A3B37ECAAA1}">
      <dgm:prSet/>
      <dgm:spPr/>
      <dgm:t>
        <a:bodyPr/>
        <a:lstStyle/>
        <a:p>
          <a:endParaRPr lang="pl-PL"/>
        </a:p>
      </dgm:t>
    </dgm:pt>
    <dgm:pt modelId="{263C9EA0-878F-48CF-8BDD-B1C34C78D888}" type="sibTrans" cxnId="{645CB509-6985-47FF-94EE-2A3B37ECAAA1}">
      <dgm:prSet/>
      <dgm:spPr/>
      <dgm:t>
        <a:bodyPr/>
        <a:lstStyle/>
        <a:p>
          <a:endParaRPr lang="pl-PL"/>
        </a:p>
      </dgm:t>
    </dgm:pt>
    <dgm:pt modelId="{1041C4B6-79C8-482E-9114-66F5BA207BC1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Nabór wniosków – od 02.09.2024 r. do 20.12.2024 r. lub do wyczerpania budżetu 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15139C28-9A56-4272-A36E-2F0622B4D9A9}" type="parTrans" cxnId="{94CC450C-2B6A-4129-8327-14F3FA5BC498}">
      <dgm:prSet/>
      <dgm:spPr/>
      <dgm:t>
        <a:bodyPr/>
        <a:lstStyle/>
        <a:p>
          <a:endParaRPr lang="pl-PL"/>
        </a:p>
      </dgm:t>
    </dgm:pt>
    <dgm:pt modelId="{0BF045E0-5EE1-4EC7-8604-183E2CF8E8D9}" type="sibTrans" cxnId="{94CC450C-2B6A-4129-8327-14F3FA5BC498}">
      <dgm:prSet/>
      <dgm:spPr/>
      <dgm:t>
        <a:bodyPr/>
        <a:lstStyle/>
        <a:p>
          <a:endParaRPr lang="pl-PL"/>
        </a:p>
      </dgm:t>
    </dgm:pt>
    <dgm:pt modelId="{91649423-9738-49DB-8990-0444E0DF9411}" type="pres">
      <dgm:prSet presAssocID="{9E6A8E2E-A732-4BB3-A26B-AEBBCCE6463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D90D77BC-33DF-4E8D-BAD1-3EF711148BB0}" type="pres">
      <dgm:prSet presAssocID="{A2ADF08B-1CCD-41AD-8519-FE5040D20666}" presName="linNode" presStyleCnt="0"/>
      <dgm:spPr/>
    </dgm:pt>
    <dgm:pt modelId="{49E5586C-F2B6-4DDB-8A6C-C1B9E74D6C22}" type="pres">
      <dgm:prSet presAssocID="{A2ADF08B-1CCD-41AD-8519-FE5040D20666}" presName="parentShp" presStyleLbl="node1" presStyleIdx="0" presStyleCnt="1" custFlipHor="1" custScaleX="50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8A9475C-7782-4D27-97D6-48BB611ED3FA}" type="pres">
      <dgm:prSet presAssocID="{A2ADF08B-1CCD-41AD-8519-FE5040D20666}" presName="childShp" presStyleLbl="bgAccFollowNode1" presStyleIdx="0" presStyleCnt="1" custScaleX="183513" custLinFactNeighborX="-4841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pl-PL"/>
        </a:p>
      </dgm:t>
    </dgm:pt>
  </dgm:ptLst>
  <dgm:cxnLst>
    <dgm:cxn modelId="{645CB509-6985-47FF-94EE-2A3B37ECAAA1}" srcId="{A2ADF08B-1CCD-41AD-8519-FE5040D20666}" destId="{20F62FE7-2BE6-4FCB-9774-690D8FE8CBCB}" srcOrd="0" destOrd="0" parTransId="{724D93D5-1AC5-413D-9C5C-7262117FBD74}" sibTransId="{263C9EA0-878F-48CF-8BDD-B1C34C78D888}"/>
    <dgm:cxn modelId="{F767160F-037D-4DDF-A4FB-F2EA2B640A4A}" type="presOf" srcId="{1041C4B6-79C8-482E-9114-66F5BA207BC1}" destId="{C8A9475C-7782-4D27-97D6-48BB611ED3FA}" srcOrd="0" destOrd="1" presId="urn:microsoft.com/office/officeart/2005/8/layout/vList6"/>
    <dgm:cxn modelId="{94CC450C-2B6A-4129-8327-14F3FA5BC498}" srcId="{A2ADF08B-1CCD-41AD-8519-FE5040D20666}" destId="{1041C4B6-79C8-482E-9114-66F5BA207BC1}" srcOrd="1" destOrd="0" parTransId="{15139C28-9A56-4272-A36E-2F0622B4D9A9}" sibTransId="{0BF045E0-5EE1-4EC7-8604-183E2CF8E8D9}"/>
    <dgm:cxn modelId="{B2421613-D67F-4051-8901-782784129890}" type="presOf" srcId="{20F62FE7-2BE6-4FCB-9774-690D8FE8CBCB}" destId="{C8A9475C-7782-4D27-97D6-48BB611ED3FA}" srcOrd="0" destOrd="0" presId="urn:microsoft.com/office/officeart/2005/8/layout/vList6"/>
    <dgm:cxn modelId="{E94BDA73-99AC-4106-B5E0-676634EA7DE4}" srcId="{9E6A8E2E-A732-4BB3-A26B-AEBBCCE64632}" destId="{A2ADF08B-1CCD-41AD-8519-FE5040D20666}" srcOrd="0" destOrd="0" parTransId="{D1151739-3C9C-418B-8535-5A9CD33905D5}" sibTransId="{23A92E30-CA93-4032-A3C3-F2274FF7DDA6}"/>
    <dgm:cxn modelId="{D1C21D70-E3B2-4D34-800F-2015006D76CC}" type="presOf" srcId="{9E6A8E2E-A732-4BB3-A26B-AEBBCCE64632}" destId="{91649423-9738-49DB-8990-0444E0DF9411}" srcOrd="0" destOrd="0" presId="urn:microsoft.com/office/officeart/2005/8/layout/vList6"/>
    <dgm:cxn modelId="{69AAEAAC-1D7A-45BB-A48F-53C8B28F200F}" type="presOf" srcId="{A2ADF08B-1CCD-41AD-8519-FE5040D20666}" destId="{49E5586C-F2B6-4DDB-8A6C-C1B9E74D6C22}" srcOrd="0" destOrd="0" presId="urn:microsoft.com/office/officeart/2005/8/layout/vList6"/>
    <dgm:cxn modelId="{54B0F522-546C-4DED-82CA-C5AEC5B40566}" type="presParOf" srcId="{91649423-9738-49DB-8990-0444E0DF9411}" destId="{D90D77BC-33DF-4E8D-BAD1-3EF711148BB0}" srcOrd="0" destOrd="0" presId="urn:microsoft.com/office/officeart/2005/8/layout/vList6"/>
    <dgm:cxn modelId="{13CE0396-5596-4FE0-B721-40FF756F18B5}" type="presParOf" srcId="{D90D77BC-33DF-4E8D-BAD1-3EF711148BB0}" destId="{49E5586C-F2B6-4DDB-8A6C-C1B9E74D6C22}" srcOrd="0" destOrd="0" presId="urn:microsoft.com/office/officeart/2005/8/layout/vList6"/>
    <dgm:cxn modelId="{99D681A2-3130-41AB-A391-E3DA092009D8}" type="presParOf" srcId="{D90D77BC-33DF-4E8D-BAD1-3EF711148BB0}" destId="{C8A9475C-7782-4D27-97D6-48BB611ED3F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2C4F683-610E-4E97-AB83-3D51CD42AF9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3F84F04-D532-49EB-A7C0-04D810C0B1B9}">
      <dgm:prSet phldrT="[Tekst]" custT="1"/>
      <dgm:spPr>
        <a:solidFill>
          <a:srgbClr val="00797A"/>
        </a:solidFill>
      </dgm:spPr>
      <dgm:t>
        <a:bodyPr/>
        <a:lstStyle/>
        <a:p>
          <a:r>
            <a:rPr lang="pl-PL" sz="2000" dirty="0"/>
            <a:t>BENEFICJENT</a:t>
          </a:r>
        </a:p>
      </dgm:t>
    </dgm:pt>
    <dgm:pt modelId="{255E1D5B-9D90-4129-BBF7-A7A02832E39E}" type="parTrans" cxnId="{484AB719-CED5-44AF-BA8D-E5EA1BE051FC}">
      <dgm:prSet/>
      <dgm:spPr/>
      <dgm:t>
        <a:bodyPr/>
        <a:lstStyle/>
        <a:p>
          <a:endParaRPr lang="pl-PL"/>
        </a:p>
      </dgm:t>
    </dgm:pt>
    <dgm:pt modelId="{D061A159-189C-49FD-947E-9DAEAE2377DE}" type="sibTrans" cxnId="{484AB719-CED5-44AF-BA8D-E5EA1BE051FC}">
      <dgm:prSet/>
      <dgm:spPr/>
      <dgm:t>
        <a:bodyPr/>
        <a:lstStyle/>
        <a:p>
          <a:endParaRPr lang="pl-PL"/>
        </a:p>
      </dgm:t>
    </dgm:pt>
    <dgm:pt modelId="{367D5ECB-F572-4686-A610-423898E5B250}">
      <dgm:prSet phldrT="[Tekst]" custT="1"/>
      <dgm:spPr>
        <a:solidFill>
          <a:srgbClr val="009999"/>
        </a:solidFill>
      </dgm:spPr>
      <dgm:t>
        <a:bodyPr anchor="ctr" anchorCtr="0"/>
        <a:lstStyle/>
        <a:p>
          <a:pPr>
            <a:buSzPct val="100000"/>
            <a:buFont typeface="Arial" panose="020B0604020202020204" pitchFamily="34" charset="0"/>
            <a:buNone/>
          </a:pPr>
          <a:r>
            <a:rPr lang="pl-PL" sz="20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państwowe </a:t>
          </a: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jednostki </a:t>
          </a:r>
          <a:r>
            <a:rPr lang="pl-PL" sz="20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budżetowe (PJB), </a:t>
          </a: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szkoły wyższe, administracja rządowa oraz nadzorowane lub podległe jej organy i jednostki organizacyjne, w tym szpitale i </a:t>
          </a:r>
          <a:r>
            <a:rPr lang="pl-PL" sz="20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przychodnie – budynki zabytkowe;</a:t>
          </a:r>
          <a:endParaRPr lang="pl-PL" sz="2000" dirty="0">
            <a:solidFill>
              <a:schemeClr val="bg1"/>
            </a:solidFill>
          </a:endParaRPr>
        </a:p>
      </dgm:t>
    </dgm:pt>
    <dgm:pt modelId="{41D0D550-294D-4C43-BB14-1A9FDFC2F2B2}" type="parTrans" cxnId="{9397BC0B-E7EC-417D-830B-88AB379B8578}">
      <dgm:prSet/>
      <dgm:spPr/>
      <dgm:t>
        <a:bodyPr/>
        <a:lstStyle/>
        <a:p>
          <a:endParaRPr lang="pl-PL"/>
        </a:p>
      </dgm:t>
    </dgm:pt>
    <dgm:pt modelId="{4B3316E6-24D9-400C-B381-23A9761CFB42}" type="sibTrans" cxnId="{9397BC0B-E7EC-417D-830B-88AB379B8578}">
      <dgm:prSet/>
      <dgm:spPr/>
      <dgm:t>
        <a:bodyPr/>
        <a:lstStyle/>
        <a:p>
          <a:endParaRPr lang="pl-PL"/>
        </a:p>
      </dgm:t>
    </dgm:pt>
    <dgm:pt modelId="{BE0C5945-E2DE-4275-B306-F422CBD26299}">
      <dgm:prSet phldrT="[Tekst]" custT="1"/>
      <dgm:spPr>
        <a:solidFill>
          <a:srgbClr val="009999"/>
        </a:solidFill>
      </dgm:spPr>
      <dgm:t>
        <a:bodyPr anchor="ctr" anchorCtr="0"/>
        <a:lstStyle/>
        <a:p>
          <a:pPr>
            <a:buSzPct val="100000"/>
            <a:buFont typeface="Arial" panose="020B0604020202020204" pitchFamily="34" charset="0"/>
            <a:buNone/>
          </a:pPr>
          <a:r>
            <a:rPr lang="pl-PL" sz="2000" dirty="0" smtClean="0">
              <a:solidFill>
                <a:schemeClr val="bg1"/>
              </a:solidFill>
            </a:rPr>
            <a:t>państwowe jednostki budżetowe – budynki </a:t>
          </a:r>
          <a:r>
            <a:rPr lang="pl-PL" sz="2000" dirty="0" err="1" smtClean="0">
              <a:solidFill>
                <a:schemeClr val="bg1"/>
              </a:solidFill>
            </a:rPr>
            <a:t>niezabytkowe</a:t>
          </a:r>
          <a:r>
            <a:rPr lang="pl-PL" sz="2000" dirty="0" smtClean="0">
              <a:solidFill>
                <a:schemeClr val="bg1"/>
              </a:solidFill>
            </a:rPr>
            <a:t> i </a:t>
          </a:r>
          <a:r>
            <a:rPr lang="pl-PL" sz="2000" dirty="0" smtClean="0">
              <a:solidFill>
                <a:schemeClr val="bg1"/>
              </a:solidFill>
            </a:rPr>
            <a:t>mieszane</a:t>
          </a:r>
          <a:endParaRPr lang="pl-PL" sz="2000" dirty="0">
            <a:solidFill>
              <a:schemeClr val="bg1"/>
            </a:solidFill>
          </a:endParaRPr>
        </a:p>
      </dgm:t>
    </dgm:pt>
    <dgm:pt modelId="{9CFDF6BD-D68B-42EB-B6B1-5E684439F822}" type="parTrans" cxnId="{ED151852-D4B3-478F-9305-56E8913538F2}">
      <dgm:prSet/>
      <dgm:spPr/>
      <dgm:t>
        <a:bodyPr/>
        <a:lstStyle/>
        <a:p>
          <a:endParaRPr lang="pl-PL"/>
        </a:p>
      </dgm:t>
    </dgm:pt>
    <dgm:pt modelId="{57389CF0-FDFA-45FD-8ED7-3E9F1AAB6295}" type="sibTrans" cxnId="{ED151852-D4B3-478F-9305-56E8913538F2}">
      <dgm:prSet/>
      <dgm:spPr/>
      <dgm:t>
        <a:bodyPr/>
        <a:lstStyle/>
        <a:p>
          <a:endParaRPr lang="pl-PL"/>
        </a:p>
      </dgm:t>
    </dgm:pt>
    <dgm:pt modelId="{4F581F41-F566-420D-8BEF-259475F89E7F}" type="pres">
      <dgm:prSet presAssocID="{72C4F683-610E-4E97-AB83-3D51CD42AF9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798FF8C8-B113-47A7-939F-0B6FB51D9FD5}" type="pres">
      <dgm:prSet presAssocID="{53F84F04-D532-49EB-A7C0-04D810C0B1B9}" presName="linNode" presStyleCnt="0"/>
      <dgm:spPr/>
    </dgm:pt>
    <dgm:pt modelId="{66EFE16B-A618-412C-B173-BDE8BA95BE81}" type="pres">
      <dgm:prSet presAssocID="{53F84F04-D532-49EB-A7C0-04D810C0B1B9}" presName="parentShp" presStyleLbl="node1" presStyleIdx="0" presStyleCnt="1" custScaleX="59548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l-PL"/>
        </a:p>
      </dgm:t>
    </dgm:pt>
    <dgm:pt modelId="{77989AE7-2C8C-426B-B79E-3670B4016DC8}" type="pres">
      <dgm:prSet presAssocID="{53F84F04-D532-49EB-A7C0-04D810C0B1B9}" presName="childShp" presStyleLbl="bgAccFollowNode1" presStyleIdx="0" presStyleCnt="1" custScaleX="149847" custLinFactNeighborX="63" custLinFactNeighborY="25332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pl-PL"/>
        </a:p>
      </dgm:t>
    </dgm:pt>
  </dgm:ptLst>
  <dgm:cxnLst>
    <dgm:cxn modelId="{012D4677-F9D4-4343-AC41-ACB9941061A4}" type="presOf" srcId="{53F84F04-D532-49EB-A7C0-04D810C0B1B9}" destId="{66EFE16B-A618-412C-B173-BDE8BA95BE81}" srcOrd="0" destOrd="0" presId="urn:microsoft.com/office/officeart/2005/8/layout/vList6"/>
    <dgm:cxn modelId="{9397BC0B-E7EC-417D-830B-88AB379B8578}" srcId="{53F84F04-D532-49EB-A7C0-04D810C0B1B9}" destId="{367D5ECB-F572-4686-A610-423898E5B250}" srcOrd="0" destOrd="0" parTransId="{41D0D550-294D-4C43-BB14-1A9FDFC2F2B2}" sibTransId="{4B3316E6-24D9-400C-B381-23A9761CFB42}"/>
    <dgm:cxn modelId="{ED151852-D4B3-478F-9305-56E8913538F2}" srcId="{53F84F04-D532-49EB-A7C0-04D810C0B1B9}" destId="{BE0C5945-E2DE-4275-B306-F422CBD26299}" srcOrd="1" destOrd="0" parTransId="{9CFDF6BD-D68B-42EB-B6B1-5E684439F822}" sibTransId="{57389CF0-FDFA-45FD-8ED7-3E9F1AAB6295}"/>
    <dgm:cxn modelId="{58A5081D-CB34-45D2-B4AF-DBA57516FCBE}" type="presOf" srcId="{367D5ECB-F572-4686-A610-423898E5B250}" destId="{77989AE7-2C8C-426B-B79E-3670B4016DC8}" srcOrd="0" destOrd="0" presId="urn:microsoft.com/office/officeart/2005/8/layout/vList6"/>
    <dgm:cxn modelId="{EB59B880-CE1B-4053-8A33-FCDC4D6D36A4}" type="presOf" srcId="{BE0C5945-E2DE-4275-B306-F422CBD26299}" destId="{77989AE7-2C8C-426B-B79E-3670B4016DC8}" srcOrd="0" destOrd="1" presId="urn:microsoft.com/office/officeart/2005/8/layout/vList6"/>
    <dgm:cxn modelId="{484AB719-CED5-44AF-BA8D-E5EA1BE051FC}" srcId="{72C4F683-610E-4E97-AB83-3D51CD42AF94}" destId="{53F84F04-D532-49EB-A7C0-04D810C0B1B9}" srcOrd="0" destOrd="0" parTransId="{255E1D5B-9D90-4129-BBF7-A7A02832E39E}" sibTransId="{D061A159-189C-49FD-947E-9DAEAE2377DE}"/>
    <dgm:cxn modelId="{53C34B96-295F-4573-91BE-A0CC939BEDF7}" type="presOf" srcId="{72C4F683-610E-4E97-AB83-3D51CD42AF94}" destId="{4F581F41-F566-420D-8BEF-259475F89E7F}" srcOrd="0" destOrd="0" presId="urn:microsoft.com/office/officeart/2005/8/layout/vList6"/>
    <dgm:cxn modelId="{4147AF93-3D54-4588-95CD-7A66A3373B13}" type="presParOf" srcId="{4F581F41-F566-420D-8BEF-259475F89E7F}" destId="{798FF8C8-B113-47A7-939F-0B6FB51D9FD5}" srcOrd="0" destOrd="0" presId="urn:microsoft.com/office/officeart/2005/8/layout/vList6"/>
    <dgm:cxn modelId="{916AD312-1FA5-49D3-BA1A-0BCA392B7927}" type="presParOf" srcId="{798FF8C8-B113-47A7-939F-0B6FB51D9FD5}" destId="{66EFE16B-A618-412C-B173-BDE8BA95BE81}" srcOrd="0" destOrd="0" presId="urn:microsoft.com/office/officeart/2005/8/layout/vList6"/>
    <dgm:cxn modelId="{1E2FB94B-42CB-458A-87FD-904C570899CC}" type="presParOf" srcId="{798FF8C8-B113-47A7-939F-0B6FB51D9FD5}" destId="{77989AE7-2C8C-426B-B79E-3670B4016DC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E6A8E2E-A732-4BB3-A26B-AEBBCCE6463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2ADF08B-1CCD-41AD-8519-FE5040D20666}">
      <dgm:prSet phldrT="[Tekst]"/>
      <dgm:spPr>
        <a:solidFill>
          <a:srgbClr val="26993F"/>
        </a:solidFill>
      </dgm:spPr>
      <dgm:t>
        <a:bodyPr/>
        <a:lstStyle/>
        <a:p>
          <a:r>
            <a:rPr lang="pl-PL" dirty="0">
              <a:solidFill>
                <a:srgbClr val="26993F"/>
              </a:solidFill>
            </a:rPr>
            <a:t>xx</a:t>
          </a:r>
        </a:p>
      </dgm:t>
    </dgm:pt>
    <dgm:pt modelId="{D1151739-3C9C-418B-8535-5A9CD33905D5}" type="parTrans" cxnId="{E94BDA73-99AC-4106-B5E0-676634EA7DE4}">
      <dgm:prSet/>
      <dgm:spPr/>
      <dgm:t>
        <a:bodyPr/>
        <a:lstStyle/>
        <a:p>
          <a:endParaRPr lang="pl-PL"/>
        </a:p>
      </dgm:t>
    </dgm:pt>
    <dgm:pt modelId="{23A92E30-CA93-4032-A3C3-F2274FF7DDA6}" type="sibTrans" cxnId="{E94BDA73-99AC-4106-B5E0-676634EA7DE4}">
      <dgm:prSet/>
      <dgm:spPr/>
      <dgm:t>
        <a:bodyPr/>
        <a:lstStyle/>
        <a:p>
          <a:endParaRPr lang="pl-PL"/>
        </a:p>
      </dgm:t>
    </dgm:pt>
    <dgm:pt modelId="{20F62FE7-2BE6-4FCB-9774-690D8FE8CBCB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000" b="1" kern="1200" dirty="0" smtClean="0">
              <a:solidFill>
                <a:srgbClr val="24903B"/>
              </a:solidFill>
            </a:rPr>
            <a:t>Dotacja </a:t>
          </a:r>
          <a:endParaRPr lang="pl-PL" sz="2000" b="1" kern="1200" dirty="0">
            <a:solidFill>
              <a:srgbClr val="FF0000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724D93D5-1AC5-413D-9C5C-7262117FBD74}" type="parTrans" cxnId="{645CB509-6985-47FF-94EE-2A3B37ECAAA1}">
      <dgm:prSet/>
      <dgm:spPr/>
      <dgm:t>
        <a:bodyPr/>
        <a:lstStyle/>
        <a:p>
          <a:endParaRPr lang="pl-PL"/>
        </a:p>
      </dgm:t>
    </dgm:pt>
    <dgm:pt modelId="{263C9EA0-878F-48CF-8BDD-B1C34C78D888}" type="sibTrans" cxnId="{645CB509-6985-47FF-94EE-2A3B37ECAAA1}">
      <dgm:prSet/>
      <dgm:spPr/>
      <dgm:t>
        <a:bodyPr/>
        <a:lstStyle/>
        <a:p>
          <a:endParaRPr lang="pl-PL"/>
        </a:p>
      </dgm:t>
    </dgm:pt>
    <dgm:pt modelId="{2C26FE18-F6EE-441C-99C8-A62453D0DF32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000" b="1" kern="1200" dirty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Nabór wniosków </a:t>
          </a:r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– do 14.10.2024 r.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1F406844-EB71-4699-98DF-3BFE483F5A06}" type="parTrans" cxnId="{AB758598-204C-40FA-AB7C-80C3A9154536}">
      <dgm:prSet/>
      <dgm:spPr/>
      <dgm:t>
        <a:bodyPr/>
        <a:lstStyle/>
        <a:p>
          <a:endParaRPr lang="pl-PL"/>
        </a:p>
      </dgm:t>
    </dgm:pt>
    <dgm:pt modelId="{48A65349-BAC9-4B39-8E6A-A209571B6D41}" type="sibTrans" cxnId="{AB758598-204C-40FA-AB7C-80C3A9154536}">
      <dgm:prSet/>
      <dgm:spPr/>
      <dgm:t>
        <a:bodyPr/>
        <a:lstStyle/>
        <a:p>
          <a:endParaRPr lang="pl-PL"/>
        </a:p>
      </dgm:t>
    </dgm:pt>
    <dgm:pt modelId="{F68DFD26-1DC4-4303-A9F3-5674E41F3B00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000" b="1" kern="1200" dirty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  <a:cs typeface="Source Sans Pro Semibold"/>
            </a:rPr>
            <a:t>Nabór </a:t>
          </a:r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  <a:cs typeface="Source Sans Pro Semibold"/>
            </a:rPr>
            <a:t>konkurencyjny 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44E443E8-453E-499B-969B-05F8820CDB62}" type="parTrans" cxnId="{595ADC5C-5E7A-4CD2-81D3-B35A7E92F7C7}">
      <dgm:prSet/>
      <dgm:spPr/>
      <dgm:t>
        <a:bodyPr/>
        <a:lstStyle/>
        <a:p>
          <a:endParaRPr lang="pl-PL"/>
        </a:p>
      </dgm:t>
    </dgm:pt>
    <dgm:pt modelId="{CA1D5180-9938-4585-9727-624F5555E52A}" type="sibTrans" cxnId="{595ADC5C-5E7A-4CD2-81D3-B35A7E92F7C7}">
      <dgm:prSet/>
      <dgm:spPr/>
      <dgm:t>
        <a:bodyPr/>
        <a:lstStyle/>
        <a:p>
          <a:endParaRPr lang="pl-PL"/>
        </a:p>
      </dgm:t>
    </dgm:pt>
    <dgm:pt modelId="{91649423-9738-49DB-8990-0444E0DF9411}" type="pres">
      <dgm:prSet presAssocID="{9E6A8E2E-A732-4BB3-A26B-AEBBCCE6463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D90D77BC-33DF-4E8D-BAD1-3EF711148BB0}" type="pres">
      <dgm:prSet presAssocID="{A2ADF08B-1CCD-41AD-8519-FE5040D20666}" presName="linNode" presStyleCnt="0"/>
      <dgm:spPr/>
    </dgm:pt>
    <dgm:pt modelId="{49E5586C-F2B6-4DDB-8A6C-C1B9E74D6C22}" type="pres">
      <dgm:prSet presAssocID="{A2ADF08B-1CCD-41AD-8519-FE5040D20666}" presName="parentShp" presStyleLbl="node1" presStyleIdx="0" presStyleCnt="1" custFlipHor="1" custScaleX="50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8A9475C-7782-4D27-97D6-48BB611ED3FA}" type="pres">
      <dgm:prSet presAssocID="{A2ADF08B-1CCD-41AD-8519-FE5040D20666}" presName="childShp" presStyleLbl="bgAccFollowNode1" presStyleIdx="0" presStyleCnt="1" custScaleX="183513" custLinFactY="214852" custLinFactNeighborX="-4661" custLinFactNeighborY="300000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pl-PL"/>
        </a:p>
      </dgm:t>
    </dgm:pt>
  </dgm:ptLst>
  <dgm:cxnLst>
    <dgm:cxn modelId="{AB758598-204C-40FA-AB7C-80C3A9154536}" srcId="{A2ADF08B-1CCD-41AD-8519-FE5040D20666}" destId="{2C26FE18-F6EE-441C-99C8-A62453D0DF32}" srcOrd="1" destOrd="0" parTransId="{1F406844-EB71-4699-98DF-3BFE483F5A06}" sibTransId="{48A65349-BAC9-4B39-8E6A-A209571B6D41}"/>
    <dgm:cxn modelId="{595ADC5C-5E7A-4CD2-81D3-B35A7E92F7C7}" srcId="{A2ADF08B-1CCD-41AD-8519-FE5040D20666}" destId="{F68DFD26-1DC4-4303-A9F3-5674E41F3B00}" srcOrd="2" destOrd="0" parTransId="{44E443E8-453E-499B-969B-05F8820CDB62}" sibTransId="{CA1D5180-9938-4585-9727-624F5555E52A}"/>
    <dgm:cxn modelId="{D1C21D70-E3B2-4D34-800F-2015006D76CC}" type="presOf" srcId="{9E6A8E2E-A732-4BB3-A26B-AEBBCCE64632}" destId="{91649423-9738-49DB-8990-0444E0DF9411}" srcOrd="0" destOrd="0" presId="urn:microsoft.com/office/officeart/2005/8/layout/vList6"/>
    <dgm:cxn modelId="{645CB509-6985-47FF-94EE-2A3B37ECAAA1}" srcId="{A2ADF08B-1CCD-41AD-8519-FE5040D20666}" destId="{20F62FE7-2BE6-4FCB-9774-690D8FE8CBCB}" srcOrd="0" destOrd="0" parTransId="{724D93D5-1AC5-413D-9C5C-7262117FBD74}" sibTransId="{263C9EA0-878F-48CF-8BDD-B1C34C78D888}"/>
    <dgm:cxn modelId="{A8A37457-F3FC-4823-B56F-6200D3A3E60F}" type="presOf" srcId="{F68DFD26-1DC4-4303-A9F3-5674E41F3B00}" destId="{C8A9475C-7782-4D27-97D6-48BB611ED3FA}" srcOrd="0" destOrd="2" presId="urn:microsoft.com/office/officeart/2005/8/layout/vList6"/>
    <dgm:cxn modelId="{B2421613-D67F-4051-8901-782784129890}" type="presOf" srcId="{20F62FE7-2BE6-4FCB-9774-690D8FE8CBCB}" destId="{C8A9475C-7782-4D27-97D6-48BB611ED3FA}" srcOrd="0" destOrd="0" presId="urn:microsoft.com/office/officeart/2005/8/layout/vList6"/>
    <dgm:cxn modelId="{69AAEAAC-1D7A-45BB-A48F-53C8B28F200F}" type="presOf" srcId="{A2ADF08B-1CCD-41AD-8519-FE5040D20666}" destId="{49E5586C-F2B6-4DDB-8A6C-C1B9E74D6C22}" srcOrd="0" destOrd="0" presId="urn:microsoft.com/office/officeart/2005/8/layout/vList6"/>
    <dgm:cxn modelId="{E94BDA73-99AC-4106-B5E0-676634EA7DE4}" srcId="{9E6A8E2E-A732-4BB3-A26B-AEBBCCE64632}" destId="{A2ADF08B-1CCD-41AD-8519-FE5040D20666}" srcOrd="0" destOrd="0" parTransId="{D1151739-3C9C-418B-8535-5A9CD33905D5}" sibTransId="{23A92E30-CA93-4032-A3C3-F2274FF7DDA6}"/>
    <dgm:cxn modelId="{951B24B0-C6F4-40BE-8ED2-92D21521ECCE}" type="presOf" srcId="{2C26FE18-F6EE-441C-99C8-A62453D0DF32}" destId="{C8A9475C-7782-4D27-97D6-48BB611ED3FA}" srcOrd="0" destOrd="1" presId="urn:microsoft.com/office/officeart/2005/8/layout/vList6"/>
    <dgm:cxn modelId="{54B0F522-546C-4DED-82CA-C5AEC5B40566}" type="presParOf" srcId="{91649423-9738-49DB-8990-0444E0DF9411}" destId="{D90D77BC-33DF-4E8D-BAD1-3EF711148BB0}" srcOrd="0" destOrd="0" presId="urn:microsoft.com/office/officeart/2005/8/layout/vList6"/>
    <dgm:cxn modelId="{13CE0396-5596-4FE0-B721-40FF756F18B5}" type="presParOf" srcId="{D90D77BC-33DF-4E8D-BAD1-3EF711148BB0}" destId="{49E5586C-F2B6-4DDB-8A6C-C1B9E74D6C22}" srcOrd="0" destOrd="0" presId="urn:microsoft.com/office/officeart/2005/8/layout/vList6"/>
    <dgm:cxn modelId="{99D681A2-3130-41AB-A391-E3DA092009D8}" type="presParOf" srcId="{D90D77BC-33DF-4E8D-BAD1-3EF711148BB0}" destId="{C8A9475C-7782-4D27-97D6-48BB611ED3F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2C4F683-610E-4E97-AB83-3D51CD42AF9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3F84F04-D532-49EB-A7C0-04D810C0B1B9}">
      <dgm:prSet phldrT="[Tekst]" custT="1"/>
      <dgm:spPr>
        <a:solidFill>
          <a:srgbClr val="00797A"/>
        </a:solidFill>
      </dgm:spPr>
      <dgm:t>
        <a:bodyPr/>
        <a:lstStyle/>
        <a:p>
          <a:r>
            <a:rPr lang="pl-PL" sz="2000" dirty="0"/>
            <a:t>BENEFICJENT</a:t>
          </a:r>
        </a:p>
      </dgm:t>
    </dgm:pt>
    <dgm:pt modelId="{255E1D5B-9D90-4129-BBF7-A7A02832E39E}" type="parTrans" cxnId="{484AB719-CED5-44AF-BA8D-E5EA1BE051FC}">
      <dgm:prSet/>
      <dgm:spPr/>
      <dgm:t>
        <a:bodyPr/>
        <a:lstStyle/>
        <a:p>
          <a:endParaRPr lang="pl-PL"/>
        </a:p>
      </dgm:t>
    </dgm:pt>
    <dgm:pt modelId="{D061A159-189C-49FD-947E-9DAEAE2377DE}" type="sibTrans" cxnId="{484AB719-CED5-44AF-BA8D-E5EA1BE051FC}">
      <dgm:prSet/>
      <dgm:spPr/>
      <dgm:t>
        <a:bodyPr/>
        <a:lstStyle/>
        <a:p>
          <a:endParaRPr lang="pl-PL"/>
        </a:p>
      </dgm:t>
    </dgm:pt>
    <dgm:pt modelId="{5BC283E7-6531-4161-A033-6F4FA1190CE0}">
      <dgm:prSet phldrT="[Tekst]" custT="1"/>
      <dgm:spPr>
        <a:solidFill>
          <a:srgbClr val="009999"/>
        </a:solidFill>
      </dgm:spPr>
      <dgm:t>
        <a:bodyPr/>
        <a:lstStyle/>
        <a:p>
          <a:pPr>
            <a:buNone/>
          </a:pPr>
          <a:r>
            <a:rPr lang="pl-PL" sz="2000" dirty="0" smtClean="0">
              <a:solidFill>
                <a:schemeClr val="bg1"/>
              </a:solidFill>
              <a:latin typeface="+mn-lt"/>
            </a:rPr>
            <a:t>spółdzielnie mieszkaniowe; </a:t>
          </a:r>
          <a:endParaRPr lang="pl-PL" sz="2000" dirty="0">
            <a:solidFill>
              <a:schemeClr val="bg1"/>
            </a:solidFill>
          </a:endParaRPr>
        </a:p>
      </dgm:t>
    </dgm:pt>
    <dgm:pt modelId="{8E497D23-5D1A-4578-A18C-E36530088589}" type="sibTrans" cxnId="{734514A4-4D74-4C34-99AB-6C360E328435}">
      <dgm:prSet/>
      <dgm:spPr/>
      <dgm:t>
        <a:bodyPr/>
        <a:lstStyle/>
        <a:p>
          <a:endParaRPr lang="pl-PL"/>
        </a:p>
      </dgm:t>
    </dgm:pt>
    <dgm:pt modelId="{FDF4C114-3E88-42EA-8E1A-D61172F15D69}" type="parTrans" cxnId="{734514A4-4D74-4C34-99AB-6C360E328435}">
      <dgm:prSet/>
      <dgm:spPr/>
      <dgm:t>
        <a:bodyPr/>
        <a:lstStyle/>
        <a:p>
          <a:endParaRPr lang="pl-PL"/>
        </a:p>
      </dgm:t>
    </dgm:pt>
    <dgm:pt modelId="{ACA7EE0C-477C-424A-9A2F-F3D3355C96C3}">
      <dgm:prSet custT="1"/>
      <dgm:spPr/>
      <dgm:t>
        <a:bodyPr/>
        <a:lstStyle/>
        <a:p>
          <a:pPr>
            <a:buNone/>
          </a:pPr>
          <a:r>
            <a:rPr lang="pl-PL" sz="2000" dirty="0" smtClean="0">
              <a:solidFill>
                <a:schemeClr val="bg1"/>
              </a:solidFill>
              <a:latin typeface="+mn-lt"/>
            </a:rPr>
            <a:t>spółki prawa handlowego z udziałem Skarbu Państwa, prowadzące działalność mieszkaniową;</a:t>
          </a:r>
          <a:endParaRPr lang="pl-PL" sz="2000" dirty="0">
            <a:solidFill>
              <a:schemeClr val="bg1"/>
            </a:solidFill>
            <a:latin typeface="+mn-lt"/>
          </a:endParaRPr>
        </a:p>
      </dgm:t>
    </dgm:pt>
    <dgm:pt modelId="{8C70383D-8E78-4622-B7F6-807109F53588}" type="parTrans" cxnId="{BF08854C-1BDB-4877-8425-E4D128AAEEB2}">
      <dgm:prSet/>
      <dgm:spPr/>
      <dgm:t>
        <a:bodyPr/>
        <a:lstStyle/>
        <a:p>
          <a:endParaRPr lang="pl-PL"/>
        </a:p>
      </dgm:t>
    </dgm:pt>
    <dgm:pt modelId="{5E0EC742-ADCF-4FCC-8954-59C383804DD7}" type="sibTrans" cxnId="{BF08854C-1BDB-4877-8425-E4D128AAEEB2}">
      <dgm:prSet/>
      <dgm:spPr/>
      <dgm:t>
        <a:bodyPr/>
        <a:lstStyle/>
        <a:p>
          <a:endParaRPr lang="pl-PL"/>
        </a:p>
      </dgm:t>
    </dgm:pt>
    <dgm:pt modelId="{321361A8-0F46-4AAF-8099-068690CABB82}">
      <dgm:prSet custT="1"/>
      <dgm:spPr/>
      <dgm:t>
        <a:bodyPr/>
        <a:lstStyle/>
        <a:p>
          <a:pPr>
            <a:buNone/>
          </a:pPr>
          <a:r>
            <a:rPr lang="pl-PL" sz="2000" dirty="0" smtClean="0">
              <a:solidFill>
                <a:schemeClr val="bg1"/>
              </a:solidFill>
              <a:latin typeface="+mn-lt"/>
            </a:rPr>
            <a:t>dostawcy </a:t>
          </a:r>
          <a:r>
            <a:rPr lang="pl-PL" sz="2000" dirty="0" smtClean="0">
              <a:solidFill>
                <a:schemeClr val="bg1"/>
              </a:solidFill>
              <a:latin typeface="+mn-lt"/>
            </a:rPr>
            <a:t>usług energetycznych w rozumieniu dyrektywy 2012/27/UE, działające na rzecz spółdzielni mieszkaniowych i Skarbu Państwa/spółek prawa handlowego z udziałem Skarbu Państwa, prowadzących działalność mieszkaniową, pod warunkiem, że dostawca usług energetycznych jest mikroprzedsiębiorstwem, małym przedsiębiorstwem, średnim przedsiębiorstwem albo małą spółką o średniej kapitalizacji</a:t>
          </a:r>
          <a:endParaRPr lang="pl-PL" sz="2000" dirty="0">
            <a:solidFill>
              <a:schemeClr val="bg1"/>
            </a:solidFill>
            <a:latin typeface="+mn-lt"/>
          </a:endParaRPr>
        </a:p>
      </dgm:t>
    </dgm:pt>
    <dgm:pt modelId="{D569D8FA-682F-42E6-9A56-355D1BDDD5BC}" type="parTrans" cxnId="{03FB15B5-EEE1-4D9C-9E36-39374CE8FE5A}">
      <dgm:prSet/>
      <dgm:spPr/>
      <dgm:t>
        <a:bodyPr/>
        <a:lstStyle/>
        <a:p>
          <a:endParaRPr lang="pl-PL"/>
        </a:p>
      </dgm:t>
    </dgm:pt>
    <dgm:pt modelId="{B8A15642-3098-4F99-851E-42F84F75CDC4}" type="sibTrans" cxnId="{03FB15B5-EEE1-4D9C-9E36-39374CE8FE5A}">
      <dgm:prSet/>
      <dgm:spPr/>
      <dgm:t>
        <a:bodyPr/>
        <a:lstStyle/>
        <a:p>
          <a:endParaRPr lang="pl-PL"/>
        </a:p>
      </dgm:t>
    </dgm:pt>
    <dgm:pt modelId="{4F581F41-F566-420D-8BEF-259475F89E7F}" type="pres">
      <dgm:prSet presAssocID="{72C4F683-610E-4E97-AB83-3D51CD42AF9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798FF8C8-B113-47A7-939F-0B6FB51D9FD5}" type="pres">
      <dgm:prSet presAssocID="{53F84F04-D532-49EB-A7C0-04D810C0B1B9}" presName="linNode" presStyleCnt="0"/>
      <dgm:spPr/>
    </dgm:pt>
    <dgm:pt modelId="{66EFE16B-A618-412C-B173-BDE8BA95BE81}" type="pres">
      <dgm:prSet presAssocID="{53F84F04-D532-49EB-A7C0-04D810C0B1B9}" presName="parentShp" presStyleLbl="node1" presStyleIdx="0" presStyleCnt="1" custScaleX="55712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l-PL"/>
        </a:p>
      </dgm:t>
    </dgm:pt>
    <dgm:pt modelId="{77989AE7-2C8C-426B-B79E-3670B4016DC8}" type="pres">
      <dgm:prSet presAssocID="{53F84F04-D532-49EB-A7C0-04D810C0B1B9}" presName="childShp" presStyleLbl="bgAccFollowNode1" presStyleIdx="0" presStyleCnt="1" custScaleX="136070" custScaleY="100098" custLinFactNeighborX="41" custLinFactNeighborY="-5847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pl-PL"/>
        </a:p>
      </dgm:t>
    </dgm:pt>
  </dgm:ptLst>
  <dgm:cxnLst>
    <dgm:cxn modelId="{734514A4-4D74-4C34-99AB-6C360E328435}" srcId="{53F84F04-D532-49EB-A7C0-04D810C0B1B9}" destId="{5BC283E7-6531-4161-A033-6F4FA1190CE0}" srcOrd="0" destOrd="0" parTransId="{FDF4C114-3E88-42EA-8E1A-D61172F15D69}" sibTransId="{8E497D23-5D1A-4578-A18C-E36530088589}"/>
    <dgm:cxn modelId="{03FB15B5-EEE1-4D9C-9E36-39374CE8FE5A}" srcId="{53F84F04-D532-49EB-A7C0-04D810C0B1B9}" destId="{321361A8-0F46-4AAF-8099-068690CABB82}" srcOrd="2" destOrd="0" parTransId="{D569D8FA-682F-42E6-9A56-355D1BDDD5BC}" sibTransId="{B8A15642-3098-4F99-851E-42F84F75CDC4}"/>
    <dgm:cxn modelId="{EB1E2F7F-0C22-4619-AE35-363D9F08C6CC}" type="presOf" srcId="{321361A8-0F46-4AAF-8099-068690CABB82}" destId="{77989AE7-2C8C-426B-B79E-3670B4016DC8}" srcOrd="0" destOrd="2" presId="urn:microsoft.com/office/officeart/2005/8/layout/vList6"/>
    <dgm:cxn modelId="{DB4D2954-1766-4F73-8618-A2F3F8C407C7}" type="presOf" srcId="{5BC283E7-6531-4161-A033-6F4FA1190CE0}" destId="{77989AE7-2C8C-426B-B79E-3670B4016DC8}" srcOrd="0" destOrd="0" presId="urn:microsoft.com/office/officeart/2005/8/layout/vList6"/>
    <dgm:cxn modelId="{BF08854C-1BDB-4877-8425-E4D128AAEEB2}" srcId="{53F84F04-D532-49EB-A7C0-04D810C0B1B9}" destId="{ACA7EE0C-477C-424A-9A2F-F3D3355C96C3}" srcOrd="1" destOrd="0" parTransId="{8C70383D-8E78-4622-B7F6-807109F53588}" sibTransId="{5E0EC742-ADCF-4FCC-8954-59C383804DD7}"/>
    <dgm:cxn modelId="{012D4677-F9D4-4343-AC41-ACB9941061A4}" type="presOf" srcId="{53F84F04-D532-49EB-A7C0-04D810C0B1B9}" destId="{66EFE16B-A618-412C-B173-BDE8BA95BE81}" srcOrd="0" destOrd="0" presId="urn:microsoft.com/office/officeart/2005/8/layout/vList6"/>
    <dgm:cxn modelId="{53C34B96-295F-4573-91BE-A0CC939BEDF7}" type="presOf" srcId="{72C4F683-610E-4E97-AB83-3D51CD42AF94}" destId="{4F581F41-F566-420D-8BEF-259475F89E7F}" srcOrd="0" destOrd="0" presId="urn:microsoft.com/office/officeart/2005/8/layout/vList6"/>
    <dgm:cxn modelId="{484AB719-CED5-44AF-BA8D-E5EA1BE051FC}" srcId="{72C4F683-610E-4E97-AB83-3D51CD42AF94}" destId="{53F84F04-D532-49EB-A7C0-04D810C0B1B9}" srcOrd="0" destOrd="0" parTransId="{255E1D5B-9D90-4129-BBF7-A7A02832E39E}" sibTransId="{D061A159-189C-49FD-947E-9DAEAE2377DE}"/>
    <dgm:cxn modelId="{1D629060-CCA1-4369-898C-3F107EE1CEE7}" type="presOf" srcId="{ACA7EE0C-477C-424A-9A2F-F3D3355C96C3}" destId="{77989AE7-2C8C-426B-B79E-3670B4016DC8}" srcOrd="0" destOrd="1" presId="urn:microsoft.com/office/officeart/2005/8/layout/vList6"/>
    <dgm:cxn modelId="{4147AF93-3D54-4588-95CD-7A66A3373B13}" type="presParOf" srcId="{4F581F41-F566-420D-8BEF-259475F89E7F}" destId="{798FF8C8-B113-47A7-939F-0B6FB51D9FD5}" srcOrd="0" destOrd="0" presId="urn:microsoft.com/office/officeart/2005/8/layout/vList6"/>
    <dgm:cxn modelId="{916AD312-1FA5-49D3-BA1A-0BCA392B7927}" type="presParOf" srcId="{798FF8C8-B113-47A7-939F-0B6FB51D9FD5}" destId="{66EFE16B-A618-412C-B173-BDE8BA95BE81}" srcOrd="0" destOrd="0" presId="urn:microsoft.com/office/officeart/2005/8/layout/vList6"/>
    <dgm:cxn modelId="{1E2FB94B-42CB-458A-87FD-904C570899CC}" type="presParOf" srcId="{798FF8C8-B113-47A7-939F-0B6FB51D9FD5}" destId="{77989AE7-2C8C-426B-B79E-3670B4016DC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E6A8E2E-A732-4BB3-A26B-AEBBCCE6463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2ADF08B-1CCD-41AD-8519-FE5040D20666}">
      <dgm:prSet phldrT="[Tekst]"/>
      <dgm:spPr>
        <a:solidFill>
          <a:srgbClr val="26993F"/>
        </a:solidFill>
      </dgm:spPr>
      <dgm:t>
        <a:bodyPr/>
        <a:lstStyle/>
        <a:p>
          <a:r>
            <a:rPr lang="pl-PL" dirty="0">
              <a:solidFill>
                <a:srgbClr val="26993F"/>
              </a:solidFill>
            </a:rPr>
            <a:t>xx</a:t>
          </a:r>
        </a:p>
      </dgm:t>
    </dgm:pt>
    <dgm:pt modelId="{D1151739-3C9C-418B-8535-5A9CD33905D5}" type="parTrans" cxnId="{E94BDA73-99AC-4106-B5E0-676634EA7DE4}">
      <dgm:prSet/>
      <dgm:spPr/>
      <dgm:t>
        <a:bodyPr/>
        <a:lstStyle/>
        <a:p>
          <a:endParaRPr lang="pl-PL"/>
        </a:p>
      </dgm:t>
    </dgm:pt>
    <dgm:pt modelId="{23A92E30-CA93-4032-A3C3-F2274FF7DDA6}" type="sibTrans" cxnId="{E94BDA73-99AC-4106-B5E0-676634EA7DE4}">
      <dgm:prSet/>
      <dgm:spPr/>
      <dgm:t>
        <a:bodyPr/>
        <a:lstStyle/>
        <a:p>
          <a:endParaRPr lang="pl-PL"/>
        </a:p>
      </dgm:t>
    </dgm:pt>
    <dgm:pt modelId="{20F62FE7-2BE6-4FCB-9774-690D8FE8CBCB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724D93D5-1AC5-413D-9C5C-7262117FBD74}" type="parTrans" cxnId="{645CB509-6985-47FF-94EE-2A3B37ECAAA1}">
      <dgm:prSet/>
      <dgm:spPr/>
      <dgm:t>
        <a:bodyPr/>
        <a:lstStyle/>
        <a:p>
          <a:endParaRPr lang="pl-PL"/>
        </a:p>
      </dgm:t>
    </dgm:pt>
    <dgm:pt modelId="{263C9EA0-878F-48CF-8BDD-B1C34C78D888}" type="sibTrans" cxnId="{645CB509-6985-47FF-94EE-2A3B37ECAAA1}">
      <dgm:prSet/>
      <dgm:spPr/>
      <dgm:t>
        <a:bodyPr/>
        <a:lstStyle/>
        <a:p>
          <a:endParaRPr lang="pl-PL"/>
        </a:p>
      </dgm:t>
    </dgm:pt>
    <dgm:pt modelId="{83C0271C-5F22-48D8-B7C6-8E47FA10031F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</a:rPr>
            <a:t>Pożyczka </a:t>
          </a:r>
          <a:r>
            <a:rPr lang="pl-PL" sz="2000" b="1" i="0" kern="1200" dirty="0" smtClean="0">
              <a:solidFill>
                <a:srgbClr val="26993F"/>
              </a:solidFill>
            </a:rPr>
            <a:t>na warunkach preferencyjnych ze środków Funduszu Spójności (FS); </a:t>
          </a:r>
          <a:endParaRPr lang="pl-PL" sz="2000" b="1" kern="1200" dirty="0">
            <a:solidFill>
              <a:srgbClr val="26993F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224CF9A8-B4FF-44B0-88E6-D776B89CE9D3}" type="parTrans" cxnId="{FEC3BA67-DAF1-4FFF-B6CD-A9ECA283996D}">
      <dgm:prSet/>
      <dgm:spPr/>
      <dgm:t>
        <a:bodyPr/>
        <a:lstStyle/>
        <a:p>
          <a:endParaRPr lang="pl-PL"/>
        </a:p>
      </dgm:t>
    </dgm:pt>
    <dgm:pt modelId="{47D8AD07-0604-4FA0-8D69-586980C63E23}" type="sibTrans" cxnId="{FEC3BA67-DAF1-4FFF-B6CD-A9ECA283996D}">
      <dgm:prSet/>
      <dgm:spPr/>
      <dgm:t>
        <a:bodyPr/>
        <a:lstStyle/>
        <a:p>
          <a:endParaRPr lang="pl-PL"/>
        </a:p>
      </dgm:t>
    </dgm:pt>
    <dgm:pt modelId="{F29466C8-2FF1-4510-8FA4-E9B6C90BB232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</a:rPr>
            <a:t>Nabór wniosków - od 21.08.2024 do 25.10.2024 r.  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DEBA533C-FDEE-477D-B620-F2667E257E15}" type="parTrans" cxnId="{BE0F550F-C283-468D-8CA3-7518EDE093A9}">
      <dgm:prSet/>
      <dgm:spPr/>
      <dgm:t>
        <a:bodyPr/>
        <a:lstStyle/>
        <a:p>
          <a:endParaRPr lang="pl-PL"/>
        </a:p>
      </dgm:t>
    </dgm:pt>
    <dgm:pt modelId="{81979C13-FD0D-47AC-8F0E-895D2C806A94}" type="sibTrans" cxnId="{BE0F550F-C283-468D-8CA3-7518EDE093A9}">
      <dgm:prSet/>
      <dgm:spPr/>
      <dgm:t>
        <a:bodyPr/>
        <a:lstStyle/>
        <a:p>
          <a:endParaRPr lang="pl-PL"/>
        </a:p>
      </dgm:t>
    </dgm:pt>
    <dgm:pt modelId="{A152AF47-697A-4A17-8649-AFEBFA34A0B1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  <a:cs typeface="Source Sans Pro Semibold"/>
            </a:rPr>
            <a:t>Nabór wniosków konkurencyjny 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A0F421EA-C1AF-47E7-B72F-FBC63E857EF2}" type="parTrans" cxnId="{8226BAA9-6137-4582-AF5E-108F5BA39127}">
      <dgm:prSet/>
      <dgm:spPr/>
      <dgm:t>
        <a:bodyPr/>
        <a:lstStyle/>
        <a:p>
          <a:endParaRPr lang="pl-PL"/>
        </a:p>
      </dgm:t>
    </dgm:pt>
    <dgm:pt modelId="{A7EBF6DC-C396-4060-A155-44D757FC7C48}" type="sibTrans" cxnId="{8226BAA9-6137-4582-AF5E-108F5BA39127}">
      <dgm:prSet/>
      <dgm:spPr/>
      <dgm:t>
        <a:bodyPr/>
        <a:lstStyle/>
        <a:p>
          <a:endParaRPr lang="pl-PL"/>
        </a:p>
      </dgm:t>
    </dgm:pt>
    <dgm:pt modelId="{00C7028A-43C3-42B7-B75A-92D73E3BFEA3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000" b="1" i="0" kern="1200" dirty="0" smtClean="0">
              <a:solidFill>
                <a:srgbClr val="26993F"/>
              </a:solidFill>
            </a:rPr>
            <a:t>Pożyczka udzielana na warunkach rynkowych ze środków krajowych NFOŚiGW;</a:t>
          </a:r>
          <a:endParaRPr lang="pl-PL" sz="2000" b="1" kern="1200" dirty="0">
            <a:solidFill>
              <a:srgbClr val="26993F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DAF68DEA-DD5B-4C6A-9E31-23B38E4B4609}" type="parTrans" cxnId="{33E3BDF6-0B75-40FF-AD3C-C379E02DE6C9}">
      <dgm:prSet/>
      <dgm:spPr/>
      <dgm:t>
        <a:bodyPr/>
        <a:lstStyle/>
        <a:p>
          <a:endParaRPr lang="pl-PL"/>
        </a:p>
      </dgm:t>
    </dgm:pt>
    <dgm:pt modelId="{154C0BF0-6B5D-4636-A5F2-98CF7D89FA4B}" type="sibTrans" cxnId="{33E3BDF6-0B75-40FF-AD3C-C379E02DE6C9}">
      <dgm:prSet/>
      <dgm:spPr/>
      <dgm:t>
        <a:bodyPr/>
        <a:lstStyle/>
        <a:p>
          <a:endParaRPr lang="pl-PL"/>
        </a:p>
      </dgm:t>
    </dgm:pt>
    <dgm:pt modelId="{91649423-9738-49DB-8990-0444E0DF9411}" type="pres">
      <dgm:prSet presAssocID="{9E6A8E2E-A732-4BB3-A26B-AEBBCCE6463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D90D77BC-33DF-4E8D-BAD1-3EF711148BB0}" type="pres">
      <dgm:prSet presAssocID="{A2ADF08B-1CCD-41AD-8519-FE5040D20666}" presName="linNode" presStyleCnt="0"/>
      <dgm:spPr/>
    </dgm:pt>
    <dgm:pt modelId="{49E5586C-F2B6-4DDB-8A6C-C1B9E74D6C22}" type="pres">
      <dgm:prSet presAssocID="{A2ADF08B-1CCD-41AD-8519-FE5040D20666}" presName="parentShp" presStyleLbl="node1" presStyleIdx="0" presStyleCnt="1" custFlipHor="1" custScaleX="50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8A9475C-7782-4D27-97D6-48BB611ED3FA}" type="pres">
      <dgm:prSet presAssocID="{A2ADF08B-1CCD-41AD-8519-FE5040D20666}" presName="childShp" presStyleLbl="bgAccFollowNode1" presStyleIdx="0" presStyleCnt="1" custScaleX="183513" custScaleY="100098" custLinFactY="214852" custLinFactNeighborX="-4661" custLinFactNeighborY="300000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pl-PL"/>
        </a:p>
      </dgm:t>
    </dgm:pt>
  </dgm:ptLst>
  <dgm:cxnLst>
    <dgm:cxn modelId="{3F2B8931-8CEA-45AD-9FCA-DAACD19AB88F}" type="presOf" srcId="{83C0271C-5F22-48D8-B7C6-8E47FA10031F}" destId="{C8A9475C-7782-4D27-97D6-48BB611ED3FA}" srcOrd="0" destOrd="1" presId="urn:microsoft.com/office/officeart/2005/8/layout/vList6"/>
    <dgm:cxn modelId="{C36E1100-9CDA-472A-A9AB-59C1BE5392D7}" type="presOf" srcId="{00C7028A-43C3-42B7-B75A-92D73E3BFEA3}" destId="{C8A9475C-7782-4D27-97D6-48BB611ED3FA}" srcOrd="0" destOrd="2" presId="urn:microsoft.com/office/officeart/2005/8/layout/vList6"/>
    <dgm:cxn modelId="{E94BDA73-99AC-4106-B5E0-676634EA7DE4}" srcId="{9E6A8E2E-A732-4BB3-A26B-AEBBCCE64632}" destId="{A2ADF08B-1CCD-41AD-8519-FE5040D20666}" srcOrd="0" destOrd="0" parTransId="{D1151739-3C9C-418B-8535-5A9CD33905D5}" sibTransId="{23A92E30-CA93-4032-A3C3-F2274FF7DDA6}"/>
    <dgm:cxn modelId="{69AAEAAC-1D7A-45BB-A48F-53C8B28F200F}" type="presOf" srcId="{A2ADF08B-1CCD-41AD-8519-FE5040D20666}" destId="{49E5586C-F2B6-4DDB-8A6C-C1B9E74D6C22}" srcOrd="0" destOrd="0" presId="urn:microsoft.com/office/officeart/2005/8/layout/vList6"/>
    <dgm:cxn modelId="{3FDD146C-E65E-4A3D-AD53-6FFAA69CE6F0}" type="presOf" srcId="{A152AF47-697A-4A17-8649-AFEBFA34A0B1}" destId="{C8A9475C-7782-4D27-97D6-48BB611ED3FA}" srcOrd="0" destOrd="4" presId="urn:microsoft.com/office/officeart/2005/8/layout/vList6"/>
    <dgm:cxn modelId="{D1C21D70-E3B2-4D34-800F-2015006D76CC}" type="presOf" srcId="{9E6A8E2E-A732-4BB3-A26B-AEBBCCE64632}" destId="{91649423-9738-49DB-8990-0444E0DF9411}" srcOrd="0" destOrd="0" presId="urn:microsoft.com/office/officeart/2005/8/layout/vList6"/>
    <dgm:cxn modelId="{B2421613-D67F-4051-8901-782784129890}" type="presOf" srcId="{20F62FE7-2BE6-4FCB-9774-690D8FE8CBCB}" destId="{C8A9475C-7782-4D27-97D6-48BB611ED3FA}" srcOrd="0" destOrd="0" presId="urn:microsoft.com/office/officeart/2005/8/layout/vList6"/>
    <dgm:cxn modelId="{BE0F550F-C283-468D-8CA3-7518EDE093A9}" srcId="{A2ADF08B-1CCD-41AD-8519-FE5040D20666}" destId="{F29466C8-2FF1-4510-8FA4-E9B6C90BB232}" srcOrd="3" destOrd="0" parTransId="{DEBA533C-FDEE-477D-B620-F2667E257E15}" sibTransId="{81979C13-FD0D-47AC-8F0E-895D2C806A94}"/>
    <dgm:cxn modelId="{33E3BDF6-0B75-40FF-AD3C-C379E02DE6C9}" srcId="{A2ADF08B-1CCD-41AD-8519-FE5040D20666}" destId="{00C7028A-43C3-42B7-B75A-92D73E3BFEA3}" srcOrd="2" destOrd="0" parTransId="{DAF68DEA-DD5B-4C6A-9E31-23B38E4B4609}" sibTransId="{154C0BF0-6B5D-4636-A5F2-98CF7D89FA4B}"/>
    <dgm:cxn modelId="{8226BAA9-6137-4582-AF5E-108F5BA39127}" srcId="{A2ADF08B-1CCD-41AD-8519-FE5040D20666}" destId="{A152AF47-697A-4A17-8649-AFEBFA34A0B1}" srcOrd="4" destOrd="0" parTransId="{A0F421EA-C1AF-47E7-B72F-FBC63E857EF2}" sibTransId="{A7EBF6DC-C396-4060-A155-44D757FC7C48}"/>
    <dgm:cxn modelId="{FEC3BA67-DAF1-4FFF-B6CD-A9ECA283996D}" srcId="{A2ADF08B-1CCD-41AD-8519-FE5040D20666}" destId="{83C0271C-5F22-48D8-B7C6-8E47FA10031F}" srcOrd="1" destOrd="0" parTransId="{224CF9A8-B4FF-44B0-88E6-D776B89CE9D3}" sibTransId="{47D8AD07-0604-4FA0-8D69-586980C63E23}"/>
    <dgm:cxn modelId="{645CB509-6985-47FF-94EE-2A3B37ECAAA1}" srcId="{A2ADF08B-1CCD-41AD-8519-FE5040D20666}" destId="{20F62FE7-2BE6-4FCB-9774-690D8FE8CBCB}" srcOrd="0" destOrd="0" parTransId="{724D93D5-1AC5-413D-9C5C-7262117FBD74}" sibTransId="{263C9EA0-878F-48CF-8BDD-B1C34C78D888}"/>
    <dgm:cxn modelId="{69BC99B1-7B7A-442B-8308-2BF78ADD3217}" type="presOf" srcId="{F29466C8-2FF1-4510-8FA4-E9B6C90BB232}" destId="{C8A9475C-7782-4D27-97D6-48BB611ED3FA}" srcOrd="0" destOrd="3" presId="urn:microsoft.com/office/officeart/2005/8/layout/vList6"/>
    <dgm:cxn modelId="{54B0F522-546C-4DED-82CA-C5AEC5B40566}" type="presParOf" srcId="{91649423-9738-49DB-8990-0444E0DF9411}" destId="{D90D77BC-33DF-4E8D-BAD1-3EF711148BB0}" srcOrd="0" destOrd="0" presId="urn:microsoft.com/office/officeart/2005/8/layout/vList6"/>
    <dgm:cxn modelId="{13CE0396-5596-4FE0-B721-40FF756F18B5}" type="presParOf" srcId="{D90D77BC-33DF-4E8D-BAD1-3EF711148BB0}" destId="{49E5586C-F2B6-4DDB-8A6C-C1B9E74D6C22}" srcOrd="0" destOrd="0" presId="urn:microsoft.com/office/officeart/2005/8/layout/vList6"/>
    <dgm:cxn modelId="{99D681A2-3130-41AB-A391-E3DA092009D8}" type="presParOf" srcId="{D90D77BC-33DF-4E8D-BAD1-3EF711148BB0}" destId="{C8A9475C-7782-4D27-97D6-48BB611ED3F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2C4F683-610E-4E97-AB83-3D51CD42AF9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3F84F04-D532-49EB-A7C0-04D810C0B1B9}">
      <dgm:prSet phldrT="[Tekst]" custT="1"/>
      <dgm:spPr>
        <a:solidFill>
          <a:srgbClr val="00797A"/>
        </a:solidFill>
      </dgm:spPr>
      <dgm:t>
        <a:bodyPr/>
        <a:lstStyle/>
        <a:p>
          <a:r>
            <a:rPr lang="pl-PL" sz="2000" dirty="0"/>
            <a:t>BENEFICJENT</a:t>
          </a:r>
        </a:p>
      </dgm:t>
    </dgm:pt>
    <dgm:pt modelId="{255E1D5B-9D90-4129-BBF7-A7A02832E39E}" type="parTrans" cxnId="{484AB719-CED5-44AF-BA8D-E5EA1BE051FC}">
      <dgm:prSet/>
      <dgm:spPr/>
      <dgm:t>
        <a:bodyPr/>
        <a:lstStyle/>
        <a:p>
          <a:endParaRPr lang="pl-PL"/>
        </a:p>
      </dgm:t>
    </dgm:pt>
    <dgm:pt modelId="{D061A159-189C-49FD-947E-9DAEAE2377DE}" type="sibTrans" cxnId="{484AB719-CED5-44AF-BA8D-E5EA1BE051FC}">
      <dgm:prSet/>
      <dgm:spPr/>
      <dgm:t>
        <a:bodyPr/>
        <a:lstStyle/>
        <a:p>
          <a:endParaRPr lang="pl-PL"/>
        </a:p>
      </dgm:t>
    </dgm:pt>
    <dgm:pt modelId="{5BC283E7-6531-4161-A033-6F4FA1190CE0}">
      <dgm:prSet phldrT="[Tekst]" custT="1"/>
      <dgm:spPr>
        <a:solidFill>
          <a:srgbClr val="009999"/>
        </a:solidFill>
      </dgm:spPr>
      <dgm:t>
        <a:bodyPr/>
        <a:lstStyle/>
        <a:p>
          <a:pPr>
            <a:buChar char="•"/>
          </a:pPr>
          <a:r>
            <a:rPr lang="pl-PL" sz="2000" dirty="0" smtClean="0">
              <a:solidFill>
                <a:schemeClr val="bg1"/>
              </a:solidFill>
              <a:latin typeface="+mn-lt"/>
            </a:rPr>
            <a:t>średnie przedsiębiorstwa</a:t>
          </a:r>
          <a:endParaRPr lang="pl-PL" sz="2000" dirty="0">
            <a:solidFill>
              <a:schemeClr val="bg1"/>
            </a:solidFill>
          </a:endParaRPr>
        </a:p>
      </dgm:t>
    </dgm:pt>
    <dgm:pt modelId="{8E497D23-5D1A-4578-A18C-E36530088589}" type="sibTrans" cxnId="{734514A4-4D74-4C34-99AB-6C360E328435}">
      <dgm:prSet/>
      <dgm:spPr/>
      <dgm:t>
        <a:bodyPr/>
        <a:lstStyle/>
        <a:p>
          <a:endParaRPr lang="pl-PL"/>
        </a:p>
      </dgm:t>
    </dgm:pt>
    <dgm:pt modelId="{FDF4C114-3E88-42EA-8E1A-D61172F15D69}" type="parTrans" cxnId="{734514A4-4D74-4C34-99AB-6C360E328435}">
      <dgm:prSet/>
      <dgm:spPr/>
      <dgm:t>
        <a:bodyPr/>
        <a:lstStyle/>
        <a:p>
          <a:endParaRPr lang="pl-PL"/>
        </a:p>
      </dgm:t>
    </dgm:pt>
    <dgm:pt modelId="{FC991CA6-B4D6-4792-A345-5B86E684E8D3}">
      <dgm:prSet phldrT="[Tekst]" custT="1"/>
      <dgm:spPr>
        <a:solidFill>
          <a:srgbClr val="009999"/>
        </a:solidFill>
      </dgm:spPr>
      <dgm:t>
        <a:bodyPr/>
        <a:lstStyle/>
        <a:p>
          <a:pPr>
            <a:buChar char="•"/>
          </a:pPr>
          <a:endParaRPr lang="pl-PL" sz="2000" dirty="0">
            <a:solidFill>
              <a:schemeClr val="bg1"/>
            </a:solidFill>
          </a:endParaRPr>
        </a:p>
      </dgm:t>
    </dgm:pt>
    <dgm:pt modelId="{C52D78D8-5F81-46D3-9FBF-99A2D67454D4}" type="parTrans" cxnId="{75AB1EB7-6731-41FC-8A91-6492F1B3BB17}">
      <dgm:prSet/>
      <dgm:spPr/>
      <dgm:t>
        <a:bodyPr/>
        <a:lstStyle/>
        <a:p>
          <a:endParaRPr lang="pl-PL"/>
        </a:p>
      </dgm:t>
    </dgm:pt>
    <dgm:pt modelId="{EA394A39-1D12-4587-B86E-C0300EFDE236}" type="sibTrans" cxnId="{75AB1EB7-6731-41FC-8A91-6492F1B3BB17}">
      <dgm:prSet/>
      <dgm:spPr/>
      <dgm:t>
        <a:bodyPr/>
        <a:lstStyle/>
        <a:p>
          <a:endParaRPr lang="pl-PL"/>
        </a:p>
      </dgm:t>
    </dgm:pt>
    <dgm:pt modelId="{4F581F41-F566-420D-8BEF-259475F89E7F}" type="pres">
      <dgm:prSet presAssocID="{72C4F683-610E-4E97-AB83-3D51CD42AF9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798FF8C8-B113-47A7-939F-0B6FB51D9FD5}" type="pres">
      <dgm:prSet presAssocID="{53F84F04-D532-49EB-A7C0-04D810C0B1B9}" presName="linNode" presStyleCnt="0"/>
      <dgm:spPr/>
    </dgm:pt>
    <dgm:pt modelId="{66EFE16B-A618-412C-B173-BDE8BA95BE81}" type="pres">
      <dgm:prSet presAssocID="{53F84F04-D532-49EB-A7C0-04D810C0B1B9}" presName="parentShp" presStyleLbl="node1" presStyleIdx="0" presStyleCnt="1" custScaleX="55712" custScaleY="82813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l-PL"/>
        </a:p>
      </dgm:t>
    </dgm:pt>
    <dgm:pt modelId="{77989AE7-2C8C-426B-B79E-3670B4016DC8}" type="pres">
      <dgm:prSet presAssocID="{53F84F04-D532-49EB-A7C0-04D810C0B1B9}" presName="childShp" presStyleLbl="bgAccFollowNode1" presStyleIdx="0" presStyleCnt="1" custScaleX="136070" custScaleY="83073" custLinFactNeighborX="41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pl-PL"/>
        </a:p>
      </dgm:t>
    </dgm:pt>
  </dgm:ptLst>
  <dgm:cxnLst>
    <dgm:cxn modelId="{734514A4-4D74-4C34-99AB-6C360E328435}" srcId="{53F84F04-D532-49EB-A7C0-04D810C0B1B9}" destId="{5BC283E7-6531-4161-A033-6F4FA1190CE0}" srcOrd="1" destOrd="0" parTransId="{FDF4C114-3E88-42EA-8E1A-D61172F15D69}" sibTransId="{8E497D23-5D1A-4578-A18C-E36530088589}"/>
    <dgm:cxn modelId="{012D4677-F9D4-4343-AC41-ACB9941061A4}" type="presOf" srcId="{53F84F04-D532-49EB-A7C0-04D810C0B1B9}" destId="{66EFE16B-A618-412C-B173-BDE8BA95BE81}" srcOrd="0" destOrd="0" presId="urn:microsoft.com/office/officeart/2005/8/layout/vList6"/>
    <dgm:cxn modelId="{DB4D2954-1766-4F73-8618-A2F3F8C407C7}" type="presOf" srcId="{5BC283E7-6531-4161-A033-6F4FA1190CE0}" destId="{77989AE7-2C8C-426B-B79E-3670B4016DC8}" srcOrd="0" destOrd="1" presId="urn:microsoft.com/office/officeart/2005/8/layout/vList6"/>
    <dgm:cxn modelId="{423BDC22-B6D9-4815-A447-5E4474A1E1F3}" type="presOf" srcId="{FC991CA6-B4D6-4792-A345-5B86E684E8D3}" destId="{77989AE7-2C8C-426B-B79E-3670B4016DC8}" srcOrd="0" destOrd="0" presId="urn:microsoft.com/office/officeart/2005/8/layout/vList6"/>
    <dgm:cxn modelId="{53C34B96-295F-4573-91BE-A0CC939BEDF7}" type="presOf" srcId="{72C4F683-610E-4E97-AB83-3D51CD42AF94}" destId="{4F581F41-F566-420D-8BEF-259475F89E7F}" srcOrd="0" destOrd="0" presId="urn:microsoft.com/office/officeart/2005/8/layout/vList6"/>
    <dgm:cxn modelId="{484AB719-CED5-44AF-BA8D-E5EA1BE051FC}" srcId="{72C4F683-610E-4E97-AB83-3D51CD42AF94}" destId="{53F84F04-D532-49EB-A7C0-04D810C0B1B9}" srcOrd="0" destOrd="0" parTransId="{255E1D5B-9D90-4129-BBF7-A7A02832E39E}" sibTransId="{D061A159-189C-49FD-947E-9DAEAE2377DE}"/>
    <dgm:cxn modelId="{75AB1EB7-6731-41FC-8A91-6492F1B3BB17}" srcId="{53F84F04-D532-49EB-A7C0-04D810C0B1B9}" destId="{FC991CA6-B4D6-4792-A345-5B86E684E8D3}" srcOrd="0" destOrd="0" parTransId="{C52D78D8-5F81-46D3-9FBF-99A2D67454D4}" sibTransId="{EA394A39-1D12-4587-B86E-C0300EFDE236}"/>
    <dgm:cxn modelId="{4147AF93-3D54-4588-95CD-7A66A3373B13}" type="presParOf" srcId="{4F581F41-F566-420D-8BEF-259475F89E7F}" destId="{798FF8C8-B113-47A7-939F-0B6FB51D9FD5}" srcOrd="0" destOrd="0" presId="urn:microsoft.com/office/officeart/2005/8/layout/vList6"/>
    <dgm:cxn modelId="{916AD312-1FA5-49D3-BA1A-0BCA392B7927}" type="presParOf" srcId="{798FF8C8-B113-47A7-939F-0B6FB51D9FD5}" destId="{66EFE16B-A618-412C-B173-BDE8BA95BE81}" srcOrd="0" destOrd="0" presId="urn:microsoft.com/office/officeart/2005/8/layout/vList6"/>
    <dgm:cxn modelId="{1E2FB94B-42CB-458A-87FD-904C570899CC}" type="presParOf" srcId="{798FF8C8-B113-47A7-939F-0B6FB51D9FD5}" destId="{77989AE7-2C8C-426B-B79E-3670B4016DC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6A8E2E-A732-4BB3-A26B-AEBBCCE6463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2ADF08B-1CCD-41AD-8519-FE5040D20666}">
      <dgm:prSet phldrT="[Tekst]"/>
      <dgm:spPr>
        <a:solidFill>
          <a:srgbClr val="26993F"/>
        </a:solidFill>
      </dgm:spPr>
      <dgm:t>
        <a:bodyPr/>
        <a:lstStyle/>
        <a:p>
          <a:r>
            <a:rPr lang="pl-PL" dirty="0">
              <a:solidFill>
                <a:srgbClr val="26993F"/>
              </a:solidFill>
            </a:rPr>
            <a:t>xx</a:t>
          </a:r>
        </a:p>
      </dgm:t>
    </dgm:pt>
    <dgm:pt modelId="{D1151739-3C9C-418B-8535-5A9CD33905D5}" type="parTrans" cxnId="{E94BDA73-99AC-4106-B5E0-676634EA7DE4}">
      <dgm:prSet/>
      <dgm:spPr/>
      <dgm:t>
        <a:bodyPr/>
        <a:lstStyle/>
        <a:p>
          <a:endParaRPr lang="pl-PL"/>
        </a:p>
      </dgm:t>
    </dgm:pt>
    <dgm:pt modelId="{23A92E30-CA93-4032-A3C3-F2274FF7DDA6}" type="sibTrans" cxnId="{E94BDA73-99AC-4106-B5E0-676634EA7DE4}">
      <dgm:prSet/>
      <dgm:spPr/>
      <dgm:t>
        <a:bodyPr/>
        <a:lstStyle/>
        <a:p>
          <a:endParaRPr lang="pl-PL"/>
        </a:p>
      </dgm:t>
    </dgm:pt>
    <dgm:pt modelId="{20F62FE7-2BE6-4FCB-9774-690D8FE8CBCB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400" b="1" kern="1200" dirty="0" smtClean="0">
              <a:solidFill>
                <a:srgbClr val="24903B"/>
              </a:solidFill>
              <a:latin typeface="Source Sans Pro Semibold" panose="020B0503030403020204" pitchFamily="34" charset="0"/>
            </a:rPr>
            <a:t>Dotacja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724D93D5-1AC5-413D-9C5C-7262117FBD74}" type="parTrans" cxnId="{645CB509-6985-47FF-94EE-2A3B37ECAAA1}">
      <dgm:prSet/>
      <dgm:spPr/>
      <dgm:t>
        <a:bodyPr/>
        <a:lstStyle/>
        <a:p>
          <a:endParaRPr lang="pl-PL"/>
        </a:p>
      </dgm:t>
    </dgm:pt>
    <dgm:pt modelId="{263C9EA0-878F-48CF-8BDD-B1C34C78D888}" type="sibTrans" cxnId="{645CB509-6985-47FF-94EE-2A3B37ECAAA1}">
      <dgm:prSet/>
      <dgm:spPr/>
      <dgm:t>
        <a:bodyPr/>
        <a:lstStyle/>
        <a:p>
          <a:endParaRPr lang="pl-PL"/>
        </a:p>
      </dgm:t>
    </dgm:pt>
    <dgm:pt modelId="{25F5E373-2FD3-4103-AAD7-1C9EAE4BDBEA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</a:rPr>
            <a:t>Dotacja z prefinansowaniem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80200813-3F5F-45FC-BC97-35480DDF2388}" type="parTrans" cxnId="{9DC41BE6-A62E-4ABE-B5B0-3ACE6E8B47A1}">
      <dgm:prSet/>
      <dgm:spPr/>
      <dgm:t>
        <a:bodyPr/>
        <a:lstStyle/>
        <a:p>
          <a:endParaRPr lang="pl-PL"/>
        </a:p>
      </dgm:t>
    </dgm:pt>
    <dgm:pt modelId="{071C5597-2ABB-426E-86C6-E1D91A97F66F}" type="sibTrans" cxnId="{9DC41BE6-A62E-4ABE-B5B0-3ACE6E8B47A1}">
      <dgm:prSet/>
      <dgm:spPr/>
      <dgm:t>
        <a:bodyPr/>
        <a:lstStyle/>
        <a:p>
          <a:endParaRPr lang="pl-PL"/>
        </a:p>
      </dgm:t>
    </dgm:pt>
    <dgm:pt modelId="{7FEE3850-2063-4A46-9A0D-9BE8A0B5FEC7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</a:rPr>
            <a:t>Dotacja na częściową spłatę kapitału kredytu bankowego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4653A3AB-A533-4639-AC58-A23FBFF2B098}" type="parTrans" cxnId="{BD60D148-D358-4B3E-8C7D-E81E4595ECFA}">
      <dgm:prSet/>
      <dgm:spPr/>
      <dgm:t>
        <a:bodyPr/>
        <a:lstStyle/>
        <a:p>
          <a:endParaRPr lang="pl-PL"/>
        </a:p>
      </dgm:t>
    </dgm:pt>
    <dgm:pt modelId="{143CC1FA-2095-45C9-9A78-BB81EB010B66}" type="sibTrans" cxnId="{BD60D148-D358-4B3E-8C7D-E81E4595ECFA}">
      <dgm:prSet/>
      <dgm:spPr/>
      <dgm:t>
        <a:bodyPr/>
        <a:lstStyle/>
        <a:p>
          <a:endParaRPr lang="pl-PL"/>
        </a:p>
      </dgm:t>
    </dgm:pt>
    <dgm:pt modelId="{52389DA0-934F-4657-83D1-54A83174C65E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pl-PL" sz="2400" b="1" kern="1200" dirty="0">
              <a:solidFill>
                <a:srgbClr val="26993F"/>
              </a:solidFill>
              <a:latin typeface="+mn-lt"/>
            </a:rPr>
            <a:t>Nabór wniosków - do 2027 r. 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97597E7C-79D9-4EF1-ADC9-00DC99BB0D7E}" type="parTrans" cxnId="{BBFC7CD7-CAF8-4769-B2D1-CF6FB7C87DEA}">
      <dgm:prSet/>
      <dgm:spPr/>
      <dgm:t>
        <a:bodyPr/>
        <a:lstStyle/>
        <a:p>
          <a:endParaRPr lang="pl-PL"/>
        </a:p>
      </dgm:t>
    </dgm:pt>
    <dgm:pt modelId="{40E41F3B-76C5-4D4F-8C6B-284765FE94E1}" type="sibTrans" cxnId="{BBFC7CD7-CAF8-4769-B2D1-CF6FB7C87DEA}">
      <dgm:prSet/>
      <dgm:spPr/>
      <dgm:t>
        <a:bodyPr/>
        <a:lstStyle/>
        <a:p>
          <a:endParaRPr lang="pl-PL"/>
        </a:p>
      </dgm:t>
    </dgm:pt>
    <dgm:pt modelId="{91649423-9738-49DB-8990-0444E0DF9411}" type="pres">
      <dgm:prSet presAssocID="{9E6A8E2E-A732-4BB3-A26B-AEBBCCE6463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D90D77BC-33DF-4E8D-BAD1-3EF711148BB0}" type="pres">
      <dgm:prSet presAssocID="{A2ADF08B-1CCD-41AD-8519-FE5040D20666}" presName="linNode" presStyleCnt="0"/>
      <dgm:spPr/>
    </dgm:pt>
    <dgm:pt modelId="{49E5586C-F2B6-4DDB-8A6C-C1B9E74D6C22}" type="pres">
      <dgm:prSet presAssocID="{A2ADF08B-1CCD-41AD-8519-FE5040D20666}" presName="parentShp" presStyleLbl="node1" presStyleIdx="0" presStyleCnt="1" custFlipHor="1" custScaleX="50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8A9475C-7782-4D27-97D6-48BB611ED3FA}" type="pres">
      <dgm:prSet presAssocID="{A2ADF08B-1CCD-41AD-8519-FE5040D20666}" presName="childShp" presStyleLbl="bgAccFollowNode1" presStyleIdx="0" presStyleCnt="1" custScaleX="183513" custLinFactY="214852" custLinFactNeighborX="-4661" custLinFactNeighborY="300000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pl-PL"/>
        </a:p>
      </dgm:t>
    </dgm:pt>
  </dgm:ptLst>
  <dgm:cxnLst>
    <dgm:cxn modelId="{BBFC7CD7-CAF8-4769-B2D1-CF6FB7C87DEA}" srcId="{A2ADF08B-1CCD-41AD-8519-FE5040D20666}" destId="{52389DA0-934F-4657-83D1-54A83174C65E}" srcOrd="3" destOrd="0" parTransId="{97597E7C-79D9-4EF1-ADC9-00DC99BB0D7E}" sibTransId="{40E41F3B-76C5-4D4F-8C6B-284765FE94E1}"/>
    <dgm:cxn modelId="{D1C21D70-E3B2-4D34-800F-2015006D76CC}" type="presOf" srcId="{9E6A8E2E-A732-4BB3-A26B-AEBBCCE64632}" destId="{91649423-9738-49DB-8990-0444E0DF9411}" srcOrd="0" destOrd="0" presId="urn:microsoft.com/office/officeart/2005/8/layout/vList6"/>
    <dgm:cxn modelId="{4FEEA1D6-C957-420E-9CB8-BAEC345CF8A6}" type="presOf" srcId="{7FEE3850-2063-4A46-9A0D-9BE8A0B5FEC7}" destId="{C8A9475C-7782-4D27-97D6-48BB611ED3FA}" srcOrd="0" destOrd="2" presId="urn:microsoft.com/office/officeart/2005/8/layout/vList6"/>
    <dgm:cxn modelId="{645CB509-6985-47FF-94EE-2A3B37ECAAA1}" srcId="{A2ADF08B-1CCD-41AD-8519-FE5040D20666}" destId="{20F62FE7-2BE6-4FCB-9774-690D8FE8CBCB}" srcOrd="0" destOrd="0" parTransId="{724D93D5-1AC5-413D-9C5C-7262117FBD74}" sibTransId="{263C9EA0-878F-48CF-8BDD-B1C34C78D888}"/>
    <dgm:cxn modelId="{756836D6-D997-4B77-900E-198C600989E2}" type="presOf" srcId="{52389DA0-934F-4657-83D1-54A83174C65E}" destId="{C8A9475C-7782-4D27-97D6-48BB611ED3FA}" srcOrd="0" destOrd="3" presId="urn:microsoft.com/office/officeart/2005/8/layout/vList6"/>
    <dgm:cxn modelId="{B2421613-D67F-4051-8901-782784129890}" type="presOf" srcId="{20F62FE7-2BE6-4FCB-9774-690D8FE8CBCB}" destId="{C8A9475C-7782-4D27-97D6-48BB611ED3FA}" srcOrd="0" destOrd="0" presId="urn:microsoft.com/office/officeart/2005/8/layout/vList6"/>
    <dgm:cxn modelId="{9DC41BE6-A62E-4ABE-B5B0-3ACE6E8B47A1}" srcId="{A2ADF08B-1CCD-41AD-8519-FE5040D20666}" destId="{25F5E373-2FD3-4103-AAD7-1C9EAE4BDBEA}" srcOrd="1" destOrd="0" parTransId="{80200813-3F5F-45FC-BC97-35480DDF2388}" sibTransId="{071C5597-2ABB-426E-86C6-E1D91A97F66F}"/>
    <dgm:cxn modelId="{BD60D148-D358-4B3E-8C7D-E81E4595ECFA}" srcId="{A2ADF08B-1CCD-41AD-8519-FE5040D20666}" destId="{7FEE3850-2063-4A46-9A0D-9BE8A0B5FEC7}" srcOrd="2" destOrd="0" parTransId="{4653A3AB-A533-4639-AC58-A23FBFF2B098}" sibTransId="{143CC1FA-2095-45C9-9A78-BB81EB010B66}"/>
    <dgm:cxn modelId="{69AAEAAC-1D7A-45BB-A48F-53C8B28F200F}" type="presOf" srcId="{A2ADF08B-1CCD-41AD-8519-FE5040D20666}" destId="{49E5586C-F2B6-4DDB-8A6C-C1B9E74D6C22}" srcOrd="0" destOrd="0" presId="urn:microsoft.com/office/officeart/2005/8/layout/vList6"/>
    <dgm:cxn modelId="{AF804F99-BFD9-4205-B4F2-37A310F0CA82}" type="presOf" srcId="{25F5E373-2FD3-4103-AAD7-1C9EAE4BDBEA}" destId="{C8A9475C-7782-4D27-97D6-48BB611ED3FA}" srcOrd="0" destOrd="1" presId="urn:microsoft.com/office/officeart/2005/8/layout/vList6"/>
    <dgm:cxn modelId="{E94BDA73-99AC-4106-B5E0-676634EA7DE4}" srcId="{9E6A8E2E-A732-4BB3-A26B-AEBBCCE64632}" destId="{A2ADF08B-1CCD-41AD-8519-FE5040D20666}" srcOrd="0" destOrd="0" parTransId="{D1151739-3C9C-418B-8535-5A9CD33905D5}" sibTransId="{23A92E30-CA93-4032-A3C3-F2274FF7DDA6}"/>
    <dgm:cxn modelId="{54B0F522-546C-4DED-82CA-C5AEC5B40566}" type="presParOf" srcId="{91649423-9738-49DB-8990-0444E0DF9411}" destId="{D90D77BC-33DF-4E8D-BAD1-3EF711148BB0}" srcOrd="0" destOrd="0" presId="urn:microsoft.com/office/officeart/2005/8/layout/vList6"/>
    <dgm:cxn modelId="{13CE0396-5596-4FE0-B721-40FF756F18B5}" type="presParOf" srcId="{D90D77BC-33DF-4E8D-BAD1-3EF711148BB0}" destId="{49E5586C-F2B6-4DDB-8A6C-C1B9E74D6C22}" srcOrd="0" destOrd="0" presId="urn:microsoft.com/office/officeart/2005/8/layout/vList6"/>
    <dgm:cxn modelId="{99D681A2-3130-41AB-A391-E3DA092009D8}" type="presParOf" srcId="{D90D77BC-33DF-4E8D-BAD1-3EF711148BB0}" destId="{C8A9475C-7782-4D27-97D6-48BB611ED3F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E6A8E2E-A732-4BB3-A26B-AEBBCCE6463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2ADF08B-1CCD-41AD-8519-FE5040D20666}">
      <dgm:prSet phldrT="[Tekst]"/>
      <dgm:spPr>
        <a:solidFill>
          <a:srgbClr val="26993F"/>
        </a:solidFill>
      </dgm:spPr>
      <dgm:t>
        <a:bodyPr/>
        <a:lstStyle/>
        <a:p>
          <a:r>
            <a:rPr lang="pl-PL" dirty="0">
              <a:solidFill>
                <a:srgbClr val="26993F"/>
              </a:solidFill>
            </a:rPr>
            <a:t>xx</a:t>
          </a:r>
        </a:p>
      </dgm:t>
    </dgm:pt>
    <dgm:pt modelId="{D1151739-3C9C-418B-8535-5A9CD33905D5}" type="parTrans" cxnId="{E94BDA73-99AC-4106-B5E0-676634EA7DE4}">
      <dgm:prSet/>
      <dgm:spPr/>
      <dgm:t>
        <a:bodyPr/>
        <a:lstStyle/>
        <a:p>
          <a:endParaRPr lang="pl-PL"/>
        </a:p>
      </dgm:t>
    </dgm:pt>
    <dgm:pt modelId="{23A92E30-CA93-4032-A3C3-F2274FF7DDA6}" type="sibTrans" cxnId="{E94BDA73-99AC-4106-B5E0-676634EA7DE4}">
      <dgm:prSet/>
      <dgm:spPr/>
      <dgm:t>
        <a:bodyPr/>
        <a:lstStyle/>
        <a:p>
          <a:endParaRPr lang="pl-PL"/>
        </a:p>
      </dgm:t>
    </dgm:pt>
    <dgm:pt modelId="{20F62FE7-2BE6-4FCB-9774-690D8FE8CBCB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724D93D5-1AC5-413D-9C5C-7262117FBD74}" type="parTrans" cxnId="{645CB509-6985-47FF-94EE-2A3B37ECAAA1}">
      <dgm:prSet/>
      <dgm:spPr/>
      <dgm:t>
        <a:bodyPr/>
        <a:lstStyle/>
        <a:p>
          <a:endParaRPr lang="pl-PL"/>
        </a:p>
      </dgm:t>
    </dgm:pt>
    <dgm:pt modelId="{263C9EA0-878F-48CF-8BDD-B1C34C78D888}" type="sibTrans" cxnId="{645CB509-6985-47FF-94EE-2A3B37ECAAA1}">
      <dgm:prSet/>
      <dgm:spPr/>
      <dgm:t>
        <a:bodyPr/>
        <a:lstStyle/>
        <a:p>
          <a:endParaRPr lang="pl-PL"/>
        </a:p>
      </dgm:t>
    </dgm:pt>
    <dgm:pt modelId="{83C0271C-5F22-48D8-B7C6-8E47FA10031F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</a:rPr>
            <a:t>Pożyczka </a:t>
          </a:r>
          <a:r>
            <a:rPr lang="pl-PL" sz="2000" b="1" i="0" kern="1200" dirty="0" smtClean="0">
              <a:solidFill>
                <a:srgbClr val="26993F"/>
              </a:solidFill>
            </a:rPr>
            <a:t>preferencyjna z umorzeniem ze środków Funduszu Spójności (FS);</a:t>
          </a:r>
          <a:endParaRPr lang="pl-PL" sz="2000" b="1" kern="1200" dirty="0">
            <a:solidFill>
              <a:srgbClr val="26993F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224CF9A8-B4FF-44B0-88E6-D776B89CE9D3}" type="parTrans" cxnId="{FEC3BA67-DAF1-4FFF-B6CD-A9ECA283996D}">
      <dgm:prSet/>
      <dgm:spPr/>
      <dgm:t>
        <a:bodyPr/>
        <a:lstStyle/>
        <a:p>
          <a:endParaRPr lang="pl-PL"/>
        </a:p>
      </dgm:t>
    </dgm:pt>
    <dgm:pt modelId="{47D8AD07-0604-4FA0-8D69-586980C63E23}" type="sibTrans" cxnId="{FEC3BA67-DAF1-4FFF-B6CD-A9ECA283996D}">
      <dgm:prSet/>
      <dgm:spPr/>
      <dgm:t>
        <a:bodyPr/>
        <a:lstStyle/>
        <a:p>
          <a:endParaRPr lang="pl-PL"/>
        </a:p>
      </dgm:t>
    </dgm:pt>
    <dgm:pt modelId="{F29466C8-2FF1-4510-8FA4-E9B6C90BB232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</a:rPr>
            <a:t>Nabór wniosków - od 23.08.2024 do 12.12.2024 r.  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DEBA533C-FDEE-477D-B620-F2667E257E15}" type="parTrans" cxnId="{BE0F550F-C283-468D-8CA3-7518EDE093A9}">
      <dgm:prSet/>
      <dgm:spPr/>
      <dgm:t>
        <a:bodyPr/>
        <a:lstStyle/>
        <a:p>
          <a:endParaRPr lang="pl-PL"/>
        </a:p>
      </dgm:t>
    </dgm:pt>
    <dgm:pt modelId="{81979C13-FD0D-47AC-8F0E-895D2C806A94}" type="sibTrans" cxnId="{BE0F550F-C283-468D-8CA3-7518EDE093A9}">
      <dgm:prSet/>
      <dgm:spPr/>
      <dgm:t>
        <a:bodyPr/>
        <a:lstStyle/>
        <a:p>
          <a:endParaRPr lang="pl-PL"/>
        </a:p>
      </dgm:t>
    </dgm:pt>
    <dgm:pt modelId="{A152AF47-697A-4A17-8649-AFEBFA34A0B1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  <a:cs typeface="Source Sans Pro Semibold"/>
            </a:rPr>
            <a:t>Nabór wniosków konkurencyjny 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A0F421EA-C1AF-47E7-B72F-FBC63E857EF2}" type="parTrans" cxnId="{8226BAA9-6137-4582-AF5E-108F5BA39127}">
      <dgm:prSet/>
      <dgm:spPr/>
      <dgm:t>
        <a:bodyPr/>
        <a:lstStyle/>
        <a:p>
          <a:endParaRPr lang="pl-PL"/>
        </a:p>
      </dgm:t>
    </dgm:pt>
    <dgm:pt modelId="{A7EBF6DC-C396-4060-A155-44D757FC7C48}" type="sibTrans" cxnId="{8226BAA9-6137-4582-AF5E-108F5BA39127}">
      <dgm:prSet/>
      <dgm:spPr/>
      <dgm:t>
        <a:bodyPr/>
        <a:lstStyle/>
        <a:p>
          <a:endParaRPr lang="pl-PL"/>
        </a:p>
      </dgm:t>
    </dgm:pt>
    <dgm:pt modelId="{7632B0FD-0AB0-4386-A5EC-BA5F85FBD395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000" b="1" i="0" kern="1200" dirty="0" smtClean="0">
              <a:solidFill>
                <a:srgbClr val="26993F"/>
              </a:solidFill>
            </a:rPr>
            <a:t>Pożyczka rynkowa ze środków krajowych NFOŚiGW;</a:t>
          </a:r>
          <a:endParaRPr lang="pl-PL" sz="2000" b="1" kern="1200" dirty="0">
            <a:solidFill>
              <a:srgbClr val="26993F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C904EF56-7115-4929-9FB6-59EE20ED93E4}" type="parTrans" cxnId="{A6F851B4-F897-4D78-802F-7A7AFA4FA118}">
      <dgm:prSet/>
      <dgm:spPr/>
      <dgm:t>
        <a:bodyPr/>
        <a:lstStyle/>
        <a:p>
          <a:endParaRPr lang="pl-PL"/>
        </a:p>
      </dgm:t>
    </dgm:pt>
    <dgm:pt modelId="{65C43C65-7158-4C30-8FE2-0D52157D8EDC}" type="sibTrans" cxnId="{A6F851B4-F897-4D78-802F-7A7AFA4FA118}">
      <dgm:prSet/>
      <dgm:spPr/>
      <dgm:t>
        <a:bodyPr/>
        <a:lstStyle/>
        <a:p>
          <a:endParaRPr lang="pl-PL"/>
        </a:p>
      </dgm:t>
    </dgm:pt>
    <dgm:pt modelId="{91649423-9738-49DB-8990-0444E0DF9411}" type="pres">
      <dgm:prSet presAssocID="{9E6A8E2E-A732-4BB3-A26B-AEBBCCE6463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D90D77BC-33DF-4E8D-BAD1-3EF711148BB0}" type="pres">
      <dgm:prSet presAssocID="{A2ADF08B-1CCD-41AD-8519-FE5040D20666}" presName="linNode" presStyleCnt="0"/>
      <dgm:spPr/>
    </dgm:pt>
    <dgm:pt modelId="{49E5586C-F2B6-4DDB-8A6C-C1B9E74D6C22}" type="pres">
      <dgm:prSet presAssocID="{A2ADF08B-1CCD-41AD-8519-FE5040D20666}" presName="parentShp" presStyleLbl="node1" presStyleIdx="0" presStyleCnt="1" custFlipHor="1" custScaleX="50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8A9475C-7782-4D27-97D6-48BB611ED3FA}" type="pres">
      <dgm:prSet presAssocID="{A2ADF08B-1CCD-41AD-8519-FE5040D20666}" presName="childShp" presStyleLbl="bgAccFollowNode1" presStyleIdx="0" presStyleCnt="1" custScaleX="183513" custScaleY="100098" custLinFactNeighborX="-3325" custLinFactNeighborY="1053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pl-PL"/>
        </a:p>
      </dgm:t>
    </dgm:pt>
  </dgm:ptLst>
  <dgm:cxnLst>
    <dgm:cxn modelId="{8929034E-1030-405B-A9DA-B48BC11AB15E}" type="presOf" srcId="{7632B0FD-0AB0-4386-A5EC-BA5F85FBD395}" destId="{C8A9475C-7782-4D27-97D6-48BB611ED3FA}" srcOrd="0" destOrd="2" presId="urn:microsoft.com/office/officeart/2005/8/layout/vList6"/>
    <dgm:cxn modelId="{3F2B8931-8CEA-45AD-9FCA-DAACD19AB88F}" type="presOf" srcId="{83C0271C-5F22-48D8-B7C6-8E47FA10031F}" destId="{C8A9475C-7782-4D27-97D6-48BB611ED3FA}" srcOrd="0" destOrd="1" presId="urn:microsoft.com/office/officeart/2005/8/layout/vList6"/>
    <dgm:cxn modelId="{E94BDA73-99AC-4106-B5E0-676634EA7DE4}" srcId="{9E6A8E2E-A732-4BB3-A26B-AEBBCCE64632}" destId="{A2ADF08B-1CCD-41AD-8519-FE5040D20666}" srcOrd="0" destOrd="0" parTransId="{D1151739-3C9C-418B-8535-5A9CD33905D5}" sibTransId="{23A92E30-CA93-4032-A3C3-F2274FF7DDA6}"/>
    <dgm:cxn modelId="{69AAEAAC-1D7A-45BB-A48F-53C8B28F200F}" type="presOf" srcId="{A2ADF08B-1CCD-41AD-8519-FE5040D20666}" destId="{49E5586C-F2B6-4DDB-8A6C-C1B9E74D6C22}" srcOrd="0" destOrd="0" presId="urn:microsoft.com/office/officeart/2005/8/layout/vList6"/>
    <dgm:cxn modelId="{3FDD146C-E65E-4A3D-AD53-6FFAA69CE6F0}" type="presOf" srcId="{A152AF47-697A-4A17-8649-AFEBFA34A0B1}" destId="{C8A9475C-7782-4D27-97D6-48BB611ED3FA}" srcOrd="0" destOrd="4" presId="urn:microsoft.com/office/officeart/2005/8/layout/vList6"/>
    <dgm:cxn modelId="{D1C21D70-E3B2-4D34-800F-2015006D76CC}" type="presOf" srcId="{9E6A8E2E-A732-4BB3-A26B-AEBBCCE64632}" destId="{91649423-9738-49DB-8990-0444E0DF9411}" srcOrd="0" destOrd="0" presId="urn:microsoft.com/office/officeart/2005/8/layout/vList6"/>
    <dgm:cxn modelId="{B2421613-D67F-4051-8901-782784129890}" type="presOf" srcId="{20F62FE7-2BE6-4FCB-9774-690D8FE8CBCB}" destId="{C8A9475C-7782-4D27-97D6-48BB611ED3FA}" srcOrd="0" destOrd="0" presId="urn:microsoft.com/office/officeart/2005/8/layout/vList6"/>
    <dgm:cxn modelId="{BE0F550F-C283-468D-8CA3-7518EDE093A9}" srcId="{A2ADF08B-1CCD-41AD-8519-FE5040D20666}" destId="{F29466C8-2FF1-4510-8FA4-E9B6C90BB232}" srcOrd="3" destOrd="0" parTransId="{DEBA533C-FDEE-477D-B620-F2667E257E15}" sibTransId="{81979C13-FD0D-47AC-8F0E-895D2C806A94}"/>
    <dgm:cxn modelId="{A6F851B4-F897-4D78-802F-7A7AFA4FA118}" srcId="{A2ADF08B-1CCD-41AD-8519-FE5040D20666}" destId="{7632B0FD-0AB0-4386-A5EC-BA5F85FBD395}" srcOrd="2" destOrd="0" parTransId="{C904EF56-7115-4929-9FB6-59EE20ED93E4}" sibTransId="{65C43C65-7158-4C30-8FE2-0D52157D8EDC}"/>
    <dgm:cxn modelId="{8226BAA9-6137-4582-AF5E-108F5BA39127}" srcId="{A2ADF08B-1CCD-41AD-8519-FE5040D20666}" destId="{A152AF47-697A-4A17-8649-AFEBFA34A0B1}" srcOrd="4" destOrd="0" parTransId="{A0F421EA-C1AF-47E7-B72F-FBC63E857EF2}" sibTransId="{A7EBF6DC-C396-4060-A155-44D757FC7C48}"/>
    <dgm:cxn modelId="{FEC3BA67-DAF1-4FFF-B6CD-A9ECA283996D}" srcId="{A2ADF08B-1CCD-41AD-8519-FE5040D20666}" destId="{83C0271C-5F22-48D8-B7C6-8E47FA10031F}" srcOrd="1" destOrd="0" parTransId="{224CF9A8-B4FF-44B0-88E6-D776B89CE9D3}" sibTransId="{47D8AD07-0604-4FA0-8D69-586980C63E23}"/>
    <dgm:cxn modelId="{645CB509-6985-47FF-94EE-2A3B37ECAAA1}" srcId="{A2ADF08B-1CCD-41AD-8519-FE5040D20666}" destId="{20F62FE7-2BE6-4FCB-9774-690D8FE8CBCB}" srcOrd="0" destOrd="0" parTransId="{724D93D5-1AC5-413D-9C5C-7262117FBD74}" sibTransId="{263C9EA0-878F-48CF-8BDD-B1C34C78D888}"/>
    <dgm:cxn modelId="{69BC99B1-7B7A-442B-8308-2BF78ADD3217}" type="presOf" srcId="{F29466C8-2FF1-4510-8FA4-E9B6C90BB232}" destId="{C8A9475C-7782-4D27-97D6-48BB611ED3FA}" srcOrd="0" destOrd="3" presId="urn:microsoft.com/office/officeart/2005/8/layout/vList6"/>
    <dgm:cxn modelId="{54B0F522-546C-4DED-82CA-C5AEC5B40566}" type="presParOf" srcId="{91649423-9738-49DB-8990-0444E0DF9411}" destId="{D90D77BC-33DF-4E8D-BAD1-3EF711148BB0}" srcOrd="0" destOrd="0" presId="urn:microsoft.com/office/officeart/2005/8/layout/vList6"/>
    <dgm:cxn modelId="{13CE0396-5596-4FE0-B721-40FF756F18B5}" type="presParOf" srcId="{D90D77BC-33DF-4E8D-BAD1-3EF711148BB0}" destId="{49E5586C-F2B6-4DDB-8A6C-C1B9E74D6C22}" srcOrd="0" destOrd="0" presId="urn:microsoft.com/office/officeart/2005/8/layout/vList6"/>
    <dgm:cxn modelId="{99D681A2-3130-41AB-A391-E3DA092009D8}" type="presParOf" srcId="{D90D77BC-33DF-4E8D-BAD1-3EF711148BB0}" destId="{C8A9475C-7782-4D27-97D6-48BB611ED3F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2C4F683-610E-4E97-AB83-3D51CD42AF9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67D5ECB-F572-4686-A610-423898E5B250}">
      <dgm:prSet phldrT="[Tekst]" custT="1"/>
      <dgm:spPr>
        <a:solidFill>
          <a:srgbClr val="009999"/>
        </a:solidFill>
      </dgm:spPr>
      <dgm:t>
        <a:bodyPr anchor="ctr" anchorCtr="0"/>
        <a:lstStyle/>
        <a:p>
          <a:pPr>
            <a:buSzPct val="100000"/>
            <a:buFont typeface="Arial" panose="020B0604020202020204" pitchFamily="34" charset="0"/>
            <a:buNone/>
          </a:pPr>
          <a:r>
            <a:rPr lang="pl-PL" sz="2000" dirty="0" smtClean="0">
              <a:solidFill>
                <a:schemeClr val="bg1"/>
              </a:solidFill>
              <a:latin typeface="+mn-lt"/>
            </a:rPr>
            <a:t>Jednostki samorządu terytorialnego (JST)</a:t>
          </a:r>
          <a:endParaRPr lang="pl-PL" sz="1800" dirty="0">
            <a:solidFill>
              <a:schemeClr val="bg1"/>
            </a:solidFill>
            <a:latin typeface="+mn-lt"/>
          </a:endParaRPr>
        </a:p>
      </dgm:t>
    </dgm:pt>
    <dgm:pt modelId="{41D0D550-294D-4C43-BB14-1A9FDFC2F2B2}" type="parTrans" cxnId="{9397BC0B-E7EC-417D-830B-88AB379B8578}">
      <dgm:prSet/>
      <dgm:spPr/>
      <dgm:t>
        <a:bodyPr/>
        <a:lstStyle/>
        <a:p>
          <a:endParaRPr lang="pl-PL"/>
        </a:p>
      </dgm:t>
    </dgm:pt>
    <dgm:pt modelId="{4B3316E6-24D9-400C-B381-23A9761CFB42}" type="sibTrans" cxnId="{9397BC0B-E7EC-417D-830B-88AB379B8578}">
      <dgm:prSet/>
      <dgm:spPr/>
      <dgm:t>
        <a:bodyPr/>
        <a:lstStyle/>
        <a:p>
          <a:endParaRPr lang="pl-PL"/>
        </a:p>
      </dgm:t>
    </dgm:pt>
    <dgm:pt modelId="{53F84F04-D532-49EB-A7C0-04D810C0B1B9}">
      <dgm:prSet phldrT="[Tekst]" custT="1"/>
      <dgm:spPr>
        <a:solidFill>
          <a:srgbClr val="00797A"/>
        </a:solidFill>
      </dgm:spPr>
      <dgm:t>
        <a:bodyPr/>
        <a:lstStyle/>
        <a:p>
          <a:r>
            <a:rPr lang="pl-PL" sz="2000" dirty="0"/>
            <a:t>BENEFICJENT</a:t>
          </a:r>
        </a:p>
      </dgm:t>
    </dgm:pt>
    <dgm:pt modelId="{D061A159-189C-49FD-947E-9DAEAE2377DE}" type="sibTrans" cxnId="{484AB719-CED5-44AF-BA8D-E5EA1BE051FC}">
      <dgm:prSet/>
      <dgm:spPr/>
      <dgm:t>
        <a:bodyPr/>
        <a:lstStyle/>
        <a:p>
          <a:endParaRPr lang="pl-PL"/>
        </a:p>
      </dgm:t>
    </dgm:pt>
    <dgm:pt modelId="{255E1D5B-9D90-4129-BBF7-A7A02832E39E}" type="parTrans" cxnId="{484AB719-CED5-44AF-BA8D-E5EA1BE051FC}">
      <dgm:prSet/>
      <dgm:spPr/>
      <dgm:t>
        <a:bodyPr/>
        <a:lstStyle/>
        <a:p>
          <a:endParaRPr lang="pl-PL"/>
        </a:p>
      </dgm:t>
    </dgm:pt>
    <dgm:pt modelId="{4F581F41-F566-420D-8BEF-259475F89E7F}" type="pres">
      <dgm:prSet presAssocID="{72C4F683-610E-4E97-AB83-3D51CD42AF9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798FF8C8-B113-47A7-939F-0B6FB51D9FD5}" type="pres">
      <dgm:prSet presAssocID="{53F84F04-D532-49EB-A7C0-04D810C0B1B9}" presName="linNode" presStyleCnt="0"/>
      <dgm:spPr/>
    </dgm:pt>
    <dgm:pt modelId="{66EFE16B-A618-412C-B173-BDE8BA95BE81}" type="pres">
      <dgm:prSet presAssocID="{53F84F04-D532-49EB-A7C0-04D810C0B1B9}" presName="parentShp" presStyleLbl="node1" presStyleIdx="0" presStyleCnt="1" custScaleX="60757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l-PL"/>
        </a:p>
      </dgm:t>
    </dgm:pt>
    <dgm:pt modelId="{77989AE7-2C8C-426B-B79E-3670B4016DC8}" type="pres">
      <dgm:prSet presAssocID="{53F84F04-D532-49EB-A7C0-04D810C0B1B9}" presName="childShp" presStyleLbl="bgAccFollowNode1" presStyleIdx="0" presStyleCnt="1" custScaleX="131600" custLinFactNeighborX="2193" custLinFactNeighborY="2914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pl-PL"/>
        </a:p>
      </dgm:t>
    </dgm:pt>
  </dgm:ptLst>
  <dgm:cxnLst>
    <dgm:cxn modelId="{012D4677-F9D4-4343-AC41-ACB9941061A4}" type="presOf" srcId="{53F84F04-D532-49EB-A7C0-04D810C0B1B9}" destId="{66EFE16B-A618-412C-B173-BDE8BA95BE81}" srcOrd="0" destOrd="0" presId="urn:microsoft.com/office/officeart/2005/8/layout/vList6"/>
    <dgm:cxn modelId="{9397BC0B-E7EC-417D-830B-88AB379B8578}" srcId="{53F84F04-D532-49EB-A7C0-04D810C0B1B9}" destId="{367D5ECB-F572-4686-A610-423898E5B250}" srcOrd="0" destOrd="0" parTransId="{41D0D550-294D-4C43-BB14-1A9FDFC2F2B2}" sibTransId="{4B3316E6-24D9-400C-B381-23A9761CFB42}"/>
    <dgm:cxn modelId="{484AB719-CED5-44AF-BA8D-E5EA1BE051FC}" srcId="{72C4F683-610E-4E97-AB83-3D51CD42AF94}" destId="{53F84F04-D532-49EB-A7C0-04D810C0B1B9}" srcOrd="0" destOrd="0" parTransId="{255E1D5B-9D90-4129-BBF7-A7A02832E39E}" sibTransId="{D061A159-189C-49FD-947E-9DAEAE2377DE}"/>
    <dgm:cxn modelId="{58A5081D-CB34-45D2-B4AF-DBA57516FCBE}" type="presOf" srcId="{367D5ECB-F572-4686-A610-423898E5B250}" destId="{77989AE7-2C8C-426B-B79E-3670B4016DC8}" srcOrd="0" destOrd="0" presId="urn:microsoft.com/office/officeart/2005/8/layout/vList6"/>
    <dgm:cxn modelId="{53C34B96-295F-4573-91BE-A0CC939BEDF7}" type="presOf" srcId="{72C4F683-610E-4E97-AB83-3D51CD42AF94}" destId="{4F581F41-F566-420D-8BEF-259475F89E7F}" srcOrd="0" destOrd="0" presId="urn:microsoft.com/office/officeart/2005/8/layout/vList6"/>
    <dgm:cxn modelId="{4147AF93-3D54-4588-95CD-7A66A3373B13}" type="presParOf" srcId="{4F581F41-F566-420D-8BEF-259475F89E7F}" destId="{798FF8C8-B113-47A7-939F-0B6FB51D9FD5}" srcOrd="0" destOrd="0" presId="urn:microsoft.com/office/officeart/2005/8/layout/vList6"/>
    <dgm:cxn modelId="{916AD312-1FA5-49D3-BA1A-0BCA392B7927}" type="presParOf" srcId="{798FF8C8-B113-47A7-939F-0B6FB51D9FD5}" destId="{66EFE16B-A618-412C-B173-BDE8BA95BE81}" srcOrd="0" destOrd="0" presId="urn:microsoft.com/office/officeart/2005/8/layout/vList6"/>
    <dgm:cxn modelId="{1E2FB94B-42CB-458A-87FD-904C570899CC}" type="presParOf" srcId="{798FF8C8-B113-47A7-939F-0B6FB51D9FD5}" destId="{77989AE7-2C8C-426B-B79E-3670B4016DC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E6A8E2E-A732-4BB3-A26B-AEBBCCE6463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2ADF08B-1CCD-41AD-8519-FE5040D20666}">
      <dgm:prSet phldrT="[Tekst]"/>
      <dgm:spPr>
        <a:solidFill>
          <a:srgbClr val="26993F"/>
        </a:solidFill>
      </dgm:spPr>
      <dgm:t>
        <a:bodyPr/>
        <a:lstStyle/>
        <a:p>
          <a:r>
            <a:rPr lang="pl-PL" dirty="0">
              <a:solidFill>
                <a:srgbClr val="26993F"/>
              </a:solidFill>
            </a:rPr>
            <a:t>xx</a:t>
          </a:r>
        </a:p>
      </dgm:t>
    </dgm:pt>
    <dgm:pt modelId="{D1151739-3C9C-418B-8535-5A9CD33905D5}" type="parTrans" cxnId="{E94BDA73-99AC-4106-B5E0-676634EA7DE4}">
      <dgm:prSet/>
      <dgm:spPr/>
      <dgm:t>
        <a:bodyPr/>
        <a:lstStyle/>
        <a:p>
          <a:endParaRPr lang="pl-PL"/>
        </a:p>
      </dgm:t>
    </dgm:pt>
    <dgm:pt modelId="{23A92E30-CA93-4032-A3C3-F2274FF7DDA6}" type="sibTrans" cxnId="{E94BDA73-99AC-4106-B5E0-676634EA7DE4}">
      <dgm:prSet/>
      <dgm:spPr/>
      <dgm:t>
        <a:bodyPr/>
        <a:lstStyle/>
        <a:p>
          <a:endParaRPr lang="pl-PL"/>
        </a:p>
      </dgm:t>
    </dgm:pt>
    <dgm:pt modelId="{20F62FE7-2BE6-4FCB-9774-690D8FE8CBCB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400" b="1" kern="1200" dirty="0" smtClean="0">
              <a:solidFill>
                <a:srgbClr val="24903B"/>
              </a:solidFill>
              <a:latin typeface="Source Sans Pro Semibold" panose="020B0503030403020204" pitchFamily="34" charset="0"/>
            </a:rPr>
            <a:t>Dotacja </a:t>
          </a:r>
          <a:endParaRPr lang="pl-PL" sz="2400" b="1" kern="1200" dirty="0">
            <a:solidFill>
              <a:srgbClr val="FF0000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724D93D5-1AC5-413D-9C5C-7262117FBD74}" type="parTrans" cxnId="{645CB509-6985-47FF-94EE-2A3B37ECAAA1}">
      <dgm:prSet/>
      <dgm:spPr/>
      <dgm:t>
        <a:bodyPr/>
        <a:lstStyle/>
        <a:p>
          <a:endParaRPr lang="pl-PL"/>
        </a:p>
      </dgm:t>
    </dgm:pt>
    <dgm:pt modelId="{263C9EA0-878F-48CF-8BDD-B1C34C78D888}" type="sibTrans" cxnId="{645CB509-6985-47FF-94EE-2A3B37ECAAA1}">
      <dgm:prSet/>
      <dgm:spPr/>
      <dgm:t>
        <a:bodyPr/>
        <a:lstStyle/>
        <a:p>
          <a:endParaRPr lang="pl-PL"/>
        </a:p>
      </dgm:t>
    </dgm:pt>
    <dgm:pt modelId="{0FC47D3F-CC53-4D8A-9EF8-00B2BF38A769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pl-PL" sz="2400" b="1" kern="1200" dirty="0">
              <a:solidFill>
                <a:srgbClr val="24903B"/>
              </a:solidFill>
            </a:rPr>
            <a:t>Nabór wniosków </a:t>
          </a:r>
          <a:r>
            <a:rPr lang="pl-PL" sz="2400" b="1" kern="1200" dirty="0" smtClean="0">
              <a:solidFill>
                <a:srgbClr val="24903B"/>
              </a:solidFill>
            </a:rPr>
            <a:t>- od 14.10.2024 </a:t>
          </a:r>
          <a:r>
            <a:rPr lang="pl-PL" sz="2400" b="1" kern="1200" dirty="0">
              <a:solidFill>
                <a:srgbClr val="24903B"/>
              </a:solidFill>
            </a:rPr>
            <a:t>r</a:t>
          </a:r>
          <a:r>
            <a:rPr lang="pl-PL" sz="2400" b="1" kern="1200" dirty="0" smtClean="0">
              <a:solidFill>
                <a:srgbClr val="24903B"/>
              </a:solidFill>
            </a:rPr>
            <a:t>. do 30.12.2024 r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D3B18E75-3B58-441B-A5C8-EA4FAF34685C}" type="parTrans" cxnId="{FA3FFF01-4858-44C7-8A9C-1859DF43C9E1}">
      <dgm:prSet/>
      <dgm:spPr/>
      <dgm:t>
        <a:bodyPr/>
        <a:lstStyle/>
        <a:p>
          <a:endParaRPr lang="pl-PL"/>
        </a:p>
      </dgm:t>
    </dgm:pt>
    <dgm:pt modelId="{C8FCC801-1AED-48F1-B6DE-B4847E0BD26F}" type="sibTrans" cxnId="{FA3FFF01-4858-44C7-8A9C-1859DF43C9E1}">
      <dgm:prSet/>
      <dgm:spPr/>
      <dgm:t>
        <a:bodyPr/>
        <a:lstStyle/>
        <a:p>
          <a:endParaRPr lang="pl-PL"/>
        </a:p>
      </dgm:t>
    </dgm:pt>
    <dgm:pt modelId="{0AB1A05E-7FFB-4C94-9A83-A1B1F2CBE45B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pl-PL" sz="2400" b="1" kern="1200" dirty="0" smtClean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  <a:cs typeface="Source Sans Pro Semibold"/>
            </a:rPr>
            <a:t>Nabór wniosków konkurencyjny 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5E30B360-1BEA-430B-A0A2-27C45BC64C18}" type="parTrans" cxnId="{33439C3A-3D53-4460-8FB3-B57928EC100A}">
      <dgm:prSet/>
      <dgm:spPr/>
      <dgm:t>
        <a:bodyPr/>
        <a:lstStyle/>
        <a:p>
          <a:endParaRPr lang="pl-PL"/>
        </a:p>
      </dgm:t>
    </dgm:pt>
    <dgm:pt modelId="{F70D75D4-D5E8-40A0-A8C0-79098B821FFB}" type="sibTrans" cxnId="{33439C3A-3D53-4460-8FB3-B57928EC100A}">
      <dgm:prSet/>
      <dgm:spPr/>
      <dgm:t>
        <a:bodyPr/>
        <a:lstStyle/>
        <a:p>
          <a:endParaRPr lang="pl-PL"/>
        </a:p>
      </dgm:t>
    </dgm:pt>
    <dgm:pt modelId="{91649423-9738-49DB-8990-0444E0DF9411}" type="pres">
      <dgm:prSet presAssocID="{9E6A8E2E-A732-4BB3-A26B-AEBBCCE6463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D90D77BC-33DF-4E8D-BAD1-3EF711148BB0}" type="pres">
      <dgm:prSet presAssocID="{A2ADF08B-1CCD-41AD-8519-FE5040D20666}" presName="linNode" presStyleCnt="0"/>
      <dgm:spPr/>
    </dgm:pt>
    <dgm:pt modelId="{49E5586C-F2B6-4DDB-8A6C-C1B9E74D6C22}" type="pres">
      <dgm:prSet presAssocID="{A2ADF08B-1CCD-41AD-8519-FE5040D20666}" presName="parentShp" presStyleLbl="node1" presStyleIdx="0" presStyleCnt="1" custFlipHor="1" custScaleX="50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8A9475C-7782-4D27-97D6-48BB611ED3FA}" type="pres">
      <dgm:prSet presAssocID="{A2ADF08B-1CCD-41AD-8519-FE5040D20666}" presName="childShp" presStyleLbl="bgAccFollowNode1" presStyleIdx="0" presStyleCnt="1" custScaleX="193939" custScaleY="92882" custLinFactNeighborX="-5082" custLinFactNeighborY="-14854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pl-PL"/>
        </a:p>
      </dgm:t>
    </dgm:pt>
  </dgm:ptLst>
  <dgm:cxnLst>
    <dgm:cxn modelId="{33439C3A-3D53-4460-8FB3-B57928EC100A}" srcId="{A2ADF08B-1CCD-41AD-8519-FE5040D20666}" destId="{0AB1A05E-7FFB-4C94-9A83-A1B1F2CBE45B}" srcOrd="2" destOrd="0" parTransId="{5E30B360-1BEA-430B-A0A2-27C45BC64C18}" sibTransId="{F70D75D4-D5E8-40A0-A8C0-79098B821FFB}"/>
    <dgm:cxn modelId="{D1C21D70-E3B2-4D34-800F-2015006D76CC}" type="presOf" srcId="{9E6A8E2E-A732-4BB3-A26B-AEBBCCE64632}" destId="{91649423-9738-49DB-8990-0444E0DF9411}" srcOrd="0" destOrd="0" presId="urn:microsoft.com/office/officeart/2005/8/layout/vList6"/>
    <dgm:cxn modelId="{645CB509-6985-47FF-94EE-2A3B37ECAAA1}" srcId="{A2ADF08B-1CCD-41AD-8519-FE5040D20666}" destId="{20F62FE7-2BE6-4FCB-9774-690D8FE8CBCB}" srcOrd="0" destOrd="0" parTransId="{724D93D5-1AC5-413D-9C5C-7262117FBD74}" sibTransId="{263C9EA0-878F-48CF-8BDD-B1C34C78D888}"/>
    <dgm:cxn modelId="{B2421613-D67F-4051-8901-782784129890}" type="presOf" srcId="{20F62FE7-2BE6-4FCB-9774-690D8FE8CBCB}" destId="{C8A9475C-7782-4D27-97D6-48BB611ED3FA}" srcOrd="0" destOrd="0" presId="urn:microsoft.com/office/officeart/2005/8/layout/vList6"/>
    <dgm:cxn modelId="{69AAEAAC-1D7A-45BB-A48F-53C8B28F200F}" type="presOf" srcId="{A2ADF08B-1CCD-41AD-8519-FE5040D20666}" destId="{49E5586C-F2B6-4DDB-8A6C-C1B9E74D6C22}" srcOrd="0" destOrd="0" presId="urn:microsoft.com/office/officeart/2005/8/layout/vList6"/>
    <dgm:cxn modelId="{E94BDA73-99AC-4106-B5E0-676634EA7DE4}" srcId="{9E6A8E2E-A732-4BB3-A26B-AEBBCCE64632}" destId="{A2ADF08B-1CCD-41AD-8519-FE5040D20666}" srcOrd="0" destOrd="0" parTransId="{D1151739-3C9C-418B-8535-5A9CD33905D5}" sibTransId="{23A92E30-CA93-4032-A3C3-F2274FF7DDA6}"/>
    <dgm:cxn modelId="{1DA927C5-EBF1-4E26-86CC-AB36EBC9E12A}" type="presOf" srcId="{0FC47D3F-CC53-4D8A-9EF8-00B2BF38A769}" destId="{C8A9475C-7782-4D27-97D6-48BB611ED3FA}" srcOrd="0" destOrd="1" presId="urn:microsoft.com/office/officeart/2005/8/layout/vList6"/>
    <dgm:cxn modelId="{FA3FFF01-4858-44C7-8A9C-1859DF43C9E1}" srcId="{A2ADF08B-1CCD-41AD-8519-FE5040D20666}" destId="{0FC47D3F-CC53-4D8A-9EF8-00B2BF38A769}" srcOrd="1" destOrd="0" parTransId="{D3B18E75-3B58-441B-A5C8-EA4FAF34685C}" sibTransId="{C8FCC801-1AED-48F1-B6DE-B4847E0BD26F}"/>
    <dgm:cxn modelId="{21D12529-EB9E-4CB2-8B1E-89942FB0985F}" type="presOf" srcId="{0AB1A05E-7FFB-4C94-9A83-A1B1F2CBE45B}" destId="{C8A9475C-7782-4D27-97D6-48BB611ED3FA}" srcOrd="0" destOrd="2" presId="urn:microsoft.com/office/officeart/2005/8/layout/vList6"/>
    <dgm:cxn modelId="{54B0F522-546C-4DED-82CA-C5AEC5B40566}" type="presParOf" srcId="{91649423-9738-49DB-8990-0444E0DF9411}" destId="{D90D77BC-33DF-4E8D-BAD1-3EF711148BB0}" srcOrd="0" destOrd="0" presId="urn:microsoft.com/office/officeart/2005/8/layout/vList6"/>
    <dgm:cxn modelId="{13CE0396-5596-4FE0-B721-40FF756F18B5}" type="presParOf" srcId="{D90D77BC-33DF-4E8D-BAD1-3EF711148BB0}" destId="{49E5586C-F2B6-4DDB-8A6C-C1B9E74D6C22}" srcOrd="0" destOrd="0" presId="urn:microsoft.com/office/officeart/2005/8/layout/vList6"/>
    <dgm:cxn modelId="{99D681A2-3130-41AB-A391-E3DA092009D8}" type="presParOf" srcId="{D90D77BC-33DF-4E8D-BAD1-3EF711148BB0}" destId="{C8A9475C-7782-4D27-97D6-48BB611ED3F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2C4F683-610E-4E97-AB83-3D51CD42AF9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3F84F04-D532-49EB-A7C0-04D810C0B1B9}">
      <dgm:prSet phldrT="[Tekst]" custT="1"/>
      <dgm:spPr>
        <a:solidFill>
          <a:srgbClr val="00797A"/>
        </a:solidFill>
      </dgm:spPr>
      <dgm:t>
        <a:bodyPr/>
        <a:lstStyle/>
        <a:p>
          <a:r>
            <a:rPr lang="pl-PL" sz="2000" dirty="0"/>
            <a:t>BENEFICJENT</a:t>
          </a:r>
        </a:p>
      </dgm:t>
    </dgm:pt>
    <dgm:pt modelId="{255E1D5B-9D90-4129-BBF7-A7A02832E39E}" type="parTrans" cxnId="{484AB719-CED5-44AF-BA8D-E5EA1BE051FC}">
      <dgm:prSet/>
      <dgm:spPr/>
      <dgm:t>
        <a:bodyPr/>
        <a:lstStyle/>
        <a:p>
          <a:endParaRPr lang="pl-PL"/>
        </a:p>
      </dgm:t>
    </dgm:pt>
    <dgm:pt modelId="{D061A159-189C-49FD-947E-9DAEAE2377DE}" type="sibTrans" cxnId="{484AB719-CED5-44AF-BA8D-E5EA1BE051FC}">
      <dgm:prSet/>
      <dgm:spPr/>
      <dgm:t>
        <a:bodyPr/>
        <a:lstStyle/>
        <a:p>
          <a:endParaRPr lang="pl-PL"/>
        </a:p>
      </dgm:t>
    </dgm:pt>
    <dgm:pt modelId="{367D5ECB-F572-4686-A610-423898E5B250}">
      <dgm:prSet phldrT="[Tekst]" custT="1"/>
      <dgm:spPr>
        <a:solidFill>
          <a:srgbClr val="009999"/>
        </a:solidFill>
      </dgm:spPr>
      <dgm:t>
        <a:bodyPr anchor="ctr" anchorCtr="0"/>
        <a:lstStyle/>
        <a:p>
          <a:pPr>
            <a:buSzPct val="100000"/>
            <a:buFont typeface="Arial" panose="020B0604020202020204" pitchFamily="34" charset="0"/>
            <a:buNone/>
          </a:pPr>
          <a:r>
            <a:rPr lang="pl-PL" sz="2000" dirty="0" smtClean="0">
              <a:solidFill>
                <a:schemeClr val="bg1"/>
              </a:solidFill>
              <a:latin typeface="+mn-lt"/>
            </a:rPr>
            <a:t>duże przedsiębiorstwa </a:t>
          </a:r>
          <a:endParaRPr lang="pl-PL" sz="1800" dirty="0">
            <a:solidFill>
              <a:schemeClr val="bg1"/>
            </a:solidFill>
            <a:latin typeface="+mn-lt"/>
          </a:endParaRPr>
        </a:p>
      </dgm:t>
    </dgm:pt>
    <dgm:pt modelId="{41D0D550-294D-4C43-BB14-1A9FDFC2F2B2}" type="parTrans" cxnId="{9397BC0B-E7EC-417D-830B-88AB379B8578}">
      <dgm:prSet/>
      <dgm:spPr/>
      <dgm:t>
        <a:bodyPr/>
        <a:lstStyle/>
        <a:p>
          <a:endParaRPr lang="pl-PL"/>
        </a:p>
      </dgm:t>
    </dgm:pt>
    <dgm:pt modelId="{4B3316E6-24D9-400C-B381-23A9761CFB42}" type="sibTrans" cxnId="{9397BC0B-E7EC-417D-830B-88AB379B8578}">
      <dgm:prSet/>
      <dgm:spPr/>
      <dgm:t>
        <a:bodyPr/>
        <a:lstStyle/>
        <a:p>
          <a:endParaRPr lang="pl-PL"/>
        </a:p>
      </dgm:t>
    </dgm:pt>
    <dgm:pt modelId="{4F581F41-F566-420D-8BEF-259475F89E7F}" type="pres">
      <dgm:prSet presAssocID="{72C4F683-610E-4E97-AB83-3D51CD42AF9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798FF8C8-B113-47A7-939F-0B6FB51D9FD5}" type="pres">
      <dgm:prSet presAssocID="{53F84F04-D532-49EB-A7C0-04D810C0B1B9}" presName="linNode" presStyleCnt="0"/>
      <dgm:spPr/>
    </dgm:pt>
    <dgm:pt modelId="{66EFE16B-A618-412C-B173-BDE8BA95BE81}" type="pres">
      <dgm:prSet presAssocID="{53F84F04-D532-49EB-A7C0-04D810C0B1B9}" presName="parentShp" presStyleLbl="node1" presStyleIdx="0" presStyleCnt="1" custScaleX="60757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l-PL"/>
        </a:p>
      </dgm:t>
    </dgm:pt>
    <dgm:pt modelId="{77989AE7-2C8C-426B-B79E-3670B4016DC8}" type="pres">
      <dgm:prSet presAssocID="{53F84F04-D532-49EB-A7C0-04D810C0B1B9}" presName="childShp" presStyleLbl="bgAccFollowNode1" presStyleIdx="0" presStyleCnt="1" custScaleX="150336" custLinFactNeighborY="-479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pl-PL"/>
        </a:p>
      </dgm:t>
    </dgm:pt>
  </dgm:ptLst>
  <dgm:cxnLst>
    <dgm:cxn modelId="{012D4677-F9D4-4343-AC41-ACB9941061A4}" type="presOf" srcId="{53F84F04-D532-49EB-A7C0-04D810C0B1B9}" destId="{66EFE16B-A618-412C-B173-BDE8BA95BE81}" srcOrd="0" destOrd="0" presId="urn:microsoft.com/office/officeart/2005/8/layout/vList6"/>
    <dgm:cxn modelId="{9397BC0B-E7EC-417D-830B-88AB379B8578}" srcId="{53F84F04-D532-49EB-A7C0-04D810C0B1B9}" destId="{367D5ECB-F572-4686-A610-423898E5B250}" srcOrd="0" destOrd="0" parTransId="{41D0D550-294D-4C43-BB14-1A9FDFC2F2B2}" sibTransId="{4B3316E6-24D9-400C-B381-23A9761CFB42}"/>
    <dgm:cxn modelId="{58A5081D-CB34-45D2-B4AF-DBA57516FCBE}" type="presOf" srcId="{367D5ECB-F572-4686-A610-423898E5B250}" destId="{77989AE7-2C8C-426B-B79E-3670B4016DC8}" srcOrd="0" destOrd="0" presId="urn:microsoft.com/office/officeart/2005/8/layout/vList6"/>
    <dgm:cxn modelId="{484AB719-CED5-44AF-BA8D-E5EA1BE051FC}" srcId="{72C4F683-610E-4E97-AB83-3D51CD42AF94}" destId="{53F84F04-D532-49EB-A7C0-04D810C0B1B9}" srcOrd="0" destOrd="0" parTransId="{255E1D5B-9D90-4129-BBF7-A7A02832E39E}" sibTransId="{D061A159-189C-49FD-947E-9DAEAE2377DE}"/>
    <dgm:cxn modelId="{53C34B96-295F-4573-91BE-A0CC939BEDF7}" type="presOf" srcId="{72C4F683-610E-4E97-AB83-3D51CD42AF94}" destId="{4F581F41-F566-420D-8BEF-259475F89E7F}" srcOrd="0" destOrd="0" presId="urn:microsoft.com/office/officeart/2005/8/layout/vList6"/>
    <dgm:cxn modelId="{4147AF93-3D54-4588-95CD-7A66A3373B13}" type="presParOf" srcId="{4F581F41-F566-420D-8BEF-259475F89E7F}" destId="{798FF8C8-B113-47A7-939F-0B6FB51D9FD5}" srcOrd="0" destOrd="0" presId="urn:microsoft.com/office/officeart/2005/8/layout/vList6"/>
    <dgm:cxn modelId="{916AD312-1FA5-49D3-BA1A-0BCA392B7927}" type="presParOf" srcId="{798FF8C8-B113-47A7-939F-0B6FB51D9FD5}" destId="{66EFE16B-A618-412C-B173-BDE8BA95BE81}" srcOrd="0" destOrd="0" presId="urn:microsoft.com/office/officeart/2005/8/layout/vList6"/>
    <dgm:cxn modelId="{1E2FB94B-42CB-458A-87FD-904C570899CC}" type="presParOf" srcId="{798FF8C8-B113-47A7-939F-0B6FB51D9FD5}" destId="{77989AE7-2C8C-426B-B79E-3670B4016DC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E6A8E2E-A732-4BB3-A26B-AEBBCCE6463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2ADF08B-1CCD-41AD-8519-FE5040D20666}">
      <dgm:prSet phldrT="[Tekst]"/>
      <dgm:spPr>
        <a:solidFill>
          <a:srgbClr val="26993F"/>
        </a:solidFill>
      </dgm:spPr>
      <dgm:t>
        <a:bodyPr/>
        <a:lstStyle/>
        <a:p>
          <a:r>
            <a:rPr lang="pl-PL" dirty="0">
              <a:solidFill>
                <a:srgbClr val="26993F"/>
              </a:solidFill>
            </a:rPr>
            <a:t>xx</a:t>
          </a:r>
        </a:p>
      </dgm:t>
    </dgm:pt>
    <dgm:pt modelId="{D1151739-3C9C-418B-8535-5A9CD33905D5}" type="parTrans" cxnId="{E94BDA73-99AC-4106-B5E0-676634EA7DE4}">
      <dgm:prSet/>
      <dgm:spPr/>
      <dgm:t>
        <a:bodyPr/>
        <a:lstStyle/>
        <a:p>
          <a:endParaRPr lang="pl-PL"/>
        </a:p>
      </dgm:t>
    </dgm:pt>
    <dgm:pt modelId="{23A92E30-CA93-4032-A3C3-F2274FF7DDA6}" type="sibTrans" cxnId="{E94BDA73-99AC-4106-B5E0-676634EA7DE4}">
      <dgm:prSet/>
      <dgm:spPr/>
      <dgm:t>
        <a:bodyPr/>
        <a:lstStyle/>
        <a:p>
          <a:endParaRPr lang="pl-PL"/>
        </a:p>
      </dgm:t>
    </dgm:pt>
    <dgm:pt modelId="{20F62FE7-2BE6-4FCB-9774-690D8FE8CBCB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  <a:cs typeface="Source Sans Pro Semibold"/>
            </a:rPr>
            <a:t>Pożyczka preferencyjna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724D93D5-1AC5-413D-9C5C-7262117FBD74}" type="parTrans" cxnId="{645CB509-6985-47FF-94EE-2A3B37ECAAA1}">
      <dgm:prSet/>
      <dgm:spPr/>
      <dgm:t>
        <a:bodyPr/>
        <a:lstStyle/>
        <a:p>
          <a:endParaRPr lang="pl-PL"/>
        </a:p>
      </dgm:t>
    </dgm:pt>
    <dgm:pt modelId="{263C9EA0-878F-48CF-8BDD-B1C34C78D888}" type="sibTrans" cxnId="{645CB509-6985-47FF-94EE-2A3B37ECAAA1}">
      <dgm:prSet/>
      <dgm:spPr/>
      <dgm:t>
        <a:bodyPr/>
        <a:lstStyle/>
        <a:p>
          <a:endParaRPr lang="pl-PL"/>
        </a:p>
      </dgm:t>
    </dgm:pt>
    <dgm:pt modelId="{0FC47D3F-CC53-4D8A-9EF8-00B2BF38A769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pl-PL" sz="2000" b="1" kern="1200" dirty="0">
              <a:solidFill>
                <a:srgbClr val="24903B"/>
              </a:solidFill>
            </a:rPr>
            <a:t>Nabór wniosków </a:t>
          </a:r>
          <a:r>
            <a:rPr lang="pl-PL" sz="2000" b="1" kern="1200" dirty="0" smtClean="0">
              <a:solidFill>
                <a:srgbClr val="24903B"/>
              </a:solidFill>
            </a:rPr>
            <a:t>- od 04.10.2024 </a:t>
          </a:r>
          <a:r>
            <a:rPr lang="pl-PL" sz="2000" b="1" kern="1200" dirty="0">
              <a:solidFill>
                <a:srgbClr val="24903B"/>
              </a:solidFill>
            </a:rPr>
            <a:t>r</a:t>
          </a:r>
          <a:r>
            <a:rPr lang="pl-PL" sz="2000" b="1" kern="1200" dirty="0" smtClean="0">
              <a:solidFill>
                <a:srgbClr val="24903B"/>
              </a:solidFill>
            </a:rPr>
            <a:t>. do 31.10.2024 r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D3B18E75-3B58-441B-A5C8-EA4FAF34685C}" type="parTrans" cxnId="{FA3FFF01-4858-44C7-8A9C-1859DF43C9E1}">
      <dgm:prSet/>
      <dgm:spPr/>
      <dgm:t>
        <a:bodyPr/>
        <a:lstStyle/>
        <a:p>
          <a:endParaRPr lang="pl-PL"/>
        </a:p>
      </dgm:t>
    </dgm:pt>
    <dgm:pt modelId="{C8FCC801-1AED-48F1-B6DE-B4847E0BD26F}" type="sibTrans" cxnId="{FA3FFF01-4858-44C7-8A9C-1859DF43C9E1}">
      <dgm:prSet/>
      <dgm:spPr/>
      <dgm:t>
        <a:bodyPr/>
        <a:lstStyle/>
        <a:p>
          <a:endParaRPr lang="pl-PL"/>
        </a:p>
      </dgm:t>
    </dgm:pt>
    <dgm:pt modelId="{0AB1A05E-7FFB-4C94-9A83-A1B1F2CBE45B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  <a:cs typeface="Source Sans Pro Semibold"/>
            </a:rPr>
            <a:t>Nabór wniosków niekonkurencyjny 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5E30B360-1BEA-430B-A0A2-27C45BC64C18}" type="parTrans" cxnId="{33439C3A-3D53-4460-8FB3-B57928EC100A}">
      <dgm:prSet/>
      <dgm:spPr/>
      <dgm:t>
        <a:bodyPr/>
        <a:lstStyle/>
        <a:p>
          <a:endParaRPr lang="pl-PL"/>
        </a:p>
      </dgm:t>
    </dgm:pt>
    <dgm:pt modelId="{F70D75D4-D5E8-40A0-A8C0-79098B821FFB}" type="sibTrans" cxnId="{33439C3A-3D53-4460-8FB3-B57928EC100A}">
      <dgm:prSet/>
      <dgm:spPr/>
      <dgm:t>
        <a:bodyPr/>
        <a:lstStyle/>
        <a:p>
          <a:endParaRPr lang="pl-PL"/>
        </a:p>
      </dgm:t>
    </dgm:pt>
    <dgm:pt modelId="{91649423-9738-49DB-8990-0444E0DF9411}" type="pres">
      <dgm:prSet presAssocID="{9E6A8E2E-A732-4BB3-A26B-AEBBCCE6463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D90D77BC-33DF-4E8D-BAD1-3EF711148BB0}" type="pres">
      <dgm:prSet presAssocID="{A2ADF08B-1CCD-41AD-8519-FE5040D20666}" presName="linNode" presStyleCnt="0"/>
      <dgm:spPr/>
    </dgm:pt>
    <dgm:pt modelId="{49E5586C-F2B6-4DDB-8A6C-C1B9E74D6C22}" type="pres">
      <dgm:prSet presAssocID="{A2ADF08B-1CCD-41AD-8519-FE5040D20666}" presName="parentShp" presStyleLbl="node1" presStyleIdx="0" presStyleCnt="1" custFlipHor="1" custScaleX="50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8A9475C-7782-4D27-97D6-48BB611ED3FA}" type="pres">
      <dgm:prSet presAssocID="{A2ADF08B-1CCD-41AD-8519-FE5040D20666}" presName="childShp" presStyleLbl="bgAccFollowNode1" presStyleIdx="0" presStyleCnt="1" custScaleX="193939" custScaleY="92882" custLinFactNeighborX="-5082" custLinFactNeighborY="-14854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pl-PL"/>
        </a:p>
      </dgm:t>
    </dgm:pt>
  </dgm:ptLst>
  <dgm:cxnLst>
    <dgm:cxn modelId="{33439C3A-3D53-4460-8FB3-B57928EC100A}" srcId="{A2ADF08B-1CCD-41AD-8519-FE5040D20666}" destId="{0AB1A05E-7FFB-4C94-9A83-A1B1F2CBE45B}" srcOrd="2" destOrd="0" parTransId="{5E30B360-1BEA-430B-A0A2-27C45BC64C18}" sibTransId="{F70D75D4-D5E8-40A0-A8C0-79098B821FFB}"/>
    <dgm:cxn modelId="{D1C21D70-E3B2-4D34-800F-2015006D76CC}" type="presOf" srcId="{9E6A8E2E-A732-4BB3-A26B-AEBBCCE64632}" destId="{91649423-9738-49DB-8990-0444E0DF9411}" srcOrd="0" destOrd="0" presId="urn:microsoft.com/office/officeart/2005/8/layout/vList6"/>
    <dgm:cxn modelId="{645CB509-6985-47FF-94EE-2A3B37ECAAA1}" srcId="{A2ADF08B-1CCD-41AD-8519-FE5040D20666}" destId="{20F62FE7-2BE6-4FCB-9774-690D8FE8CBCB}" srcOrd="0" destOrd="0" parTransId="{724D93D5-1AC5-413D-9C5C-7262117FBD74}" sibTransId="{263C9EA0-878F-48CF-8BDD-B1C34C78D888}"/>
    <dgm:cxn modelId="{B2421613-D67F-4051-8901-782784129890}" type="presOf" srcId="{20F62FE7-2BE6-4FCB-9774-690D8FE8CBCB}" destId="{C8A9475C-7782-4D27-97D6-48BB611ED3FA}" srcOrd="0" destOrd="0" presId="urn:microsoft.com/office/officeart/2005/8/layout/vList6"/>
    <dgm:cxn modelId="{69AAEAAC-1D7A-45BB-A48F-53C8B28F200F}" type="presOf" srcId="{A2ADF08B-1CCD-41AD-8519-FE5040D20666}" destId="{49E5586C-F2B6-4DDB-8A6C-C1B9E74D6C22}" srcOrd="0" destOrd="0" presId="urn:microsoft.com/office/officeart/2005/8/layout/vList6"/>
    <dgm:cxn modelId="{E94BDA73-99AC-4106-B5E0-676634EA7DE4}" srcId="{9E6A8E2E-A732-4BB3-A26B-AEBBCCE64632}" destId="{A2ADF08B-1CCD-41AD-8519-FE5040D20666}" srcOrd="0" destOrd="0" parTransId="{D1151739-3C9C-418B-8535-5A9CD33905D5}" sibTransId="{23A92E30-CA93-4032-A3C3-F2274FF7DDA6}"/>
    <dgm:cxn modelId="{1DA927C5-EBF1-4E26-86CC-AB36EBC9E12A}" type="presOf" srcId="{0FC47D3F-CC53-4D8A-9EF8-00B2BF38A769}" destId="{C8A9475C-7782-4D27-97D6-48BB611ED3FA}" srcOrd="0" destOrd="1" presId="urn:microsoft.com/office/officeart/2005/8/layout/vList6"/>
    <dgm:cxn modelId="{FA3FFF01-4858-44C7-8A9C-1859DF43C9E1}" srcId="{A2ADF08B-1CCD-41AD-8519-FE5040D20666}" destId="{0FC47D3F-CC53-4D8A-9EF8-00B2BF38A769}" srcOrd="1" destOrd="0" parTransId="{D3B18E75-3B58-441B-A5C8-EA4FAF34685C}" sibTransId="{C8FCC801-1AED-48F1-B6DE-B4847E0BD26F}"/>
    <dgm:cxn modelId="{21D12529-EB9E-4CB2-8B1E-89942FB0985F}" type="presOf" srcId="{0AB1A05E-7FFB-4C94-9A83-A1B1F2CBE45B}" destId="{C8A9475C-7782-4D27-97D6-48BB611ED3FA}" srcOrd="0" destOrd="2" presId="urn:microsoft.com/office/officeart/2005/8/layout/vList6"/>
    <dgm:cxn modelId="{54B0F522-546C-4DED-82CA-C5AEC5B40566}" type="presParOf" srcId="{91649423-9738-49DB-8990-0444E0DF9411}" destId="{D90D77BC-33DF-4E8D-BAD1-3EF711148BB0}" srcOrd="0" destOrd="0" presId="urn:microsoft.com/office/officeart/2005/8/layout/vList6"/>
    <dgm:cxn modelId="{13CE0396-5596-4FE0-B721-40FF756F18B5}" type="presParOf" srcId="{D90D77BC-33DF-4E8D-BAD1-3EF711148BB0}" destId="{49E5586C-F2B6-4DDB-8A6C-C1B9E74D6C22}" srcOrd="0" destOrd="0" presId="urn:microsoft.com/office/officeart/2005/8/layout/vList6"/>
    <dgm:cxn modelId="{99D681A2-3130-41AB-A391-E3DA092009D8}" type="presParOf" srcId="{D90D77BC-33DF-4E8D-BAD1-3EF711148BB0}" destId="{C8A9475C-7782-4D27-97D6-48BB611ED3F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C4F683-610E-4E97-AB83-3D51CD42AF9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3F84F04-D532-49EB-A7C0-04D810C0B1B9}">
      <dgm:prSet phldrT="[Tekst]" custT="1"/>
      <dgm:spPr>
        <a:solidFill>
          <a:srgbClr val="00797A"/>
        </a:solidFill>
      </dgm:spPr>
      <dgm:t>
        <a:bodyPr/>
        <a:lstStyle/>
        <a:p>
          <a:r>
            <a:rPr lang="pl-PL" sz="2000" dirty="0"/>
            <a:t>BENEFICJENT</a:t>
          </a:r>
        </a:p>
      </dgm:t>
    </dgm:pt>
    <dgm:pt modelId="{255E1D5B-9D90-4129-BBF7-A7A02832E39E}" type="parTrans" cxnId="{484AB719-CED5-44AF-BA8D-E5EA1BE051FC}">
      <dgm:prSet/>
      <dgm:spPr/>
      <dgm:t>
        <a:bodyPr/>
        <a:lstStyle/>
        <a:p>
          <a:endParaRPr lang="pl-PL"/>
        </a:p>
      </dgm:t>
    </dgm:pt>
    <dgm:pt modelId="{D061A159-189C-49FD-947E-9DAEAE2377DE}" type="sibTrans" cxnId="{484AB719-CED5-44AF-BA8D-E5EA1BE051FC}">
      <dgm:prSet/>
      <dgm:spPr/>
      <dgm:t>
        <a:bodyPr/>
        <a:lstStyle/>
        <a:p>
          <a:endParaRPr lang="pl-PL"/>
        </a:p>
      </dgm:t>
    </dgm:pt>
    <dgm:pt modelId="{367D5ECB-F572-4686-A610-423898E5B250}">
      <dgm:prSet phldrT="[Tekst]" custT="1"/>
      <dgm:spPr>
        <a:solidFill>
          <a:srgbClr val="009999"/>
        </a:solidFill>
      </dgm:spPr>
      <dgm:t>
        <a:bodyPr anchor="ctr" anchorCtr="0"/>
        <a:lstStyle/>
        <a:p>
          <a:pPr>
            <a:buSzPct val="100000"/>
            <a:buFont typeface="Arial" panose="020B0604020202020204" pitchFamily="34" charset="0"/>
            <a:buChar char="•"/>
          </a:pP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Gmina</a:t>
          </a:r>
          <a:endParaRPr lang="pl-PL" sz="2000" dirty="0">
            <a:solidFill>
              <a:schemeClr val="bg1"/>
            </a:solidFill>
          </a:endParaRPr>
        </a:p>
      </dgm:t>
    </dgm:pt>
    <dgm:pt modelId="{41D0D550-294D-4C43-BB14-1A9FDFC2F2B2}" type="parTrans" cxnId="{9397BC0B-E7EC-417D-830B-88AB379B8578}">
      <dgm:prSet/>
      <dgm:spPr/>
      <dgm:t>
        <a:bodyPr/>
        <a:lstStyle/>
        <a:p>
          <a:endParaRPr lang="pl-PL"/>
        </a:p>
      </dgm:t>
    </dgm:pt>
    <dgm:pt modelId="{4B3316E6-24D9-400C-B381-23A9761CFB42}" type="sibTrans" cxnId="{9397BC0B-E7EC-417D-830B-88AB379B8578}">
      <dgm:prSet/>
      <dgm:spPr/>
      <dgm:t>
        <a:bodyPr/>
        <a:lstStyle/>
        <a:p>
          <a:endParaRPr lang="pl-PL"/>
        </a:p>
      </dgm:t>
    </dgm:pt>
    <dgm:pt modelId="{3A18E83C-F44D-4932-90DF-CE9F404B20BE}">
      <dgm:prSet custT="1"/>
      <dgm:spPr/>
      <dgm:t>
        <a:bodyPr/>
        <a:lstStyle/>
        <a:p>
          <a:pPr>
            <a:buSzPct val="100000"/>
            <a:buFont typeface="Arial" panose="020B0604020202020204" pitchFamily="34" charset="0"/>
            <a:buChar char="•"/>
          </a:pP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Powiat</a:t>
          </a:r>
        </a:p>
      </dgm:t>
    </dgm:pt>
    <dgm:pt modelId="{775030D4-B371-4817-B8CE-7DE62432BE56}" type="parTrans" cxnId="{712AD974-8ABE-4F26-8360-4A0F62714385}">
      <dgm:prSet/>
      <dgm:spPr/>
      <dgm:t>
        <a:bodyPr/>
        <a:lstStyle/>
        <a:p>
          <a:endParaRPr lang="pl-PL"/>
        </a:p>
      </dgm:t>
    </dgm:pt>
    <dgm:pt modelId="{6DF314EB-9244-4A0F-AFCA-21994D7CBD46}" type="sibTrans" cxnId="{712AD974-8ABE-4F26-8360-4A0F62714385}">
      <dgm:prSet/>
      <dgm:spPr/>
      <dgm:t>
        <a:bodyPr/>
        <a:lstStyle/>
        <a:p>
          <a:endParaRPr lang="pl-PL"/>
        </a:p>
      </dgm:t>
    </dgm:pt>
    <dgm:pt modelId="{4B1A1351-D935-48D9-8BED-8C0F8F59D08D}">
      <dgm:prSet custT="1"/>
      <dgm:spPr/>
      <dgm:t>
        <a:bodyPr/>
        <a:lstStyle/>
        <a:p>
          <a:pPr>
            <a:buSzPct val="100000"/>
            <a:buFont typeface="Arial" panose="020B0604020202020204" pitchFamily="34" charset="0"/>
            <a:buChar char="•"/>
          </a:pP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Związek międzygminny</a:t>
          </a:r>
        </a:p>
      </dgm:t>
    </dgm:pt>
    <dgm:pt modelId="{91BF3A97-961F-40F8-900F-D400B5D59FB8}" type="parTrans" cxnId="{8F1C87BD-BCA3-4C63-B58F-E86AAB4F8B49}">
      <dgm:prSet/>
      <dgm:spPr/>
      <dgm:t>
        <a:bodyPr/>
        <a:lstStyle/>
        <a:p>
          <a:endParaRPr lang="pl-PL"/>
        </a:p>
      </dgm:t>
    </dgm:pt>
    <dgm:pt modelId="{D5FA23FE-63BE-402B-8CF1-7FF2718F714C}" type="sibTrans" cxnId="{8F1C87BD-BCA3-4C63-B58F-E86AAB4F8B49}">
      <dgm:prSet/>
      <dgm:spPr/>
      <dgm:t>
        <a:bodyPr/>
        <a:lstStyle/>
        <a:p>
          <a:endParaRPr lang="pl-PL"/>
        </a:p>
      </dgm:t>
    </dgm:pt>
    <dgm:pt modelId="{12AF3E7E-8E29-423C-829D-976FEB0D3070}">
      <dgm:prSet custT="1"/>
      <dgm:spPr/>
      <dgm:t>
        <a:bodyPr/>
        <a:lstStyle/>
        <a:p>
          <a:pPr>
            <a:buSzPct val="100000"/>
            <a:buFont typeface="Arial" panose="020B0604020202020204" pitchFamily="34" charset="0"/>
            <a:buChar char="•"/>
          </a:pP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Związek metropolitalny w województwie śląskim</a:t>
          </a:r>
        </a:p>
      </dgm:t>
    </dgm:pt>
    <dgm:pt modelId="{33BF3C06-2DE1-40A8-97C9-CB98008215D3}" type="parTrans" cxnId="{69F85663-482D-4689-837A-F946B842F778}">
      <dgm:prSet/>
      <dgm:spPr/>
      <dgm:t>
        <a:bodyPr/>
        <a:lstStyle/>
        <a:p>
          <a:endParaRPr lang="pl-PL"/>
        </a:p>
      </dgm:t>
    </dgm:pt>
    <dgm:pt modelId="{730804B8-71C2-4C98-BC1A-6D6BF119D712}" type="sibTrans" cxnId="{69F85663-482D-4689-837A-F946B842F778}">
      <dgm:prSet/>
      <dgm:spPr/>
      <dgm:t>
        <a:bodyPr/>
        <a:lstStyle/>
        <a:p>
          <a:endParaRPr lang="pl-PL"/>
        </a:p>
      </dgm:t>
    </dgm:pt>
    <dgm:pt modelId="{4F581F41-F566-420D-8BEF-259475F89E7F}" type="pres">
      <dgm:prSet presAssocID="{72C4F683-610E-4E97-AB83-3D51CD42AF9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798FF8C8-B113-47A7-939F-0B6FB51D9FD5}" type="pres">
      <dgm:prSet presAssocID="{53F84F04-D532-49EB-A7C0-04D810C0B1B9}" presName="linNode" presStyleCnt="0"/>
      <dgm:spPr/>
    </dgm:pt>
    <dgm:pt modelId="{66EFE16B-A618-412C-B173-BDE8BA95BE81}" type="pres">
      <dgm:prSet presAssocID="{53F84F04-D532-49EB-A7C0-04D810C0B1B9}" presName="parentShp" presStyleLbl="node1" presStyleIdx="0" presStyleCnt="1" custScaleX="53358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l-PL"/>
        </a:p>
      </dgm:t>
    </dgm:pt>
    <dgm:pt modelId="{77989AE7-2C8C-426B-B79E-3670B4016DC8}" type="pres">
      <dgm:prSet presAssocID="{53F84F04-D532-49EB-A7C0-04D810C0B1B9}" presName="childShp" presStyleLbl="bgAccFollowNode1" presStyleIdx="0" presStyleCnt="1" custScaleX="136070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pl-PL"/>
        </a:p>
      </dgm:t>
    </dgm:pt>
  </dgm:ptLst>
  <dgm:cxnLst>
    <dgm:cxn modelId="{8F1C87BD-BCA3-4C63-B58F-E86AAB4F8B49}" srcId="{53F84F04-D532-49EB-A7C0-04D810C0B1B9}" destId="{4B1A1351-D935-48D9-8BED-8C0F8F59D08D}" srcOrd="2" destOrd="0" parTransId="{91BF3A97-961F-40F8-900F-D400B5D59FB8}" sibTransId="{D5FA23FE-63BE-402B-8CF1-7FF2718F714C}"/>
    <dgm:cxn modelId="{6D324EDB-3DFE-4AC2-B751-D6A2EC5C702C}" type="presOf" srcId="{12AF3E7E-8E29-423C-829D-976FEB0D3070}" destId="{77989AE7-2C8C-426B-B79E-3670B4016DC8}" srcOrd="0" destOrd="3" presId="urn:microsoft.com/office/officeart/2005/8/layout/vList6"/>
    <dgm:cxn modelId="{012D4677-F9D4-4343-AC41-ACB9941061A4}" type="presOf" srcId="{53F84F04-D532-49EB-A7C0-04D810C0B1B9}" destId="{66EFE16B-A618-412C-B173-BDE8BA95BE81}" srcOrd="0" destOrd="0" presId="urn:microsoft.com/office/officeart/2005/8/layout/vList6"/>
    <dgm:cxn modelId="{9397BC0B-E7EC-417D-830B-88AB379B8578}" srcId="{53F84F04-D532-49EB-A7C0-04D810C0B1B9}" destId="{367D5ECB-F572-4686-A610-423898E5B250}" srcOrd="0" destOrd="0" parTransId="{41D0D550-294D-4C43-BB14-1A9FDFC2F2B2}" sibTransId="{4B3316E6-24D9-400C-B381-23A9761CFB42}"/>
    <dgm:cxn modelId="{58A5081D-CB34-45D2-B4AF-DBA57516FCBE}" type="presOf" srcId="{367D5ECB-F572-4686-A610-423898E5B250}" destId="{77989AE7-2C8C-426B-B79E-3670B4016DC8}" srcOrd="0" destOrd="0" presId="urn:microsoft.com/office/officeart/2005/8/layout/vList6"/>
    <dgm:cxn modelId="{53C34B96-295F-4573-91BE-A0CC939BEDF7}" type="presOf" srcId="{72C4F683-610E-4E97-AB83-3D51CD42AF94}" destId="{4F581F41-F566-420D-8BEF-259475F89E7F}" srcOrd="0" destOrd="0" presId="urn:microsoft.com/office/officeart/2005/8/layout/vList6"/>
    <dgm:cxn modelId="{712AD974-8ABE-4F26-8360-4A0F62714385}" srcId="{53F84F04-D532-49EB-A7C0-04D810C0B1B9}" destId="{3A18E83C-F44D-4932-90DF-CE9F404B20BE}" srcOrd="1" destOrd="0" parTransId="{775030D4-B371-4817-B8CE-7DE62432BE56}" sibTransId="{6DF314EB-9244-4A0F-AFCA-21994D7CBD46}"/>
    <dgm:cxn modelId="{484AB719-CED5-44AF-BA8D-E5EA1BE051FC}" srcId="{72C4F683-610E-4E97-AB83-3D51CD42AF94}" destId="{53F84F04-D532-49EB-A7C0-04D810C0B1B9}" srcOrd="0" destOrd="0" parTransId="{255E1D5B-9D90-4129-BBF7-A7A02832E39E}" sibTransId="{D061A159-189C-49FD-947E-9DAEAE2377DE}"/>
    <dgm:cxn modelId="{69F85663-482D-4689-837A-F946B842F778}" srcId="{53F84F04-D532-49EB-A7C0-04D810C0B1B9}" destId="{12AF3E7E-8E29-423C-829D-976FEB0D3070}" srcOrd="3" destOrd="0" parTransId="{33BF3C06-2DE1-40A8-97C9-CB98008215D3}" sibTransId="{730804B8-71C2-4C98-BC1A-6D6BF119D712}"/>
    <dgm:cxn modelId="{E2692F10-BA8F-48B9-ADD4-20B4519CA908}" type="presOf" srcId="{3A18E83C-F44D-4932-90DF-CE9F404B20BE}" destId="{77989AE7-2C8C-426B-B79E-3670B4016DC8}" srcOrd="0" destOrd="1" presId="urn:microsoft.com/office/officeart/2005/8/layout/vList6"/>
    <dgm:cxn modelId="{3FC56B92-B008-442A-B48F-72D4B9383952}" type="presOf" srcId="{4B1A1351-D935-48D9-8BED-8C0F8F59D08D}" destId="{77989AE7-2C8C-426B-B79E-3670B4016DC8}" srcOrd="0" destOrd="2" presId="urn:microsoft.com/office/officeart/2005/8/layout/vList6"/>
    <dgm:cxn modelId="{4147AF93-3D54-4588-95CD-7A66A3373B13}" type="presParOf" srcId="{4F581F41-F566-420D-8BEF-259475F89E7F}" destId="{798FF8C8-B113-47A7-939F-0B6FB51D9FD5}" srcOrd="0" destOrd="0" presId="urn:microsoft.com/office/officeart/2005/8/layout/vList6"/>
    <dgm:cxn modelId="{916AD312-1FA5-49D3-BA1A-0BCA392B7927}" type="presParOf" srcId="{798FF8C8-B113-47A7-939F-0B6FB51D9FD5}" destId="{66EFE16B-A618-412C-B173-BDE8BA95BE81}" srcOrd="0" destOrd="0" presId="urn:microsoft.com/office/officeart/2005/8/layout/vList6"/>
    <dgm:cxn modelId="{1E2FB94B-42CB-458A-87FD-904C570899CC}" type="presParOf" srcId="{798FF8C8-B113-47A7-939F-0B6FB51D9FD5}" destId="{77989AE7-2C8C-426B-B79E-3670B4016DC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6A8E2E-A732-4BB3-A26B-AEBBCCE6463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2ADF08B-1CCD-41AD-8519-FE5040D20666}">
      <dgm:prSet phldrT="[Tekst]"/>
      <dgm:spPr>
        <a:solidFill>
          <a:srgbClr val="26993F"/>
        </a:solidFill>
      </dgm:spPr>
      <dgm:t>
        <a:bodyPr/>
        <a:lstStyle/>
        <a:p>
          <a:r>
            <a:rPr lang="pl-PL" dirty="0">
              <a:solidFill>
                <a:srgbClr val="26993F"/>
              </a:solidFill>
            </a:rPr>
            <a:t>xx</a:t>
          </a:r>
        </a:p>
      </dgm:t>
    </dgm:pt>
    <dgm:pt modelId="{D1151739-3C9C-418B-8535-5A9CD33905D5}" type="parTrans" cxnId="{E94BDA73-99AC-4106-B5E0-676634EA7DE4}">
      <dgm:prSet/>
      <dgm:spPr/>
      <dgm:t>
        <a:bodyPr/>
        <a:lstStyle/>
        <a:p>
          <a:endParaRPr lang="pl-PL"/>
        </a:p>
      </dgm:t>
    </dgm:pt>
    <dgm:pt modelId="{23A92E30-CA93-4032-A3C3-F2274FF7DDA6}" type="sibTrans" cxnId="{E94BDA73-99AC-4106-B5E0-676634EA7DE4}">
      <dgm:prSet/>
      <dgm:spPr/>
      <dgm:t>
        <a:bodyPr/>
        <a:lstStyle/>
        <a:p>
          <a:endParaRPr lang="pl-PL"/>
        </a:p>
      </dgm:t>
    </dgm:pt>
    <dgm:pt modelId="{20F62FE7-2BE6-4FCB-9774-690D8FE8CBCB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</a:rPr>
            <a:t>Dotacja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724D93D5-1AC5-413D-9C5C-7262117FBD74}" type="parTrans" cxnId="{645CB509-6985-47FF-94EE-2A3B37ECAAA1}">
      <dgm:prSet/>
      <dgm:spPr/>
      <dgm:t>
        <a:bodyPr/>
        <a:lstStyle/>
        <a:p>
          <a:endParaRPr lang="pl-PL"/>
        </a:p>
      </dgm:t>
    </dgm:pt>
    <dgm:pt modelId="{263C9EA0-878F-48CF-8BDD-B1C34C78D888}" type="sibTrans" cxnId="{645CB509-6985-47FF-94EE-2A3B37ECAAA1}">
      <dgm:prSet/>
      <dgm:spPr/>
      <dgm:t>
        <a:bodyPr/>
        <a:lstStyle/>
        <a:p>
          <a:endParaRPr lang="pl-PL"/>
        </a:p>
      </dgm:t>
    </dgm:pt>
    <dgm:pt modelId="{9A6786EA-3F32-4DC8-A0C0-B6447A04FEBC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Okres wdrażania - 2019 - 2028 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66271F2C-398D-4876-823D-5E0DB47EB2DB}" type="parTrans" cxnId="{7B73C92B-6FEA-4DD2-9112-146697124DC5}">
      <dgm:prSet/>
      <dgm:spPr/>
      <dgm:t>
        <a:bodyPr/>
        <a:lstStyle/>
        <a:p>
          <a:endParaRPr lang="pl-PL"/>
        </a:p>
      </dgm:t>
    </dgm:pt>
    <dgm:pt modelId="{D14D2C00-74BF-4077-A1AB-458084B0B458}" type="sibTrans" cxnId="{7B73C92B-6FEA-4DD2-9112-146697124DC5}">
      <dgm:prSet/>
      <dgm:spPr/>
      <dgm:t>
        <a:bodyPr/>
        <a:lstStyle/>
        <a:p>
          <a:endParaRPr lang="pl-PL"/>
        </a:p>
      </dgm:t>
    </dgm:pt>
    <dgm:pt modelId="{91649423-9738-49DB-8990-0444E0DF9411}" type="pres">
      <dgm:prSet presAssocID="{9E6A8E2E-A732-4BB3-A26B-AEBBCCE6463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D90D77BC-33DF-4E8D-BAD1-3EF711148BB0}" type="pres">
      <dgm:prSet presAssocID="{A2ADF08B-1CCD-41AD-8519-FE5040D20666}" presName="linNode" presStyleCnt="0"/>
      <dgm:spPr/>
    </dgm:pt>
    <dgm:pt modelId="{49E5586C-F2B6-4DDB-8A6C-C1B9E74D6C22}" type="pres">
      <dgm:prSet presAssocID="{A2ADF08B-1CCD-41AD-8519-FE5040D20666}" presName="parentShp" presStyleLbl="node1" presStyleIdx="0" presStyleCnt="1" custFlipHor="1" custScaleX="50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8A9475C-7782-4D27-97D6-48BB611ED3FA}" type="pres">
      <dgm:prSet presAssocID="{A2ADF08B-1CCD-41AD-8519-FE5040D20666}" presName="childShp" presStyleLbl="bgAccFollowNode1" presStyleIdx="0" presStyleCnt="1" custScaleX="183513" custLinFactNeighborX="-4841" custLinFactNeighborY="5099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pl-PL"/>
        </a:p>
      </dgm:t>
    </dgm:pt>
  </dgm:ptLst>
  <dgm:cxnLst>
    <dgm:cxn modelId="{EFC59AC9-F15D-4906-AB04-7CCA8BC76D4C}" type="presOf" srcId="{9A6786EA-3F32-4DC8-A0C0-B6447A04FEBC}" destId="{C8A9475C-7782-4D27-97D6-48BB611ED3FA}" srcOrd="0" destOrd="1" presId="urn:microsoft.com/office/officeart/2005/8/layout/vList6"/>
    <dgm:cxn modelId="{645CB509-6985-47FF-94EE-2A3B37ECAAA1}" srcId="{A2ADF08B-1CCD-41AD-8519-FE5040D20666}" destId="{20F62FE7-2BE6-4FCB-9774-690D8FE8CBCB}" srcOrd="0" destOrd="0" parTransId="{724D93D5-1AC5-413D-9C5C-7262117FBD74}" sibTransId="{263C9EA0-878F-48CF-8BDD-B1C34C78D888}"/>
    <dgm:cxn modelId="{7B73C92B-6FEA-4DD2-9112-146697124DC5}" srcId="{A2ADF08B-1CCD-41AD-8519-FE5040D20666}" destId="{9A6786EA-3F32-4DC8-A0C0-B6447A04FEBC}" srcOrd="1" destOrd="0" parTransId="{66271F2C-398D-4876-823D-5E0DB47EB2DB}" sibTransId="{D14D2C00-74BF-4077-A1AB-458084B0B458}"/>
    <dgm:cxn modelId="{B2421613-D67F-4051-8901-782784129890}" type="presOf" srcId="{20F62FE7-2BE6-4FCB-9774-690D8FE8CBCB}" destId="{C8A9475C-7782-4D27-97D6-48BB611ED3FA}" srcOrd="0" destOrd="0" presId="urn:microsoft.com/office/officeart/2005/8/layout/vList6"/>
    <dgm:cxn modelId="{E94BDA73-99AC-4106-B5E0-676634EA7DE4}" srcId="{9E6A8E2E-A732-4BB3-A26B-AEBBCCE64632}" destId="{A2ADF08B-1CCD-41AD-8519-FE5040D20666}" srcOrd="0" destOrd="0" parTransId="{D1151739-3C9C-418B-8535-5A9CD33905D5}" sibTransId="{23A92E30-CA93-4032-A3C3-F2274FF7DDA6}"/>
    <dgm:cxn modelId="{D1C21D70-E3B2-4D34-800F-2015006D76CC}" type="presOf" srcId="{9E6A8E2E-A732-4BB3-A26B-AEBBCCE64632}" destId="{91649423-9738-49DB-8990-0444E0DF9411}" srcOrd="0" destOrd="0" presId="urn:microsoft.com/office/officeart/2005/8/layout/vList6"/>
    <dgm:cxn modelId="{69AAEAAC-1D7A-45BB-A48F-53C8B28F200F}" type="presOf" srcId="{A2ADF08B-1CCD-41AD-8519-FE5040D20666}" destId="{49E5586C-F2B6-4DDB-8A6C-C1B9E74D6C22}" srcOrd="0" destOrd="0" presId="urn:microsoft.com/office/officeart/2005/8/layout/vList6"/>
    <dgm:cxn modelId="{54B0F522-546C-4DED-82CA-C5AEC5B40566}" type="presParOf" srcId="{91649423-9738-49DB-8990-0444E0DF9411}" destId="{D90D77BC-33DF-4E8D-BAD1-3EF711148BB0}" srcOrd="0" destOrd="0" presId="urn:microsoft.com/office/officeart/2005/8/layout/vList6"/>
    <dgm:cxn modelId="{13CE0396-5596-4FE0-B721-40FF756F18B5}" type="presParOf" srcId="{D90D77BC-33DF-4E8D-BAD1-3EF711148BB0}" destId="{49E5586C-F2B6-4DDB-8A6C-C1B9E74D6C22}" srcOrd="0" destOrd="0" presId="urn:microsoft.com/office/officeart/2005/8/layout/vList6"/>
    <dgm:cxn modelId="{99D681A2-3130-41AB-A391-E3DA092009D8}" type="presParOf" srcId="{D90D77BC-33DF-4E8D-BAD1-3EF711148BB0}" destId="{C8A9475C-7782-4D27-97D6-48BB611ED3F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C4F683-610E-4E97-AB83-3D51CD42AF9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3F84F04-D532-49EB-A7C0-04D810C0B1B9}">
      <dgm:prSet phldrT="[Tekst]" custT="1"/>
      <dgm:spPr>
        <a:solidFill>
          <a:srgbClr val="00797A"/>
        </a:solidFill>
      </dgm:spPr>
      <dgm:t>
        <a:bodyPr/>
        <a:lstStyle/>
        <a:p>
          <a:r>
            <a:rPr lang="pl-PL" sz="2000" dirty="0"/>
            <a:t>BENEFICJENT</a:t>
          </a:r>
        </a:p>
      </dgm:t>
    </dgm:pt>
    <dgm:pt modelId="{255E1D5B-9D90-4129-BBF7-A7A02832E39E}" type="parTrans" cxnId="{484AB719-CED5-44AF-BA8D-E5EA1BE051FC}">
      <dgm:prSet/>
      <dgm:spPr/>
      <dgm:t>
        <a:bodyPr/>
        <a:lstStyle/>
        <a:p>
          <a:endParaRPr lang="pl-PL"/>
        </a:p>
      </dgm:t>
    </dgm:pt>
    <dgm:pt modelId="{D061A159-189C-49FD-947E-9DAEAE2377DE}" type="sibTrans" cxnId="{484AB719-CED5-44AF-BA8D-E5EA1BE051FC}">
      <dgm:prSet/>
      <dgm:spPr/>
      <dgm:t>
        <a:bodyPr/>
        <a:lstStyle/>
        <a:p>
          <a:endParaRPr lang="pl-PL"/>
        </a:p>
      </dgm:t>
    </dgm:pt>
    <dgm:pt modelId="{367D5ECB-F572-4686-A610-423898E5B250}">
      <dgm:prSet phldrT="[Tekst]" custT="1"/>
      <dgm:spPr>
        <a:solidFill>
          <a:srgbClr val="009999"/>
        </a:solidFill>
      </dgm:spPr>
      <dgm:t>
        <a:bodyPr anchor="ctr" anchorCtr="0"/>
        <a:lstStyle/>
        <a:p>
          <a:pPr>
            <a:buSzPct val="100000"/>
            <a:buFont typeface="Arial" panose="020B0604020202020204" pitchFamily="34" charset="0"/>
            <a:buChar char="•"/>
          </a:pPr>
          <a:r>
            <a:rPr lang="pl-PL" sz="20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Gmina, beneficjentem końcowym jest osoba fizyczna, realizująca przedsięwzięcie będące przedmiotem dofinansowania, o dochodzie rocznym nieprzekraczającym kwoty 135 000 zł posiadająca tytuł prawny wynikający z prawa własności lub ograniczonego prawa rzeczowego do lokalu mieszkalnego, znajdującego się w budynku mieszkalnym wielorodzinnym, najemca lokalu mieszkalnego stanowiącego własność gminy, jeżeli nie wszystkie lokale mieszkalne w tym budynku stanowią własność lub wspólnota obejmująca od 3 do 7 lokali mieszkalnych.</a:t>
          </a:r>
          <a:endParaRPr lang="pl-PL" sz="2000" dirty="0">
            <a:solidFill>
              <a:schemeClr val="bg1"/>
            </a:solidFill>
          </a:endParaRPr>
        </a:p>
      </dgm:t>
    </dgm:pt>
    <dgm:pt modelId="{41D0D550-294D-4C43-BB14-1A9FDFC2F2B2}" type="parTrans" cxnId="{9397BC0B-E7EC-417D-830B-88AB379B8578}">
      <dgm:prSet/>
      <dgm:spPr/>
      <dgm:t>
        <a:bodyPr/>
        <a:lstStyle/>
        <a:p>
          <a:endParaRPr lang="pl-PL"/>
        </a:p>
      </dgm:t>
    </dgm:pt>
    <dgm:pt modelId="{4B3316E6-24D9-400C-B381-23A9761CFB42}" type="sibTrans" cxnId="{9397BC0B-E7EC-417D-830B-88AB379B8578}">
      <dgm:prSet/>
      <dgm:spPr/>
      <dgm:t>
        <a:bodyPr/>
        <a:lstStyle/>
        <a:p>
          <a:endParaRPr lang="pl-PL"/>
        </a:p>
      </dgm:t>
    </dgm:pt>
    <dgm:pt modelId="{4F581F41-F566-420D-8BEF-259475F89E7F}" type="pres">
      <dgm:prSet presAssocID="{72C4F683-610E-4E97-AB83-3D51CD42AF9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798FF8C8-B113-47A7-939F-0B6FB51D9FD5}" type="pres">
      <dgm:prSet presAssocID="{53F84F04-D532-49EB-A7C0-04D810C0B1B9}" presName="linNode" presStyleCnt="0"/>
      <dgm:spPr/>
    </dgm:pt>
    <dgm:pt modelId="{66EFE16B-A618-412C-B173-BDE8BA95BE81}" type="pres">
      <dgm:prSet presAssocID="{53F84F04-D532-49EB-A7C0-04D810C0B1B9}" presName="parentShp" presStyleLbl="node1" presStyleIdx="0" presStyleCnt="1" custScaleX="53784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l-PL"/>
        </a:p>
      </dgm:t>
    </dgm:pt>
    <dgm:pt modelId="{77989AE7-2C8C-426B-B79E-3670B4016DC8}" type="pres">
      <dgm:prSet presAssocID="{53F84F04-D532-49EB-A7C0-04D810C0B1B9}" presName="childShp" presStyleLbl="bgAccFollowNode1" presStyleIdx="0" presStyleCnt="1" custScaleX="136070" custScaleY="82916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pl-PL"/>
        </a:p>
      </dgm:t>
    </dgm:pt>
  </dgm:ptLst>
  <dgm:cxnLst>
    <dgm:cxn modelId="{012D4677-F9D4-4343-AC41-ACB9941061A4}" type="presOf" srcId="{53F84F04-D532-49EB-A7C0-04D810C0B1B9}" destId="{66EFE16B-A618-412C-B173-BDE8BA95BE81}" srcOrd="0" destOrd="0" presId="urn:microsoft.com/office/officeart/2005/8/layout/vList6"/>
    <dgm:cxn modelId="{9397BC0B-E7EC-417D-830B-88AB379B8578}" srcId="{53F84F04-D532-49EB-A7C0-04D810C0B1B9}" destId="{367D5ECB-F572-4686-A610-423898E5B250}" srcOrd="0" destOrd="0" parTransId="{41D0D550-294D-4C43-BB14-1A9FDFC2F2B2}" sibTransId="{4B3316E6-24D9-400C-B381-23A9761CFB42}"/>
    <dgm:cxn modelId="{58A5081D-CB34-45D2-B4AF-DBA57516FCBE}" type="presOf" srcId="{367D5ECB-F572-4686-A610-423898E5B250}" destId="{77989AE7-2C8C-426B-B79E-3670B4016DC8}" srcOrd="0" destOrd="0" presId="urn:microsoft.com/office/officeart/2005/8/layout/vList6"/>
    <dgm:cxn modelId="{484AB719-CED5-44AF-BA8D-E5EA1BE051FC}" srcId="{72C4F683-610E-4E97-AB83-3D51CD42AF94}" destId="{53F84F04-D532-49EB-A7C0-04D810C0B1B9}" srcOrd="0" destOrd="0" parTransId="{255E1D5B-9D90-4129-BBF7-A7A02832E39E}" sibTransId="{D061A159-189C-49FD-947E-9DAEAE2377DE}"/>
    <dgm:cxn modelId="{53C34B96-295F-4573-91BE-A0CC939BEDF7}" type="presOf" srcId="{72C4F683-610E-4E97-AB83-3D51CD42AF94}" destId="{4F581F41-F566-420D-8BEF-259475F89E7F}" srcOrd="0" destOrd="0" presId="urn:microsoft.com/office/officeart/2005/8/layout/vList6"/>
    <dgm:cxn modelId="{4147AF93-3D54-4588-95CD-7A66A3373B13}" type="presParOf" srcId="{4F581F41-F566-420D-8BEF-259475F89E7F}" destId="{798FF8C8-B113-47A7-939F-0B6FB51D9FD5}" srcOrd="0" destOrd="0" presId="urn:microsoft.com/office/officeart/2005/8/layout/vList6"/>
    <dgm:cxn modelId="{916AD312-1FA5-49D3-BA1A-0BCA392B7927}" type="presParOf" srcId="{798FF8C8-B113-47A7-939F-0B6FB51D9FD5}" destId="{66EFE16B-A618-412C-B173-BDE8BA95BE81}" srcOrd="0" destOrd="0" presId="urn:microsoft.com/office/officeart/2005/8/layout/vList6"/>
    <dgm:cxn modelId="{1E2FB94B-42CB-458A-87FD-904C570899CC}" type="presParOf" srcId="{798FF8C8-B113-47A7-939F-0B6FB51D9FD5}" destId="{77989AE7-2C8C-426B-B79E-3670B4016DC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6A8E2E-A732-4BB3-A26B-AEBBCCE6463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2ADF08B-1CCD-41AD-8519-FE5040D20666}">
      <dgm:prSet phldrT="[Tekst]"/>
      <dgm:spPr>
        <a:solidFill>
          <a:srgbClr val="26993F"/>
        </a:solidFill>
      </dgm:spPr>
      <dgm:t>
        <a:bodyPr/>
        <a:lstStyle/>
        <a:p>
          <a:r>
            <a:rPr lang="pl-PL" dirty="0">
              <a:solidFill>
                <a:srgbClr val="26993F"/>
              </a:solidFill>
            </a:rPr>
            <a:t>xx</a:t>
          </a:r>
        </a:p>
      </dgm:t>
    </dgm:pt>
    <dgm:pt modelId="{D1151739-3C9C-418B-8535-5A9CD33905D5}" type="parTrans" cxnId="{E94BDA73-99AC-4106-B5E0-676634EA7DE4}">
      <dgm:prSet/>
      <dgm:spPr/>
      <dgm:t>
        <a:bodyPr/>
        <a:lstStyle/>
        <a:p>
          <a:endParaRPr lang="pl-PL"/>
        </a:p>
      </dgm:t>
    </dgm:pt>
    <dgm:pt modelId="{23A92E30-CA93-4032-A3C3-F2274FF7DDA6}" type="sibTrans" cxnId="{E94BDA73-99AC-4106-B5E0-676634EA7DE4}">
      <dgm:prSet/>
      <dgm:spPr/>
      <dgm:t>
        <a:bodyPr/>
        <a:lstStyle/>
        <a:p>
          <a:endParaRPr lang="pl-PL"/>
        </a:p>
      </dgm:t>
    </dgm:pt>
    <dgm:pt modelId="{20F62FE7-2BE6-4FCB-9774-690D8FE8CBCB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000" b="1" kern="1200" dirty="0">
              <a:solidFill>
                <a:srgbClr val="24903B"/>
              </a:solidFill>
              <a:latin typeface="Source Sans Pro Semibold" panose="020B0503030403020204" pitchFamily="34" charset="0"/>
            </a:rPr>
            <a:t>Dotacja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724D93D5-1AC5-413D-9C5C-7262117FBD74}" type="parTrans" cxnId="{645CB509-6985-47FF-94EE-2A3B37ECAAA1}">
      <dgm:prSet/>
      <dgm:spPr/>
      <dgm:t>
        <a:bodyPr/>
        <a:lstStyle/>
        <a:p>
          <a:endParaRPr lang="pl-PL"/>
        </a:p>
      </dgm:t>
    </dgm:pt>
    <dgm:pt modelId="{263C9EA0-878F-48CF-8BDD-B1C34C78D888}" type="sibTrans" cxnId="{645CB509-6985-47FF-94EE-2A3B37ECAAA1}">
      <dgm:prSet/>
      <dgm:spPr/>
      <dgm:t>
        <a:bodyPr/>
        <a:lstStyle/>
        <a:p>
          <a:endParaRPr lang="pl-PL"/>
        </a:p>
      </dgm:t>
    </dgm:pt>
    <dgm:pt modelId="{700285E0-6FD9-4BA4-8F0C-6D09F40CB593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000" b="1" kern="1200" dirty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Okres wdrażania programu: 2022 </a:t>
          </a:r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- </a:t>
          </a:r>
          <a:r>
            <a:rPr lang="pl-PL" sz="2000" b="1" kern="1200" dirty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2026. 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81B5B61F-A265-4C3F-9A4A-6F1A00E775D3}" type="parTrans" cxnId="{0E8681E6-2389-43F0-AD03-F44CA9652D9D}">
      <dgm:prSet/>
      <dgm:spPr/>
      <dgm:t>
        <a:bodyPr/>
        <a:lstStyle/>
        <a:p>
          <a:endParaRPr lang="pl-PL"/>
        </a:p>
      </dgm:t>
    </dgm:pt>
    <dgm:pt modelId="{23FE0A02-C20C-4D7B-AA11-747AEB8CF8C3}" type="sibTrans" cxnId="{0E8681E6-2389-43F0-AD03-F44CA9652D9D}">
      <dgm:prSet/>
      <dgm:spPr/>
      <dgm:t>
        <a:bodyPr/>
        <a:lstStyle/>
        <a:p>
          <a:endParaRPr lang="pl-PL"/>
        </a:p>
      </dgm:t>
    </dgm:pt>
    <dgm:pt modelId="{E8B14116-BCE6-4160-A745-9F8E7207F8C2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000" b="1" i="0" kern="1200" dirty="0">
              <a:solidFill>
                <a:srgbClr val="24903B"/>
              </a:solidFill>
              <a:latin typeface="Source Sans Pro Semibold" panose="020B0503030403020204" pitchFamily="34" charset="0"/>
            </a:rPr>
            <a:t>Nabory dla beneficjentów końcowych prowadzą indywidualnie gminy do 2026 r.</a:t>
          </a:r>
          <a:endParaRPr lang="pl-PL" sz="2000" b="1" i="0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0EFA4F0E-1571-4ABF-AC8A-765027B0DE0A}" type="parTrans" cxnId="{4B156D2C-29A2-426A-B431-2FE1E53C1EE8}">
      <dgm:prSet/>
      <dgm:spPr/>
      <dgm:t>
        <a:bodyPr/>
        <a:lstStyle/>
        <a:p>
          <a:endParaRPr lang="pl-PL"/>
        </a:p>
      </dgm:t>
    </dgm:pt>
    <dgm:pt modelId="{2D80246B-D60F-4F58-A5F8-0C2DEABFBC4E}" type="sibTrans" cxnId="{4B156D2C-29A2-426A-B431-2FE1E53C1EE8}">
      <dgm:prSet/>
      <dgm:spPr/>
      <dgm:t>
        <a:bodyPr/>
        <a:lstStyle/>
        <a:p>
          <a:endParaRPr lang="pl-PL"/>
        </a:p>
      </dgm:t>
    </dgm:pt>
    <dgm:pt modelId="{91649423-9738-49DB-8990-0444E0DF9411}" type="pres">
      <dgm:prSet presAssocID="{9E6A8E2E-A732-4BB3-A26B-AEBBCCE6463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D90D77BC-33DF-4E8D-BAD1-3EF711148BB0}" type="pres">
      <dgm:prSet presAssocID="{A2ADF08B-1CCD-41AD-8519-FE5040D20666}" presName="linNode" presStyleCnt="0"/>
      <dgm:spPr/>
    </dgm:pt>
    <dgm:pt modelId="{49E5586C-F2B6-4DDB-8A6C-C1B9E74D6C22}" type="pres">
      <dgm:prSet presAssocID="{A2ADF08B-1CCD-41AD-8519-FE5040D20666}" presName="parentShp" presStyleLbl="node1" presStyleIdx="0" presStyleCnt="1" custFlipHor="1" custScaleX="50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8A9475C-7782-4D27-97D6-48BB611ED3FA}" type="pres">
      <dgm:prSet presAssocID="{A2ADF08B-1CCD-41AD-8519-FE5040D20666}" presName="childShp" presStyleLbl="bgAccFollowNode1" presStyleIdx="0" presStyleCnt="1" custScaleX="183513" custLinFactY="214852" custLinFactNeighborX="-4661" custLinFactNeighborY="300000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pl-PL"/>
        </a:p>
      </dgm:t>
    </dgm:pt>
  </dgm:ptLst>
  <dgm:cxnLst>
    <dgm:cxn modelId="{305E1583-1896-4D46-A6A6-BBE3F395B95D}" type="presOf" srcId="{E8B14116-BCE6-4160-A745-9F8E7207F8C2}" destId="{C8A9475C-7782-4D27-97D6-48BB611ED3FA}" srcOrd="0" destOrd="2" presId="urn:microsoft.com/office/officeart/2005/8/layout/vList6"/>
    <dgm:cxn modelId="{D1C21D70-E3B2-4D34-800F-2015006D76CC}" type="presOf" srcId="{9E6A8E2E-A732-4BB3-A26B-AEBBCCE64632}" destId="{91649423-9738-49DB-8990-0444E0DF9411}" srcOrd="0" destOrd="0" presId="urn:microsoft.com/office/officeart/2005/8/layout/vList6"/>
    <dgm:cxn modelId="{645CB509-6985-47FF-94EE-2A3B37ECAAA1}" srcId="{A2ADF08B-1CCD-41AD-8519-FE5040D20666}" destId="{20F62FE7-2BE6-4FCB-9774-690D8FE8CBCB}" srcOrd="0" destOrd="0" parTransId="{724D93D5-1AC5-413D-9C5C-7262117FBD74}" sibTransId="{263C9EA0-878F-48CF-8BDD-B1C34C78D888}"/>
    <dgm:cxn modelId="{B2421613-D67F-4051-8901-782784129890}" type="presOf" srcId="{20F62FE7-2BE6-4FCB-9774-690D8FE8CBCB}" destId="{C8A9475C-7782-4D27-97D6-48BB611ED3FA}" srcOrd="0" destOrd="0" presId="urn:microsoft.com/office/officeart/2005/8/layout/vList6"/>
    <dgm:cxn modelId="{4B156D2C-29A2-426A-B431-2FE1E53C1EE8}" srcId="{A2ADF08B-1CCD-41AD-8519-FE5040D20666}" destId="{E8B14116-BCE6-4160-A745-9F8E7207F8C2}" srcOrd="2" destOrd="0" parTransId="{0EFA4F0E-1571-4ABF-AC8A-765027B0DE0A}" sibTransId="{2D80246B-D60F-4F58-A5F8-0C2DEABFBC4E}"/>
    <dgm:cxn modelId="{69AAEAAC-1D7A-45BB-A48F-53C8B28F200F}" type="presOf" srcId="{A2ADF08B-1CCD-41AD-8519-FE5040D20666}" destId="{49E5586C-F2B6-4DDB-8A6C-C1B9E74D6C22}" srcOrd="0" destOrd="0" presId="urn:microsoft.com/office/officeart/2005/8/layout/vList6"/>
    <dgm:cxn modelId="{B4A4F611-2AAB-4695-B725-F464653B3B26}" type="presOf" srcId="{700285E0-6FD9-4BA4-8F0C-6D09F40CB593}" destId="{C8A9475C-7782-4D27-97D6-48BB611ED3FA}" srcOrd="0" destOrd="1" presId="urn:microsoft.com/office/officeart/2005/8/layout/vList6"/>
    <dgm:cxn modelId="{E94BDA73-99AC-4106-B5E0-676634EA7DE4}" srcId="{9E6A8E2E-A732-4BB3-A26B-AEBBCCE64632}" destId="{A2ADF08B-1CCD-41AD-8519-FE5040D20666}" srcOrd="0" destOrd="0" parTransId="{D1151739-3C9C-418B-8535-5A9CD33905D5}" sibTransId="{23A92E30-CA93-4032-A3C3-F2274FF7DDA6}"/>
    <dgm:cxn modelId="{0E8681E6-2389-43F0-AD03-F44CA9652D9D}" srcId="{A2ADF08B-1CCD-41AD-8519-FE5040D20666}" destId="{700285E0-6FD9-4BA4-8F0C-6D09F40CB593}" srcOrd="1" destOrd="0" parTransId="{81B5B61F-A265-4C3F-9A4A-6F1A00E775D3}" sibTransId="{23FE0A02-C20C-4D7B-AA11-747AEB8CF8C3}"/>
    <dgm:cxn modelId="{54B0F522-546C-4DED-82CA-C5AEC5B40566}" type="presParOf" srcId="{91649423-9738-49DB-8990-0444E0DF9411}" destId="{D90D77BC-33DF-4E8D-BAD1-3EF711148BB0}" srcOrd="0" destOrd="0" presId="urn:microsoft.com/office/officeart/2005/8/layout/vList6"/>
    <dgm:cxn modelId="{13CE0396-5596-4FE0-B721-40FF756F18B5}" type="presParOf" srcId="{D90D77BC-33DF-4E8D-BAD1-3EF711148BB0}" destId="{49E5586C-F2B6-4DDB-8A6C-C1B9E74D6C22}" srcOrd="0" destOrd="0" presId="urn:microsoft.com/office/officeart/2005/8/layout/vList6"/>
    <dgm:cxn modelId="{99D681A2-3130-41AB-A391-E3DA092009D8}" type="presParOf" srcId="{D90D77BC-33DF-4E8D-BAD1-3EF711148BB0}" destId="{C8A9475C-7782-4D27-97D6-48BB611ED3F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2C4F683-610E-4E97-AB83-3D51CD42AF9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3F84F04-D532-49EB-A7C0-04D810C0B1B9}">
      <dgm:prSet phldrT="[Tekst]" custT="1"/>
      <dgm:spPr>
        <a:solidFill>
          <a:srgbClr val="00797A"/>
        </a:solidFill>
      </dgm:spPr>
      <dgm:t>
        <a:bodyPr/>
        <a:lstStyle/>
        <a:p>
          <a:r>
            <a:rPr lang="pl-PL" sz="2000" dirty="0"/>
            <a:t>BENEFICJENT</a:t>
          </a:r>
        </a:p>
      </dgm:t>
    </dgm:pt>
    <dgm:pt modelId="{255E1D5B-9D90-4129-BBF7-A7A02832E39E}" type="parTrans" cxnId="{484AB719-CED5-44AF-BA8D-E5EA1BE051FC}">
      <dgm:prSet/>
      <dgm:spPr/>
      <dgm:t>
        <a:bodyPr/>
        <a:lstStyle/>
        <a:p>
          <a:endParaRPr lang="pl-PL" sz="1600"/>
        </a:p>
      </dgm:t>
    </dgm:pt>
    <dgm:pt modelId="{D061A159-189C-49FD-947E-9DAEAE2377DE}" type="sibTrans" cxnId="{484AB719-CED5-44AF-BA8D-E5EA1BE051FC}">
      <dgm:prSet/>
      <dgm:spPr/>
      <dgm:t>
        <a:bodyPr/>
        <a:lstStyle/>
        <a:p>
          <a:endParaRPr lang="pl-PL" sz="1600"/>
        </a:p>
      </dgm:t>
    </dgm:pt>
    <dgm:pt modelId="{367D5ECB-F572-4686-A610-423898E5B250}">
      <dgm:prSet phldrT="[Tekst]" custT="1"/>
      <dgm:spPr>
        <a:solidFill>
          <a:srgbClr val="009999"/>
        </a:solidFill>
      </dgm:spPr>
      <dgm:t>
        <a:bodyPr anchor="ctr" anchorCtr="0"/>
        <a:lstStyle/>
        <a:p>
          <a:pPr>
            <a:buSzPct val="100000"/>
            <a:buFont typeface="Arial" panose="020B0604020202020204" pitchFamily="34" charset="0"/>
            <a:buChar char="•"/>
          </a:pP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osoba fizyczna będąca właścicielem bądź współwłaścicielem nowego budynku mieszkalnego jednorodzinnego. Przez nowy budynek mieszkalny jednorodzinny rozumie się budynek, w przypadku którego na dzień składania wniosku o dofinansowanie:</a:t>
          </a:r>
          <a:endParaRPr lang="pl-PL" sz="2000" dirty="0">
            <a:solidFill>
              <a:schemeClr val="bg1"/>
            </a:solidFill>
          </a:endParaRPr>
        </a:p>
      </dgm:t>
    </dgm:pt>
    <dgm:pt modelId="{41D0D550-294D-4C43-BB14-1A9FDFC2F2B2}" type="parTrans" cxnId="{9397BC0B-E7EC-417D-830B-88AB379B8578}">
      <dgm:prSet/>
      <dgm:spPr/>
      <dgm:t>
        <a:bodyPr/>
        <a:lstStyle/>
        <a:p>
          <a:endParaRPr lang="pl-PL" sz="1600"/>
        </a:p>
      </dgm:t>
    </dgm:pt>
    <dgm:pt modelId="{4B3316E6-24D9-400C-B381-23A9761CFB42}" type="sibTrans" cxnId="{9397BC0B-E7EC-417D-830B-88AB379B8578}">
      <dgm:prSet/>
      <dgm:spPr/>
      <dgm:t>
        <a:bodyPr/>
        <a:lstStyle/>
        <a:p>
          <a:endParaRPr lang="pl-PL" sz="1600"/>
        </a:p>
      </dgm:t>
    </dgm:pt>
    <dgm:pt modelId="{594370D1-66ED-40E3-A5B4-494E4AEB8D19}">
      <dgm:prSet custT="1"/>
      <dgm:spPr/>
      <dgm:t>
        <a:bodyPr/>
        <a:lstStyle/>
        <a:p>
          <a:pPr>
            <a:buSzPct val="100000"/>
            <a:buFont typeface="Courier New" panose="02070309020205020404" pitchFamily="49" charset="0"/>
            <a:buChar char="o"/>
          </a:pP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nie złożono zawiadomienia o zakończeniu budowy budynku mieszkalnego jednorodzinnego lub nie złożono wniosku o wydanie decyzji o pozwoleniu na użytkowanie zgodnie z przepisami ustawy z dnia 7 lipca 1994 r. Prawo budowlane (t.j.: Dz. U. z 2020 r. poz. 1333, z późn.zm.) albo</a:t>
          </a:r>
        </a:p>
      </dgm:t>
    </dgm:pt>
    <dgm:pt modelId="{15A3D332-965C-42DF-A397-AA9A7CF184BA}" type="parTrans" cxnId="{74F37106-FBAA-470C-8E90-63FA48647827}">
      <dgm:prSet/>
      <dgm:spPr/>
      <dgm:t>
        <a:bodyPr/>
        <a:lstStyle/>
        <a:p>
          <a:endParaRPr lang="pl-PL" sz="1600"/>
        </a:p>
      </dgm:t>
    </dgm:pt>
    <dgm:pt modelId="{B4C19C0E-B06E-4A16-85A8-5105EA881681}" type="sibTrans" cxnId="{74F37106-FBAA-470C-8E90-63FA48647827}">
      <dgm:prSet/>
      <dgm:spPr/>
      <dgm:t>
        <a:bodyPr/>
        <a:lstStyle/>
        <a:p>
          <a:endParaRPr lang="pl-PL" sz="1600"/>
        </a:p>
      </dgm:t>
    </dgm:pt>
    <dgm:pt modelId="{99605AE5-60E1-49EB-9FF6-D5F00F9989D4}">
      <dgm:prSet custT="1"/>
      <dgm:spPr/>
      <dgm:t>
        <a:bodyPr/>
        <a:lstStyle/>
        <a:p>
          <a:pPr>
            <a:buSzPct val="100000"/>
            <a:buFont typeface="Courier New" panose="02070309020205020404" pitchFamily="49" charset="0"/>
            <a:buChar char="o"/>
          </a:pPr>
          <a:r>
            <a:rPr lang="pl-PL" sz="20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złożono </a:t>
          </a: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zawiadomienie o zakończeniu budowy budynku mieszkalnego jednorodzinnego nie wcześniej niż 01.01.2021 r. lub złożono wniosek o wydanie decyzji o pozwoleniu na użytkowanie nie wcześniej niż 01.01.2021 r.</a:t>
          </a:r>
        </a:p>
      </dgm:t>
    </dgm:pt>
    <dgm:pt modelId="{262DA564-ABD8-4D41-B70A-B2295F36B8E1}" type="parTrans" cxnId="{9C500A38-927D-4728-A83D-1FDF22235A50}">
      <dgm:prSet/>
      <dgm:spPr/>
      <dgm:t>
        <a:bodyPr/>
        <a:lstStyle/>
        <a:p>
          <a:endParaRPr lang="pl-PL" sz="1600"/>
        </a:p>
      </dgm:t>
    </dgm:pt>
    <dgm:pt modelId="{E52B912B-3AB4-4F0E-B8C3-316BB6A6B8CC}" type="sibTrans" cxnId="{9C500A38-927D-4728-A83D-1FDF22235A50}">
      <dgm:prSet/>
      <dgm:spPr/>
      <dgm:t>
        <a:bodyPr/>
        <a:lstStyle/>
        <a:p>
          <a:endParaRPr lang="pl-PL" sz="1600"/>
        </a:p>
      </dgm:t>
    </dgm:pt>
    <dgm:pt modelId="{4F581F41-F566-420D-8BEF-259475F89E7F}" type="pres">
      <dgm:prSet presAssocID="{72C4F683-610E-4E97-AB83-3D51CD42AF9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798FF8C8-B113-47A7-939F-0B6FB51D9FD5}" type="pres">
      <dgm:prSet presAssocID="{53F84F04-D532-49EB-A7C0-04D810C0B1B9}" presName="linNode" presStyleCnt="0"/>
      <dgm:spPr/>
    </dgm:pt>
    <dgm:pt modelId="{66EFE16B-A618-412C-B173-BDE8BA95BE81}" type="pres">
      <dgm:prSet presAssocID="{53F84F04-D532-49EB-A7C0-04D810C0B1B9}" presName="parentShp" presStyleLbl="node1" presStyleIdx="0" presStyleCnt="1" custScaleX="61819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l-PL"/>
        </a:p>
      </dgm:t>
    </dgm:pt>
    <dgm:pt modelId="{77989AE7-2C8C-426B-B79E-3670B4016DC8}" type="pres">
      <dgm:prSet presAssocID="{53F84F04-D532-49EB-A7C0-04D810C0B1B9}" presName="childShp" presStyleLbl="bgAccFollowNode1" presStyleIdx="0" presStyleCnt="1" custScaleX="155687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pl-PL"/>
        </a:p>
      </dgm:t>
    </dgm:pt>
  </dgm:ptLst>
  <dgm:cxnLst>
    <dgm:cxn modelId="{E3AFA38A-20A6-4290-819E-56809BEA19CE}" type="presOf" srcId="{99605AE5-60E1-49EB-9FF6-D5F00F9989D4}" destId="{77989AE7-2C8C-426B-B79E-3670B4016DC8}" srcOrd="0" destOrd="2" presId="urn:microsoft.com/office/officeart/2005/8/layout/vList6"/>
    <dgm:cxn modelId="{74F37106-FBAA-470C-8E90-63FA48647827}" srcId="{53F84F04-D532-49EB-A7C0-04D810C0B1B9}" destId="{594370D1-66ED-40E3-A5B4-494E4AEB8D19}" srcOrd="1" destOrd="0" parTransId="{15A3D332-965C-42DF-A397-AA9A7CF184BA}" sibTransId="{B4C19C0E-B06E-4A16-85A8-5105EA881681}"/>
    <dgm:cxn modelId="{F85AB021-5724-488F-93DB-435A024DCB1A}" type="presOf" srcId="{594370D1-66ED-40E3-A5B4-494E4AEB8D19}" destId="{77989AE7-2C8C-426B-B79E-3670B4016DC8}" srcOrd="0" destOrd="1" presId="urn:microsoft.com/office/officeart/2005/8/layout/vList6"/>
    <dgm:cxn modelId="{012D4677-F9D4-4343-AC41-ACB9941061A4}" type="presOf" srcId="{53F84F04-D532-49EB-A7C0-04D810C0B1B9}" destId="{66EFE16B-A618-412C-B173-BDE8BA95BE81}" srcOrd="0" destOrd="0" presId="urn:microsoft.com/office/officeart/2005/8/layout/vList6"/>
    <dgm:cxn modelId="{9397BC0B-E7EC-417D-830B-88AB379B8578}" srcId="{53F84F04-D532-49EB-A7C0-04D810C0B1B9}" destId="{367D5ECB-F572-4686-A610-423898E5B250}" srcOrd="0" destOrd="0" parTransId="{41D0D550-294D-4C43-BB14-1A9FDFC2F2B2}" sibTransId="{4B3316E6-24D9-400C-B381-23A9761CFB42}"/>
    <dgm:cxn modelId="{58A5081D-CB34-45D2-B4AF-DBA57516FCBE}" type="presOf" srcId="{367D5ECB-F572-4686-A610-423898E5B250}" destId="{77989AE7-2C8C-426B-B79E-3670B4016DC8}" srcOrd="0" destOrd="0" presId="urn:microsoft.com/office/officeart/2005/8/layout/vList6"/>
    <dgm:cxn modelId="{53C34B96-295F-4573-91BE-A0CC939BEDF7}" type="presOf" srcId="{72C4F683-610E-4E97-AB83-3D51CD42AF94}" destId="{4F581F41-F566-420D-8BEF-259475F89E7F}" srcOrd="0" destOrd="0" presId="urn:microsoft.com/office/officeart/2005/8/layout/vList6"/>
    <dgm:cxn modelId="{484AB719-CED5-44AF-BA8D-E5EA1BE051FC}" srcId="{72C4F683-610E-4E97-AB83-3D51CD42AF94}" destId="{53F84F04-D532-49EB-A7C0-04D810C0B1B9}" srcOrd="0" destOrd="0" parTransId="{255E1D5B-9D90-4129-BBF7-A7A02832E39E}" sibTransId="{D061A159-189C-49FD-947E-9DAEAE2377DE}"/>
    <dgm:cxn modelId="{9C500A38-927D-4728-A83D-1FDF22235A50}" srcId="{53F84F04-D532-49EB-A7C0-04D810C0B1B9}" destId="{99605AE5-60E1-49EB-9FF6-D5F00F9989D4}" srcOrd="2" destOrd="0" parTransId="{262DA564-ABD8-4D41-B70A-B2295F36B8E1}" sibTransId="{E52B912B-3AB4-4F0E-B8C3-316BB6A6B8CC}"/>
    <dgm:cxn modelId="{4147AF93-3D54-4588-95CD-7A66A3373B13}" type="presParOf" srcId="{4F581F41-F566-420D-8BEF-259475F89E7F}" destId="{798FF8C8-B113-47A7-939F-0B6FB51D9FD5}" srcOrd="0" destOrd="0" presId="urn:microsoft.com/office/officeart/2005/8/layout/vList6"/>
    <dgm:cxn modelId="{916AD312-1FA5-49D3-BA1A-0BCA392B7927}" type="presParOf" srcId="{798FF8C8-B113-47A7-939F-0B6FB51D9FD5}" destId="{66EFE16B-A618-412C-B173-BDE8BA95BE81}" srcOrd="0" destOrd="0" presId="urn:microsoft.com/office/officeart/2005/8/layout/vList6"/>
    <dgm:cxn modelId="{1E2FB94B-42CB-458A-87FD-904C570899CC}" type="presParOf" srcId="{798FF8C8-B113-47A7-939F-0B6FB51D9FD5}" destId="{77989AE7-2C8C-426B-B79E-3670B4016DC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E6A8E2E-A732-4BB3-A26B-AEBBCCE6463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2ADF08B-1CCD-41AD-8519-FE5040D20666}">
      <dgm:prSet phldrT="[Tekst]"/>
      <dgm:spPr>
        <a:solidFill>
          <a:srgbClr val="26993F"/>
        </a:solidFill>
      </dgm:spPr>
      <dgm:t>
        <a:bodyPr/>
        <a:lstStyle/>
        <a:p>
          <a:r>
            <a:rPr lang="pl-PL" dirty="0">
              <a:solidFill>
                <a:srgbClr val="26993F"/>
              </a:solidFill>
            </a:rPr>
            <a:t>xx</a:t>
          </a:r>
        </a:p>
      </dgm:t>
    </dgm:pt>
    <dgm:pt modelId="{D1151739-3C9C-418B-8535-5A9CD33905D5}" type="parTrans" cxnId="{E94BDA73-99AC-4106-B5E0-676634EA7DE4}">
      <dgm:prSet/>
      <dgm:spPr/>
      <dgm:t>
        <a:bodyPr/>
        <a:lstStyle/>
        <a:p>
          <a:endParaRPr lang="pl-PL"/>
        </a:p>
      </dgm:t>
    </dgm:pt>
    <dgm:pt modelId="{23A92E30-CA93-4032-A3C3-F2274FF7DDA6}" type="sibTrans" cxnId="{E94BDA73-99AC-4106-B5E0-676634EA7DE4}">
      <dgm:prSet/>
      <dgm:spPr/>
      <dgm:t>
        <a:bodyPr/>
        <a:lstStyle/>
        <a:p>
          <a:endParaRPr lang="pl-PL"/>
        </a:p>
      </dgm:t>
    </dgm:pt>
    <dgm:pt modelId="{20F62FE7-2BE6-4FCB-9774-690D8FE8CBCB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</a:rPr>
            <a:t>Dotacja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724D93D5-1AC5-413D-9C5C-7262117FBD74}" type="parTrans" cxnId="{645CB509-6985-47FF-94EE-2A3B37ECAAA1}">
      <dgm:prSet/>
      <dgm:spPr/>
      <dgm:t>
        <a:bodyPr/>
        <a:lstStyle/>
        <a:p>
          <a:endParaRPr lang="pl-PL"/>
        </a:p>
      </dgm:t>
    </dgm:pt>
    <dgm:pt modelId="{263C9EA0-878F-48CF-8BDD-B1C34C78D888}" type="sibTrans" cxnId="{645CB509-6985-47FF-94EE-2A3B37ECAAA1}">
      <dgm:prSet/>
      <dgm:spPr/>
      <dgm:t>
        <a:bodyPr/>
        <a:lstStyle/>
        <a:p>
          <a:endParaRPr lang="pl-PL"/>
        </a:p>
      </dgm:t>
    </dgm:pt>
    <dgm:pt modelId="{AEC23BA6-FA8E-4175-AC58-5F07CED6CA26}">
      <dgm:prSet phldrT="[Tekst]" custT="1"/>
      <dgm:spPr>
        <a:solidFill>
          <a:srgbClr val="26993F">
            <a:alpha val="6000"/>
          </a:srgbClr>
        </a:solidFill>
        <a:ln>
          <a:solidFill>
            <a:schemeClr val="bg1"/>
          </a:solidFill>
        </a:ln>
      </dgm:spPr>
      <dgm:t>
        <a:bodyPr lIns="324000" anchor="ctr" anchorCtr="0"/>
        <a:lstStyle/>
        <a:p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Nabór wniosków - do 2026 r. 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gm:t>
    </dgm:pt>
    <dgm:pt modelId="{30943C5E-2279-4700-936C-DA1215F87F1C}" type="parTrans" cxnId="{63C28CF2-69CA-4CAA-AB07-6DCADC70868A}">
      <dgm:prSet/>
      <dgm:spPr/>
      <dgm:t>
        <a:bodyPr/>
        <a:lstStyle/>
        <a:p>
          <a:endParaRPr lang="pl-PL"/>
        </a:p>
      </dgm:t>
    </dgm:pt>
    <dgm:pt modelId="{59F90305-19DC-4285-A96C-75A56875BB3A}" type="sibTrans" cxnId="{63C28CF2-69CA-4CAA-AB07-6DCADC70868A}">
      <dgm:prSet/>
      <dgm:spPr/>
      <dgm:t>
        <a:bodyPr/>
        <a:lstStyle/>
        <a:p>
          <a:endParaRPr lang="pl-PL"/>
        </a:p>
      </dgm:t>
    </dgm:pt>
    <dgm:pt modelId="{91649423-9738-49DB-8990-0444E0DF9411}" type="pres">
      <dgm:prSet presAssocID="{9E6A8E2E-A732-4BB3-A26B-AEBBCCE6463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D90D77BC-33DF-4E8D-BAD1-3EF711148BB0}" type="pres">
      <dgm:prSet presAssocID="{A2ADF08B-1CCD-41AD-8519-FE5040D20666}" presName="linNode" presStyleCnt="0"/>
      <dgm:spPr/>
    </dgm:pt>
    <dgm:pt modelId="{49E5586C-F2B6-4DDB-8A6C-C1B9E74D6C22}" type="pres">
      <dgm:prSet presAssocID="{A2ADF08B-1CCD-41AD-8519-FE5040D20666}" presName="parentShp" presStyleLbl="node1" presStyleIdx="0" presStyleCnt="1" custFlipHor="1" custScaleX="50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8A9475C-7782-4D27-97D6-48BB611ED3FA}" type="pres">
      <dgm:prSet presAssocID="{A2ADF08B-1CCD-41AD-8519-FE5040D20666}" presName="childShp" presStyleLbl="bgAccFollowNode1" presStyleIdx="0" presStyleCnt="1" custScaleX="183513" custLinFactY="214852" custLinFactNeighborX="-4661" custLinFactNeighborY="300000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pl-PL"/>
        </a:p>
      </dgm:t>
    </dgm:pt>
  </dgm:ptLst>
  <dgm:cxnLst>
    <dgm:cxn modelId="{63C28CF2-69CA-4CAA-AB07-6DCADC70868A}" srcId="{A2ADF08B-1CCD-41AD-8519-FE5040D20666}" destId="{AEC23BA6-FA8E-4175-AC58-5F07CED6CA26}" srcOrd="1" destOrd="0" parTransId="{30943C5E-2279-4700-936C-DA1215F87F1C}" sibTransId="{59F90305-19DC-4285-A96C-75A56875BB3A}"/>
    <dgm:cxn modelId="{645CB509-6985-47FF-94EE-2A3B37ECAAA1}" srcId="{A2ADF08B-1CCD-41AD-8519-FE5040D20666}" destId="{20F62FE7-2BE6-4FCB-9774-690D8FE8CBCB}" srcOrd="0" destOrd="0" parTransId="{724D93D5-1AC5-413D-9C5C-7262117FBD74}" sibTransId="{263C9EA0-878F-48CF-8BDD-B1C34C78D888}"/>
    <dgm:cxn modelId="{DFCF67DC-5C0B-4151-AA69-16CDA7713776}" type="presOf" srcId="{AEC23BA6-FA8E-4175-AC58-5F07CED6CA26}" destId="{C8A9475C-7782-4D27-97D6-48BB611ED3FA}" srcOrd="0" destOrd="1" presId="urn:microsoft.com/office/officeart/2005/8/layout/vList6"/>
    <dgm:cxn modelId="{B2421613-D67F-4051-8901-782784129890}" type="presOf" srcId="{20F62FE7-2BE6-4FCB-9774-690D8FE8CBCB}" destId="{C8A9475C-7782-4D27-97D6-48BB611ED3FA}" srcOrd="0" destOrd="0" presId="urn:microsoft.com/office/officeart/2005/8/layout/vList6"/>
    <dgm:cxn modelId="{E94BDA73-99AC-4106-B5E0-676634EA7DE4}" srcId="{9E6A8E2E-A732-4BB3-A26B-AEBBCCE64632}" destId="{A2ADF08B-1CCD-41AD-8519-FE5040D20666}" srcOrd="0" destOrd="0" parTransId="{D1151739-3C9C-418B-8535-5A9CD33905D5}" sibTransId="{23A92E30-CA93-4032-A3C3-F2274FF7DDA6}"/>
    <dgm:cxn modelId="{D1C21D70-E3B2-4D34-800F-2015006D76CC}" type="presOf" srcId="{9E6A8E2E-A732-4BB3-A26B-AEBBCCE64632}" destId="{91649423-9738-49DB-8990-0444E0DF9411}" srcOrd="0" destOrd="0" presId="urn:microsoft.com/office/officeart/2005/8/layout/vList6"/>
    <dgm:cxn modelId="{69AAEAAC-1D7A-45BB-A48F-53C8B28F200F}" type="presOf" srcId="{A2ADF08B-1CCD-41AD-8519-FE5040D20666}" destId="{49E5586C-F2B6-4DDB-8A6C-C1B9E74D6C22}" srcOrd="0" destOrd="0" presId="urn:microsoft.com/office/officeart/2005/8/layout/vList6"/>
    <dgm:cxn modelId="{54B0F522-546C-4DED-82CA-C5AEC5B40566}" type="presParOf" srcId="{91649423-9738-49DB-8990-0444E0DF9411}" destId="{D90D77BC-33DF-4E8D-BAD1-3EF711148BB0}" srcOrd="0" destOrd="0" presId="urn:microsoft.com/office/officeart/2005/8/layout/vList6"/>
    <dgm:cxn modelId="{13CE0396-5596-4FE0-B721-40FF756F18B5}" type="presParOf" srcId="{D90D77BC-33DF-4E8D-BAD1-3EF711148BB0}" destId="{49E5586C-F2B6-4DDB-8A6C-C1B9E74D6C22}" srcOrd="0" destOrd="0" presId="urn:microsoft.com/office/officeart/2005/8/layout/vList6"/>
    <dgm:cxn modelId="{99D681A2-3130-41AB-A391-E3DA092009D8}" type="presParOf" srcId="{D90D77BC-33DF-4E8D-BAD1-3EF711148BB0}" destId="{C8A9475C-7782-4D27-97D6-48BB611ED3F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2C4F683-610E-4E97-AB83-3D51CD42AF9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3F84F04-D532-49EB-A7C0-04D810C0B1B9}">
      <dgm:prSet phldrT="[Tekst]" custT="1"/>
      <dgm:spPr>
        <a:solidFill>
          <a:srgbClr val="00797A"/>
        </a:solidFill>
      </dgm:spPr>
      <dgm:t>
        <a:bodyPr/>
        <a:lstStyle/>
        <a:p>
          <a:r>
            <a:rPr lang="pl-PL" sz="2000" dirty="0"/>
            <a:t>BENEFICJENT</a:t>
          </a:r>
        </a:p>
      </dgm:t>
    </dgm:pt>
    <dgm:pt modelId="{255E1D5B-9D90-4129-BBF7-A7A02832E39E}" type="parTrans" cxnId="{484AB719-CED5-44AF-BA8D-E5EA1BE051FC}">
      <dgm:prSet/>
      <dgm:spPr/>
      <dgm:t>
        <a:bodyPr/>
        <a:lstStyle/>
        <a:p>
          <a:endParaRPr lang="pl-PL"/>
        </a:p>
      </dgm:t>
    </dgm:pt>
    <dgm:pt modelId="{D061A159-189C-49FD-947E-9DAEAE2377DE}" type="sibTrans" cxnId="{484AB719-CED5-44AF-BA8D-E5EA1BE051FC}">
      <dgm:prSet/>
      <dgm:spPr/>
      <dgm:t>
        <a:bodyPr/>
        <a:lstStyle/>
        <a:p>
          <a:endParaRPr lang="pl-PL"/>
        </a:p>
      </dgm:t>
    </dgm:pt>
    <dgm:pt modelId="{367D5ECB-F572-4686-A610-423898E5B250}">
      <dgm:prSet phldrT="[Tekst]" custT="1"/>
      <dgm:spPr>
        <a:solidFill>
          <a:srgbClr val="009999"/>
        </a:solidFill>
      </dgm:spPr>
      <dgm:t>
        <a:bodyPr anchor="ctr" anchorCtr="0"/>
        <a:lstStyle/>
        <a:p>
          <a:pPr>
            <a:buSzPct val="100000"/>
            <a:buFont typeface="Arial" panose="020B0604020202020204" pitchFamily="34" charset="0"/>
            <a:buChar char="•"/>
          </a:pPr>
          <a:r>
            <a:rPr lang="pl-PL" sz="2000" dirty="0">
              <a:solidFill>
                <a:schemeClr val="bg1"/>
              </a:solidFill>
              <a:latin typeface="+mn-lt"/>
              <a:ea typeface="+mn-ea"/>
              <a:cs typeface="+mn-cs"/>
            </a:rPr>
            <a:t>Osoby fizyczne </a:t>
          </a:r>
          <a:endParaRPr lang="pl-PL" sz="2000" dirty="0">
            <a:solidFill>
              <a:schemeClr val="bg1"/>
            </a:solidFill>
          </a:endParaRPr>
        </a:p>
      </dgm:t>
    </dgm:pt>
    <dgm:pt modelId="{41D0D550-294D-4C43-BB14-1A9FDFC2F2B2}" type="parTrans" cxnId="{9397BC0B-E7EC-417D-830B-88AB379B8578}">
      <dgm:prSet/>
      <dgm:spPr/>
      <dgm:t>
        <a:bodyPr/>
        <a:lstStyle/>
        <a:p>
          <a:endParaRPr lang="pl-PL"/>
        </a:p>
      </dgm:t>
    </dgm:pt>
    <dgm:pt modelId="{4B3316E6-24D9-400C-B381-23A9761CFB42}" type="sibTrans" cxnId="{9397BC0B-E7EC-417D-830B-88AB379B8578}">
      <dgm:prSet/>
      <dgm:spPr/>
      <dgm:t>
        <a:bodyPr/>
        <a:lstStyle/>
        <a:p>
          <a:endParaRPr lang="pl-PL"/>
        </a:p>
      </dgm:t>
    </dgm:pt>
    <dgm:pt modelId="{4F581F41-F566-420D-8BEF-259475F89E7F}" type="pres">
      <dgm:prSet presAssocID="{72C4F683-610E-4E97-AB83-3D51CD42AF9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798FF8C8-B113-47A7-939F-0B6FB51D9FD5}" type="pres">
      <dgm:prSet presAssocID="{53F84F04-D532-49EB-A7C0-04D810C0B1B9}" presName="linNode" presStyleCnt="0"/>
      <dgm:spPr/>
    </dgm:pt>
    <dgm:pt modelId="{66EFE16B-A618-412C-B173-BDE8BA95BE81}" type="pres">
      <dgm:prSet presAssocID="{53F84F04-D532-49EB-A7C0-04D810C0B1B9}" presName="parentShp" presStyleLbl="node1" presStyleIdx="0" presStyleCnt="1" custScaleX="53358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l-PL"/>
        </a:p>
      </dgm:t>
    </dgm:pt>
    <dgm:pt modelId="{77989AE7-2C8C-426B-B79E-3670B4016DC8}" type="pres">
      <dgm:prSet presAssocID="{53F84F04-D532-49EB-A7C0-04D810C0B1B9}" presName="childShp" presStyleLbl="bgAccFollowNode1" presStyleIdx="0" presStyleCnt="1" custScaleX="136070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pl-PL"/>
        </a:p>
      </dgm:t>
    </dgm:pt>
  </dgm:ptLst>
  <dgm:cxnLst>
    <dgm:cxn modelId="{012D4677-F9D4-4343-AC41-ACB9941061A4}" type="presOf" srcId="{53F84F04-D532-49EB-A7C0-04D810C0B1B9}" destId="{66EFE16B-A618-412C-B173-BDE8BA95BE81}" srcOrd="0" destOrd="0" presId="urn:microsoft.com/office/officeart/2005/8/layout/vList6"/>
    <dgm:cxn modelId="{9397BC0B-E7EC-417D-830B-88AB379B8578}" srcId="{53F84F04-D532-49EB-A7C0-04D810C0B1B9}" destId="{367D5ECB-F572-4686-A610-423898E5B250}" srcOrd="0" destOrd="0" parTransId="{41D0D550-294D-4C43-BB14-1A9FDFC2F2B2}" sibTransId="{4B3316E6-24D9-400C-B381-23A9761CFB42}"/>
    <dgm:cxn modelId="{58A5081D-CB34-45D2-B4AF-DBA57516FCBE}" type="presOf" srcId="{367D5ECB-F572-4686-A610-423898E5B250}" destId="{77989AE7-2C8C-426B-B79E-3670B4016DC8}" srcOrd="0" destOrd="0" presId="urn:microsoft.com/office/officeart/2005/8/layout/vList6"/>
    <dgm:cxn modelId="{484AB719-CED5-44AF-BA8D-E5EA1BE051FC}" srcId="{72C4F683-610E-4E97-AB83-3D51CD42AF94}" destId="{53F84F04-D532-49EB-A7C0-04D810C0B1B9}" srcOrd="0" destOrd="0" parTransId="{255E1D5B-9D90-4129-BBF7-A7A02832E39E}" sibTransId="{D061A159-189C-49FD-947E-9DAEAE2377DE}"/>
    <dgm:cxn modelId="{53C34B96-295F-4573-91BE-A0CC939BEDF7}" type="presOf" srcId="{72C4F683-610E-4E97-AB83-3D51CD42AF94}" destId="{4F581F41-F566-420D-8BEF-259475F89E7F}" srcOrd="0" destOrd="0" presId="urn:microsoft.com/office/officeart/2005/8/layout/vList6"/>
    <dgm:cxn modelId="{4147AF93-3D54-4588-95CD-7A66A3373B13}" type="presParOf" srcId="{4F581F41-F566-420D-8BEF-259475F89E7F}" destId="{798FF8C8-B113-47A7-939F-0B6FB51D9FD5}" srcOrd="0" destOrd="0" presId="urn:microsoft.com/office/officeart/2005/8/layout/vList6"/>
    <dgm:cxn modelId="{916AD312-1FA5-49D3-BA1A-0BCA392B7927}" type="presParOf" srcId="{798FF8C8-B113-47A7-939F-0B6FB51D9FD5}" destId="{66EFE16B-A618-412C-B173-BDE8BA95BE81}" srcOrd="0" destOrd="0" presId="urn:microsoft.com/office/officeart/2005/8/layout/vList6"/>
    <dgm:cxn modelId="{1E2FB94B-42CB-458A-87FD-904C570899CC}" type="presParOf" srcId="{798FF8C8-B113-47A7-939F-0B6FB51D9FD5}" destId="{77989AE7-2C8C-426B-B79E-3670B4016DC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89AE7-2C8C-426B-B79E-3670B4016DC8}">
      <dsp:nvSpPr>
        <dsp:cNvPr id="0" name=""/>
        <dsp:cNvSpPr/>
      </dsp:nvSpPr>
      <dsp:spPr>
        <a:xfrm>
          <a:off x="2588416" y="0"/>
          <a:ext cx="9893583" cy="1586356"/>
        </a:xfrm>
        <a:prstGeom prst="flowChartAlternateProcess">
          <a:avLst/>
        </a:prstGeom>
        <a:solidFill>
          <a:srgbClr val="009999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00000"/>
            <a:buFont typeface="Arial" panose="020B0604020202020204" pitchFamily="34" charset="0"/>
            <a:buChar char="••"/>
          </a:pP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Osoba fizyczna będąca właścicielem/współwłaścicielem budynku mieszkalnego jednorodzinnego </a:t>
          </a:r>
          <a:r>
            <a:rPr lang="pl-PL" sz="20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lub </a:t>
          </a: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wydzielonego w budynku jednorodzinnym lokalu mieszkalnego </a:t>
          </a:r>
          <a:r>
            <a:rPr lang="pl-PL" sz="20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/>
          </a:r>
          <a:br>
            <a:rPr lang="pl-PL" sz="20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</a:br>
          <a:r>
            <a:rPr lang="pl-PL" sz="20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z </a:t>
          </a: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wyodrębnioną księgą wieczystą  </a:t>
          </a:r>
          <a:r>
            <a:rPr lang="pl-PL" sz="20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o </a:t>
          </a: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dochodzie rocznym nieprzekraczającym </a:t>
          </a:r>
          <a:r>
            <a:rPr lang="pl-PL" sz="20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/>
          </a:r>
          <a:br>
            <a:rPr lang="pl-PL" sz="20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</a:br>
          <a:r>
            <a:rPr lang="pl-PL" sz="20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kwoty </a:t>
          </a: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135 000 zł</a:t>
          </a:r>
          <a:endParaRPr lang="pl-PL" sz="2000" kern="1200" dirty="0">
            <a:solidFill>
              <a:schemeClr val="bg1"/>
            </a:solidFill>
          </a:endParaRPr>
        </a:p>
      </dsp:txBody>
      <dsp:txXfrm>
        <a:off x="2665854" y="77438"/>
        <a:ext cx="9738707" cy="1431480"/>
      </dsp:txXfrm>
    </dsp:sp>
    <dsp:sp modelId="{66EFE16B-A618-412C-B173-BDE8BA95BE81}">
      <dsp:nvSpPr>
        <dsp:cNvPr id="0" name=""/>
        <dsp:cNvSpPr/>
      </dsp:nvSpPr>
      <dsp:spPr>
        <a:xfrm>
          <a:off x="1993" y="0"/>
          <a:ext cx="2586422" cy="1586356"/>
        </a:xfrm>
        <a:prstGeom prst="homePlate">
          <a:avLst/>
        </a:prstGeom>
        <a:solidFill>
          <a:srgbClr val="00797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/>
            <a:t>BENEFICJENT</a:t>
          </a:r>
        </a:p>
      </dsp:txBody>
      <dsp:txXfrm>
        <a:off x="1993" y="0"/>
        <a:ext cx="2189833" cy="15863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9475C-7782-4D27-97D6-48BB611ED3FA}">
      <dsp:nvSpPr>
        <dsp:cNvPr id="0" name=""/>
        <dsp:cNvSpPr/>
      </dsp:nvSpPr>
      <dsp:spPr>
        <a:xfrm>
          <a:off x="0" y="0"/>
          <a:ext cx="11839577" cy="972000"/>
        </a:xfrm>
        <a:prstGeom prst="flowChartProcess">
          <a:avLst/>
        </a:prstGeom>
        <a:solidFill>
          <a:srgbClr val="26993F">
            <a:alpha val="6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000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400" b="1" kern="1200" dirty="0" smtClean="0">
              <a:solidFill>
                <a:srgbClr val="24903B"/>
              </a:solidFill>
              <a:latin typeface="Source Sans Pro Semibold" panose="020B0503030403020204" pitchFamily="34" charset="0"/>
            </a:rPr>
            <a:t>Dotacja </a:t>
          </a:r>
          <a:endParaRPr lang="pl-PL" sz="2400" b="1" kern="1200" dirty="0">
            <a:solidFill>
              <a:srgbClr val="FF0000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Nabór wniosków - do </a:t>
          </a:r>
          <a:r>
            <a:rPr lang="pl-PL" sz="2400" b="1" kern="1200" dirty="0" smtClean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16.06.2025 </a:t>
          </a:r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r. 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sp:txBody>
      <dsp:txXfrm>
        <a:off x="0" y="0"/>
        <a:ext cx="11839577" cy="972000"/>
      </dsp:txXfrm>
    </dsp:sp>
    <dsp:sp modelId="{49E5586C-F2B6-4DDB-8A6C-C1B9E74D6C22}">
      <dsp:nvSpPr>
        <dsp:cNvPr id="0" name=""/>
        <dsp:cNvSpPr/>
      </dsp:nvSpPr>
      <dsp:spPr>
        <a:xfrm flipH="1">
          <a:off x="1845" y="0"/>
          <a:ext cx="216731" cy="972000"/>
        </a:xfrm>
        <a:prstGeom prst="rect">
          <a:avLst/>
        </a:prstGeom>
        <a:solidFill>
          <a:srgbClr val="2699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>
              <a:solidFill>
                <a:srgbClr val="26993F"/>
              </a:solidFill>
            </a:rPr>
            <a:t>xx</a:t>
          </a:r>
        </a:p>
      </dsp:txBody>
      <dsp:txXfrm>
        <a:off x="1845" y="0"/>
        <a:ext cx="216731" cy="9720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89AE7-2C8C-426B-B79E-3670B4016DC8}">
      <dsp:nvSpPr>
        <dsp:cNvPr id="0" name=""/>
        <dsp:cNvSpPr/>
      </dsp:nvSpPr>
      <dsp:spPr>
        <a:xfrm>
          <a:off x="2630808" y="940"/>
          <a:ext cx="9874525" cy="1926853"/>
        </a:xfrm>
        <a:prstGeom prst="flowChartAlternateProcess">
          <a:avLst/>
        </a:prstGeom>
        <a:solidFill>
          <a:srgbClr val="009999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00000"/>
            <a:buFont typeface="Arial" panose="020B0604020202020204" pitchFamily="34" charset="0"/>
            <a:buChar char="••"/>
          </a:pP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spółdzielnie mieszkaniowe </a:t>
          </a:r>
          <a:endParaRPr lang="pl-PL" sz="2000" kern="1200" dirty="0">
            <a:solidFill>
              <a:schemeClr val="bg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00000"/>
            <a:buFont typeface="Arial" panose="020B0604020202020204" pitchFamily="34" charset="0"/>
            <a:buChar char="••"/>
          </a:pP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wspólnoty mieszkaniowe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00000"/>
            <a:buFont typeface="Arial" panose="020B0604020202020204" pitchFamily="34" charset="0"/>
            <a:buChar char="••"/>
          </a:pP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jednostki samorządu terytorialnego (JST)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00000"/>
            <a:buFont typeface="Arial" panose="020B0604020202020204" pitchFamily="34" charset="0"/>
            <a:buChar char="••"/>
          </a:pP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spółki prawa handlowego, w których jednostki samorządu terytorialnego posiadają 100% </a:t>
          </a:r>
          <a:r>
            <a:rPr lang="pl-PL" sz="20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udziałów lub </a:t>
          </a: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akcji  które powołane są do realizacji zadań własnych wskazanych w ustawach</a:t>
          </a:r>
        </a:p>
      </dsp:txBody>
      <dsp:txXfrm>
        <a:off x="2724867" y="94999"/>
        <a:ext cx="9686407" cy="1738735"/>
      </dsp:txXfrm>
    </dsp:sp>
    <dsp:sp modelId="{66EFE16B-A618-412C-B173-BDE8BA95BE81}">
      <dsp:nvSpPr>
        <dsp:cNvPr id="0" name=""/>
        <dsp:cNvSpPr/>
      </dsp:nvSpPr>
      <dsp:spPr>
        <a:xfrm>
          <a:off x="3712" y="1883"/>
          <a:ext cx="2627095" cy="1924966"/>
        </a:xfrm>
        <a:prstGeom prst="homePlate">
          <a:avLst/>
        </a:prstGeom>
        <a:solidFill>
          <a:srgbClr val="00797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/>
            <a:t>BENEFICJENT</a:t>
          </a:r>
        </a:p>
      </dsp:txBody>
      <dsp:txXfrm>
        <a:off x="3712" y="1883"/>
        <a:ext cx="2145854" cy="192496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9475C-7782-4D27-97D6-48BB611ED3FA}">
      <dsp:nvSpPr>
        <dsp:cNvPr id="0" name=""/>
        <dsp:cNvSpPr/>
      </dsp:nvSpPr>
      <dsp:spPr>
        <a:xfrm>
          <a:off x="18103" y="0"/>
          <a:ext cx="11839577" cy="972000"/>
        </a:xfrm>
        <a:prstGeom prst="flowChartProcess">
          <a:avLst/>
        </a:prstGeom>
        <a:solidFill>
          <a:srgbClr val="26993F">
            <a:alpha val="6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000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</a:rPr>
            <a:t>Dotacja 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Nabór wniosków - </a:t>
          </a:r>
          <a:r>
            <a:rPr lang="pl-PL" sz="2400" b="1" kern="1200" dirty="0" smtClean="0">
              <a:solidFill>
                <a:srgbClr val="24903B"/>
              </a:solidFill>
              <a:latin typeface="Source Sans Pro Semibold" panose="020B0503030403020204" pitchFamily="34" charset="0"/>
            </a:rPr>
            <a:t>do 29.11.2024 </a:t>
          </a:r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</a:rPr>
            <a:t>r. (lub do wyczerpania alokacji środków) 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sp:txBody>
      <dsp:txXfrm>
        <a:off x="18103" y="0"/>
        <a:ext cx="11839577" cy="972000"/>
      </dsp:txXfrm>
    </dsp:sp>
    <dsp:sp modelId="{49E5586C-F2B6-4DDB-8A6C-C1B9E74D6C22}">
      <dsp:nvSpPr>
        <dsp:cNvPr id="0" name=""/>
        <dsp:cNvSpPr/>
      </dsp:nvSpPr>
      <dsp:spPr>
        <a:xfrm flipH="1">
          <a:off x="1845" y="0"/>
          <a:ext cx="216731" cy="972000"/>
        </a:xfrm>
        <a:prstGeom prst="rect">
          <a:avLst/>
        </a:prstGeom>
        <a:solidFill>
          <a:srgbClr val="2699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>
              <a:solidFill>
                <a:srgbClr val="26993F"/>
              </a:solidFill>
            </a:rPr>
            <a:t>xx</a:t>
          </a:r>
        </a:p>
      </dsp:txBody>
      <dsp:txXfrm>
        <a:off x="1845" y="0"/>
        <a:ext cx="216731" cy="9720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89AE7-2C8C-426B-B79E-3670B4016DC8}">
      <dsp:nvSpPr>
        <dsp:cNvPr id="0" name=""/>
        <dsp:cNvSpPr/>
      </dsp:nvSpPr>
      <dsp:spPr>
        <a:xfrm>
          <a:off x="2592409" y="0"/>
          <a:ext cx="9901215" cy="1143000"/>
        </a:xfrm>
        <a:prstGeom prst="flowChartAlternateProcess">
          <a:avLst/>
        </a:prstGeom>
        <a:solidFill>
          <a:srgbClr val="009999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00000"/>
            <a:buFont typeface="Arial" panose="020B0604020202020204" pitchFamily="34" charset="0"/>
            <a:buChar char="••"/>
          </a:pP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Osoby fizyczne</a:t>
          </a:r>
          <a:endParaRPr lang="pl-PL" sz="2000" kern="1200" dirty="0">
            <a:solidFill>
              <a:schemeClr val="bg1"/>
            </a:solidFill>
            <a:latin typeface="+mn-lt"/>
          </a:endParaRPr>
        </a:p>
      </dsp:txBody>
      <dsp:txXfrm>
        <a:off x="2648205" y="55796"/>
        <a:ext cx="9789623" cy="1031408"/>
      </dsp:txXfrm>
    </dsp:sp>
    <dsp:sp modelId="{66EFE16B-A618-412C-B173-BDE8BA95BE81}">
      <dsp:nvSpPr>
        <dsp:cNvPr id="0" name=""/>
        <dsp:cNvSpPr/>
      </dsp:nvSpPr>
      <dsp:spPr>
        <a:xfrm>
          <a:off x="1995" y="0"/>
          <a:ext cx="2588418" cy="1143000"/>
        </a:xfrm>
        <a:prstGeom prst="homePlate">
          <a:avLst/>
        </a:prstGeom>
        <a:solidFill>
          <a:srgbClr val="00797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/>
            <a:t>BENEFICJENT</a:t>
          </a:r>
        </a:p>
      </dsp:txBody>
      <dsp:txXfrm>
        <a:off x="1995" y="0"/>
        <a:ext cx="2302668" cy="1143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9475C-7782-4D27-97D6-48BB611ED3FA}">
      <dsp:nvSpPr>
        <dsp:cNvPr id="0" name=""/>
        <dsp:cNvSpPr/>
      </dsp:nvSpPr>
      <dsp:spPr>
        <a:xfrm>
          <a:off x="10361" y="0"/>
          <a:ext cx="11839577" cy="972000"/>
        </a:xfrm>
        <a:prstGeom prst="flowChartProcess">
          <a:avLst/>
        </a:prstGeom>
        <a:solidFill>
          <a:srgbClr val="26993F">
            <a:alpha val="6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000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</a:rPr>
            <a:t>Dotacja </a:t>
          </a:r>
          <a:endParaRPr lang="pl-PL" sz="2400" b="1" kern="1200" dirty="0">
            <a:solidFill>
              <a:srgbClr val="FF0000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Nabór wniosków – od 02.09.2024 r. do 20.12.2024 r. lub do wyczerpania budżetu 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sp:txBody>
      <dsp:txXfrm>
        <a:off x="10361" y="0"/>
        <a:ext cx="11839577" cy="972000"/>
      </dsp:txXfrm>
    </dsp:sp>
    <dsp:sp modelId="{49E5586C-F2B6-4DDB-8A6C-C1B9E74D6C22}">
      <dsp:nvSpPr>
        <dsp:cNvPr id="0" name=""/>
        <dsp:cNvSpPr/>
      </dsp:nvSpPr>
      <dsp:spPr>
        <a:xfrm flipH="1">
          <a:off x="1845" y="0"/>
          <a:ext cx="216731" cy="972000"/>
        </a:xfrm>
        <a:prstGeom prst="rect">
          <a:avLst/>
        </a:prstGeom>
        <a:solidFill>
          <a:srgbClr val="2699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>
              <a:solidFill>
                <a:srgbClr val="26993F"/>
              </a:solidFill>
            </a:rPr>
            <a:t>xx</a:t>
          </a:r>
        </a:p>
      </dsp:txBody>
      <dsp:txXfrm>
        <a:off x="1845" y="0"/>
        <a:ext cx="216731" cy="9720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89AE7-2C8C-426B-B79E-3670B4016DC8}">
      <dsp:nvSpPr>
        <dsp:cNvPr id="0" name=""/>
        <dsp:cNvSpPr/>
      </dsp:nvSpPr>
      <dsp:spPr>
        <a:xfrm>
          <a:off x="2647065" y="0"/>
          <a:ext cx="9970552" cy="1286933"/>
        </a:xfrm>
        <a:prstGeom prst="flowChartAlternateProcess">
          <a:avLst/>
        </a:prstGeom>
        <a:solidFill>
          <a:srgbClr val="009999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00000"/>
            <a:buFont typeface="Arial" panose="020B0604020202020204" pitchFamily="34" charset="0"/>
            <a:buChar char="••"/>
          </a:pPr>
          <a:r>
            <a:rPr lang="pl-PL" sz="20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państwowe </a:t>
          </a: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jednostki </a:t>
          </a:r>
          <a:r>
            <a:rPr lang="pl-PL" sz="20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budżetowe (PJB), </a:t>
          </a: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szkoły wyższe, administracja rządowa oraz nadzorowane lub podległe jej organy i jednostki organizacyjne, w tym szpitale i </a:t>
          </a:r>
          <a:r>
            <a:rPr lang="pl-PL" sz="20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przychodnie – budynki zabytkowe;</a:t>
          </a:r>
          <a:endParaRPr lang="pl-PL" sz="2000" kern="1200" dirty="0">
            <a:solidFill>
              <a:schemeClr val="bg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00000"/>
            <a:buFont typeface="Arial" panose="020B0604020202020204" pitchFamily="34" charset="0"/>
            <a:buChar char="••"/>
          </a:pPr>
          <a:r>
            <a:rPr lang="pl-PL" sz="2000" kern="1200" dirty="0" smtClean="0">
              <a:solidFill>
                <a:schemeClr val="bg1"/>
              </a:solidFill>
            </a:rPr>
            <a:t>państwowe jednostki budżetowe – budynki </a:t>
          </a:r>
          <a:r>
            <a:rPr lang="pl-PL" sz="2000" kern="1200" dirty="0" err="1" smtClean="0">
              <a:solidFill>
                <a:schemeClr val="bg1"/>
              </a:solidFill>
            </a:rPr>
            <a:t>niezabytkowe</a:t>
          </a:r>
          <a:r>
            <a:rPr lang="pl-PL" sz="2000" kern="1200" dirty="0" smtClean="0">
              <a:solidFill>
                <a:schemeClr val="bg1"/>
              </a:solidFill>
            </a:rPr>
            <a:t> i </a:t>
          </a:r>
          <a:r>
            <a:rPr lang="pl-PL" sz="2000" kern="1200" dirty="0" smtClean="0">
              <a:solidFill>
                <a:schemeClr val="bg1"/>
              </a:solidFill>
            </a:rPr>
            <a:t>mieszane</a:t>
          </a:r>
          <a:endParaRPr lang="pl-PL" sz="2000" kern="1200" dirty="0">
            <a:solidFill>
              <a:schemeClr val="bg1"/>
            </a:solidFill>
          </a:endParaRPr>
        </a:p>
      </dsp:txBody>
      <dsp:txXfrm>
        <a:off x="2709887" y="62822"/>
        <a:ext cx="9844908" cy="1161289"/>
      </dsp:txXfrm>
    </dsp:sp>
    <dsp:sp modelId="{66EFE16B-A618-412C-B173-BDE8BA95BE81}">
      <dsp:nvSpPr>
        <dsp:cNvPr id="0" name=""/>
        <dsp:cNvSpPr/>
      </dsp:nvSpPr>
      <dsp:spPr>
        <a:xfrm>
          <a:off x="2793" y="0"/>
          <a:ext cx="2641478" cy="1286933"/>
        </a:xfrm>
        <a:prstGeom prst="homePlate">
          <a:avLst/>
        </a:prstGeom>
        <a:solidFill>
          <a:srgbClr val="00797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/>
            <a:t>BENEFICJENT</a:t>
          </a:r>
        </a:p>
      </dsp:txBody>
      <dsp:txXfrm>
        <a:off x="2793" y="0"/>
        <a:ext cx="2319745" cy="128693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9475C-7782-4D27-97D6-48BB611ED3FA}">
      <dsp:nvSpPr>
        <dsp:cNvPr id="0" name=""/>
        <dsp:cNvSpPr/>
      </dsp:nvSpPr>
      <dsp:spPr>
        <a:xfrm>
          <a:off x="18103" y="0"/>
          <a:ext cx="11839577" cy="972000"/>
        </a:xfrm>
        <a:prstGeom prst="flowChartProcess">
          <a:avLst/>
        </a:prstGeom>
        <a:solidFill>
          <a:srgbClr val="26993F">
            <a:alpha val="6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0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 smtClean="0">
              <a:solidFill>
                <a:srgbClr val="24903B"/>
              </a:solidFill>
            </a:rPr>
            <a:t>Dotacja </a:t>
          </a:r>
          <a:endParaRPr lang="pl-PL" sz="2000" b="1" kern="1200" dirty="0">
            <a:solidFill>
              <a:srgbClr val="FF0000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Nabór wniosków </a:t>
          </a:r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– do 14.10.2024 r.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  <a:cs typeface="Source Sans Pro Semibold"/>
            </a:rPr>
            <a:t>Nabór </a:t>
          </a:r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  <a:cs typeface="Source Sans Pro Semibold"/>
            </a:rPr>
            <a:t>konkurencyjny 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sp:txBody>
      <dsp:txXfrm>
        <a:off x="18103" y="0"/>
        <a:ext cx="11839577" cy="972000"/>
      </dsp:txXfrm>
    </dsp:sp>
    <dsp:sp modelId="{49E5586C-F2B6-4DDB-8A6C-C1B9E74D6C22}">
      <dsp:nvSpPr>
        <dsp:cNvPr id="0" name=""/>
        <dsp:cNvSpPr/>
      </dsp:nvSpPr>
      <dsp:spPr>
        <a:xfrm flipH="1">
          <a:off x="1845" y="0"/>
          <a:ext cx="216731" cy="972000"/>
        </a:xfrm>
        <a:prstGeom prst="rect">
          <a:avLst/>
        </a:prstGeom>
        <a:solidFill>
          <a:srgbClr val="2699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>
              <a:solidFill>
                <a:srgbClr val="26993F"/>
              </a:solidFill>
            </a:rPr>
            <a:t>xx</a:t>
          </a:r>
        </a:p>
      </dsp:txBody>
      <dsp:txXfrm>
        <a:off x="1845" y="0"/>
        <a:ext cx="216731" cy="97200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89AE7-2C8C-426B-B79E-3670B4016DC8}">
      <dsp:nvSpPr>
        <dsp:cNvPr id="0" name=""/>
        <dsp:cNvSpPr/>
      </dsp:nvSpPr>
      <dsp:spPr>
        <a:xfrm>
          <a:off x="2685368" y="0"/>
          <a:ext cx="9823677" cy="2743429"/>
        </a:xfrm>
        <a:prstGeom prst="flowChartAlternateProcess">
          <a:avLst/>
        </a:prstGeom>
        <a:solidFill>
          <a:srgbClr val="009999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kern="1200" dirty="0" smtClean="0">
              <a:solidFill>
                <a:schemeClr val="bg1"/>
              </a:solidFill>
              <a:latin typeface="+mn-lt"/>
            </a:rPr>
            <a:t>spółdzielnie mieszkaniowe; </a:t>
          </a:r>
          <a:endParaRPr lang="pl-PL" sz="2000" kern="1200" dirty="0">
            <a:solidFill>
              <a:schemeClr val="bg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kern="1200" dirty="0" smtClean="0">
              <a:solidFill>
                <a:schemeClr val="bg1"/>
              </a:solidFill>
              <a:latin typeface="+mn-lt"/>
            </a:rPr>
            <a:t>spółki prawa handlowego z udziałem Skarbu Państwa, prowadzące działalność mieszkaniową;</a:t>
          </a:r>
          <a:endParaRPr lang="pl-PL" sz="2000" kern="1200" dirty="0">
            <a:solidFill>
              <a:schemeClr val="bg1"/>
            </a:solidFill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kern="1200" dirty="0" smtClean="0">
              <a:solidFill>
                <a:schemeClr val="bg1"/>
              </a:solidFill>
              <a:latin typeface="+mn-lt"/>
            </a:rPr>
            <a:t>dostawcy </a:t>
          </a:r>
          <a:r>
            <a:rPr lang="pl-PL" sz="2000" kern="1200" dirty="0" smtClean="0">
              <a:solidFill>
                <a:schemeClr val="bg1"/>
              </a:solidFill>
              <a:latin typeface="+mn-lt"/>
            </a:rPr>
            <a:t>usług energetycznych w rozumieniu dyrektywy 2012/27/UE, działające na rzecz spółdzielni mieszkaniowych i Skarbu Państwa/spółek prawa handlowego z udziałem Skarbu Państwa, prowadzących działalność mieszkaniową, pod warunkiem, że dostawca usług energetycznych jest mikroprzedsiębiorstwem, małym przedsiębiorstwem, średnim przedsiębiorstwem albo małą spółką o średniej kapitalizacji</a:t>
          </a:r>
          <a:endParaRPr lang="pl-PL" sz="2000" kern="1200" dirty="0">
            <a:solidFill>
              <a:schemeClr val="bg1"/>
            </a:solidFill>
            <a:latin typeface="+mn-lt"/>
          </a:endParaRPr>
        </a:p>
      </dsp:txBody>
      <dsp:txXfrm>
        <a:off x="2819288" y="133920"/>
        <a:ext cx="9555837" cy="2475589"/>
      </dsp:txXfrm>
    </dsp:sp>
    <dsp:sp modelId="{66EFE16B-A618-412C-B173-BDE8BA95BE81}">
      <dsp:nvSpPr>
        <dsp:cNvPr id="0" name=""/>
        <dsp:cNvSpPr/>
      </dsp:nvSpPr>
      <dsp:spPr>
        <a:xfrm>
          <a:off x="1960" y="2681"/>
          <a:ext cx="2681446" cy="2740743"/>
        </a:xfrm>
        <a:prstGeom prst="homePlate">
          <a:avLst/>
        </a:prstGeom>
        <a:solidFill>
          <a:srgbClr val="00797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/>
            <a:t>BENEFICJENT</a:t>
          </a:r>
        </a:p>
      </dsp:txBody>
      <dsp:txXfrm>
        <a:off x="1960" y="2681"/>
        <a:ext cx="2011085" cy="274074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9475C-7782-4D27-97D6-48BB611ED3FA}">
      <dsp:nvSpPr>
        <dsp:cNvPr id="0" name=""/>
        <dsp:cNvSpPr/>
      </dsp:nvSpPr>
      <dsp:spPr>
        <a:xfrm>
          <a:off x="18370" y="1617"/>
          <a:ext cx="12014419" cy="1657787"/>
        </a:xfrm>
        <a:prstGeom prst="flowChartProcess">
          <a:avLst/>
        </a:prstGeom>
        <a:solidFill>
          <a:srgbClr val="26993F">
            <a:alpha val="6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0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</a:rPr>
            <a:t>Pożyczka </a:t>
          </a:r>
          <a:r>
            <a:rPr lang="pl-PL" sz="2000" b="1" i="0" kern="1200" dirty="0" smtClean="0">
              <a:solidFill>
                <a:srgbClr val="26993F"/>
              </a:solidFill>
            </a:rPr>
            <a:t>na warunkach preferencyjnych ze środków Funduszu Spójności (FS); </a:t>
          </a:r>
          <a:endParaRPr lang="pl-PL" sz="2000" b="1" kern="1200" dirty="0">
            <a:solidFill>
              <a:srgbClr val="26993F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i="0" kern="1200" dirty="0" smtClean="0">
              <a:solidFill>
                <a:srgbClr val="26993F"/>
              </a:solidFill>
            </a:rPr>
            <a:t>Pożyczka udzielana na warunkach rynkowych ze środków krajowych NFOŚiGW;</a:t>
          </a:r>
          <a:endParaRPr lang="pl-PL" sz="2000" b="1" kern="1200" dirty="0">
            <a:solidFill>
              <a:srgbClr val="26993F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</a:rPr>
            <a:t>Nabór wniosków - od 21.08.2024 do 25.10.2024 r.  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  <a:cs typeface="Source Sans Pro Semibold"/>
            </a:rPr>
            <a:t>Nabór wniosków konkurencyjny 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sp:txBody>
      <dsp:txXfrm>
        <a:off x="18370" y="1617"/>
        <a:ext cx="12014419" cy="1657787"/>
      </dsp:txXfrm>
    </dsp:sp>
    <dsp:sp modelId="{49E5586C-F2B6-4DDB-8A6C-C1B9E74D6C22}">
      <dsp:nvSpPr>
        <dsp:cNvPr id="0" name=""/>
        <dsp:cNvSpPr/>
      </dsp:nvSpPr>
      <dsp:spPr>
        <a:xfrm flipH="1">
          <a:off x="1872" y="1620"/>
          <a:ext cx="219932" cy="1656163"/>
        </a:xfrm>
        <a:prstGeom prst="rect">
          <a:avLst/>
        </a:prstGeom>
        <a:solidFill>
          <a:srgbClr val="2699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>
              <a:solidFill>
                <a:srgbClr val="26993F"/>
              </a:solidFill>
            </a:rPr>
            <a:t>xx</a:t>
          </a:r>
        </a:p>
      </dsp:txBody>
      <dsp:txXfrm>
        <a:off x="1872" y="1620"/>
        <a:ext cx="219932" cy="165616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89AE7-2C8C-426B-B79E-3670B4016DC8}">
      <dsp:nvSpPr>
        <dsp:cNvPr id="0" name=""/>
        <dsp:cNvSpPr/>
      </dsp:nvSpPr>
      <dsp:spPr>
        <a:xfrm>
          <a:off x="2685368" y="113189"/>
          <a:ext cx="9823677" cy="1111007"/>
        </a:xfrm>
        <a:prstGeom prst="flowChartAlternateProcess">
          <a:avLst/>
        </a:prstGeom>
        <a:solidFill>
          <a:srgbClr val="009999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2000" kern="1200" dirty="0">
            <a:solidFill>
              <a:schemeClr val="bg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kern="1200" dirty="0" smtClean="0">
              <a:solidFill>
                <a:schemeClr val="bg1"/>
              </a:solidFill>
              <a:latin typeface="+mn-lt"/>
            </a:rPr>
            <a:t>średnie przedsiębiorstwa</a:t>
          </a:r>
          <a:endParaRPr lang="pl-PL" sz="2000" kern="1200" dirty="0">
            <a:solidFill>
              <a:schemeClr val="bg1"/>
            </a:solidFill>
          </a:endParaRPr>
        </a:p>
      </dsp:txBody>
      <dsp:txXfrm>
        <a:off x="2739602" y="167423"/>
        <a:ext cx="9715209" cy="1002539"/>
      </dsp:txXfrm>
    </dsp:sp>
    <dsp:sp modelId="{66EFE16B-A618-412C-B173-BDE8BA95BE81}">
      <dsp:nvSpPr>
        <dsp:cNvPr id="0" name=""/>
        <dsp:cNvSpPr/>
      </dsp:nvSpPr>
      <dsp:spPr>
        <a:xfrm>
          <a:off x="1960" y="114928"/>
          <a:ext cx="2681446" cy="1107530"/>
        </a:xfrm>
        <a:prstGeom prst="homePlate">
          <a:avLst/>
        </a:prstGeom>
        <a:solidFill>
          <a:srgbClr val="00797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/>
            <a:t>BENEFICJENT</a:t>
          </a:r>
        </a:p>
      </dsp:txBody>
      <dsp:txXfrm>
        <a:off x="1960" y="114928"/>
        <a:ext cx="2404564" cy="11075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9475C-7782-4D27-97D6-48BB611ED3FA}">
      <dsp:nvSpPr>
        <dsp:cNvPr id="0" name=""/>
        <dsp:cNvSpPr/>
      </dsp:nvSpPr>
      <dsp:spPr>
        <a:xfrm>
          <a:off x="18103" y="0"/>
          <a:ext cx="11839577" cy="1508477"/>
        </a:xfrm>
        <a:prstGeom prst="flowChartProcess">
          <a:avLst/>
        </a:prstGeom>
        <a:solidFill>
          <a:srgbClr val="26993F">
            <a:alpha val="6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000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400" b="1" kern="1200" dirty="0" smtClean="0">
              <a:solidFill>
                <a:srgbClr val="24903B"/>
              </a:solidFill>
              <a:latin typeface="Source Sans Pro Semibold" panose="020B0503030403020204" pitchFamily="34" charset="0"/>
            </a:rPr>
            <a:t>Dotacja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</a:rPr>
            <a:t>Dotacja z prefinansowaniem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</a:rPr>
            <a:t>Dotacja na częściową spłatę kapitału kredytu bankowego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400" b="1" kern="1200" dirty="0">
              <a:solidFill>
                <a:srgbClr val="26993F"/>
              </a:solidFill>
              <a:latin typeface="+mn-lt"/>
            </a:rPr>
            <a:t>Nabór wniosków - do 2027 r. 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sp:txBody>
      <dsp:txXfrm>
        <a:off x="18103" y="0"/>
        <a:ext cx="11839577" cy="1508477"/>
      </dsp:txXfrm>
    </dsp:sp>
    <dsp:sp modelId="{49E5586C-F2B6-4DDB-8A6C-C1B9E74D6C22}">
      <dsp:nvSpPr>
        <dsp:cNvPr id="0" name=""/>
        <dsp:cNvSpPr/>
      </dsp:nvSpPr>
      <dsp:spPr>
        <a:xfrm flipH="1">
          <a:off x="1845" y="0"/>
          <a:ext cx="216731" cy="1508477"/>
        </a:xfrm>
        <a:prstGeom prst="rect">
          <a:avLst/>
        </a:prstGeom>
        <a:solidFill>
          <a:srgbClr val="2699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>
              <a:solidFill>
                <a:srgbClr val="26993F"/>
              </a:solidFill>
            </a:rPr>
            <a:t>xx</a:t>
          </a:r>
        </a:p>
      </dsp:txBody>
      <dsp:txXfrm>
        <a:off x="1845" y="0"/>
        <a:ext cx="216731" cy="150847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9475C-7782-4D27-97D6-48BB611ED3FA}">
      <dsp:nvSpPr>
        <dsp:cNvPr id="0" name=""/>
        <dsp:cNvSpPr/>
      </dsp:nvSpPr>
      <dsp:spPr>
        <a:xfrm>
          <a:off x="76681" y="1617"/>
          <a:ext cx="12014419" cy="1657787"/>
        </a:xfrm>
        <a:prstGeom prst="flowChartProcess">
          <a:avLst/>
        </a:prstGeom>
        <a:solidFill>
          <a:srgbClr val="26993F">
            <a:alpha val="6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0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</a:rPr>
            <a:t>Pożyczka </a:t>
          </a:r>
          <a:r>
            <a:rPr lang="pl-PL" sz="2000" b="1" i="0" kern="1200" dirty="0" smtClean="0">
              <a:solidFill>
                <a:srgbClr val="26993F"/>
              </a:solidFill>
            </a:rPr>
            <a:t>preferencyjna z umorzeniem ze środków Funduszu Spójności (FS);</a:t>
          </a:r>
          <a:endParaRPr lang="pl-PL" sz="2000" b="1" kern="1200" dirty="0">
            <a:solidFill>
              <a:srgbClr val="26993F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i="0" kern="1200" dirty="0" smtClean="0">
              <a:solidFill>
                <a:srgbClr val="26993F"/>
              </a:solidFill>
            </a:rPr>
            <a:t>Pożyczka rynkowa ze środków krajowych NFOŚiGW;</a:t>
          </a:r>
          <a:endParaRPr lang="pl-PL" sz="2000" b="1" kern="1200" dirty="0">
            <a:solidFill>
              <a:srgbClr val="26993F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</a:rPr>
            <a:t>Nabór wniosków - od 23.08.2024 do 12.12.2024 r.  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  <a:cs typeface="Source Sans Pro Semibold"/>
            </a:rPr>
            <a:t>Nabór wniosków konkurencyjny 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sp:txBody>
      <dsp:txXfrm>
        <a:off x="76681" y="1617"/>
        <a:ext cx="12014419" cy="1657787"/>
      </dsp:txXfrm>
    </dsp:sp>
    <dsp:sp modelId="{49E5586C-F2B6-4DDB-8A6C-C1B9E74D6C22}">
      <dsp:nvSpPr>
        <dsp:cNvPr id="0" name=""/>
        <dsp:cNvSpPr/>
      </dsp:nvSpPr>
      <dsp:spPr>
        <a:xfrm flipH="1">
          <a:off x="1872" y="1620"/>
          <a:ext cx="219932" cy="1656163"/>
        </a:xfrm>
        <a:prstGeom prst="rect">
          <a:avLst/>
        </a:prstGeom>
        <a:solidFill>
          <a:srgbClr val="2699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>
              <a:solidFill>
                <a:srgbClr val="26993F"/>
              </a:solidFill>
            </a:rPr>
            <a:t>xx</a:t>
          </a:r>
        </a:p>
      </dsp:txBody>
      <dsp:txXfrm>
        <a:off x="1872" y="1620"/>
        <a:ext cx="219932" cy="165616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89AE7-2C8C-426B-B79E-3670B4016DC8}">
      <dsp:nvSpPr>
        <dsp:cNvPr id="0" name=""/>
        <dsp:cNvSpPr/>
      </dsp:nvSpPr>
      <dsp:spPr>
        <a:xfrm>
          <a:off x="2950209" y="0"/>
          <a:ext cx="9558836" cy="1235127"/>
        </a:xfrm>
        <a:prstGeom prst="flowChartAlternateProcess">
          <a:avLst/>
        </a:prstGeom>
        <a:solidFill>
          <a:srgbClr val="009999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00000"/>
            <a:buFont typeface="Arial" panose="020B0604020202020204" pitchFamily="34" charset="0"/>
            <a:buChar char="••"/>
          </a:pPr>
          <a:r>
            <a:rPr lang="pl-PL" sz="2000" kern="1200" dirty="0" smtClean="0">
              <a:solidFill>
                <a:schemeClr val="bg1"/>
              </a:solidFill>
              <a:latin typeface="+mn-lt"/>
            </a:rPr>
            <a:t>Jednostki samorządu terytorialnego (JST)</a:t>
          </a:r>
          <a:endParaRPr lang="pl-PL" sz="1800" kern="1200" dirty="0">
            <a:solidFill>
              <a:schemeClr val="bg1"/>
            </a:solidFill>
            <a:latin typeface="+mn-lt"/>
          </a:endParaRPr>
        </a:p>
      </dsp:txBody>
      <dsp:txXfrm>
        <a:off x="3010502" y="60293"/>
        <a:ext cx="9438250" cy="1114541"/>
      </dsp:txXfrm>
    </dsp:sp>
    <dsp:sp modelId="{66EFE16B-A618-412C-B173-BDE8BA95BE81}">
      <dsp:nvSpPr>
        <dsp:cNvPr id="0" name=""/>
        <dsp:cNvSpPr/>
      </dsp:nvSpPr>
      <dsp:spPr>
        <a:xfrm>
          <a:off x="4065" y="0"/>
          <a:ext cx="2942078" cy="1235127"/>
        </a:xfrm>
        <a:prstGeom prst="homePlate">
          <a:avLst/>
        </a:prstGeom>
        <a:solidFill>
          <a:srgbClr val="00797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/>
            <a:t>BENEFICJENT</a:t>
          </a:r>
        </a:p>
      </dsp:txBody>
      <dsp:txXfrm>
        <a:off x="4065" y="0"/>
        <a:ext cx="2633296" cy="123512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9475C-7782-4D27-97D6-48BB611ED3FA}">
      <dsp:nvSpPr>
        <dsp:cNvPr id="0" name=""/>
        <dsp:cNvSpPr/>
      </dsp:nvSpPr>
      <dsp:spPr>
        <a:xfrm>
          <a:off x="0" y="0"/>
          <a:ext cx="12252374" cy="845493"/>
        </a:xfrm>
        <a:prstGeom prst="flowChartProcess">
          <a:avLst/>
        </a:prstGeom>
        <a:solidFill>
          <a:srgbClr val="26993F">
            <a:alpha val="6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000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400" b="1" kern="1200" dirty="0" smtClean="0">
              <a:solidFill>
                <a:srgbClr val="24903B"/>
              </a:solidFill>
              <a:latin typeface="Source Sans Pro Semibold" panose="020B0503030403020204" pitchFamily="34" charset="0"/>
            </a:rPr>
            <a:t>Dotacja </a:t>
          </a:r>
          <a:endParaRPr lang="pl-PL" sz="2400" b="1" kern="1200" dirty="0">
            <a:solidFill>
              <a:srgbClr val="FF0000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400" b="1" kern="1200" dirty="0">
              <a:solidFill>
                <a:srgbClr val="24903B"/>
              </a:solidFill>
            </a:rPr>
            <a:t>Nabór wniosków </a:t>
          </a:r>
          <a:r>
            <a:rPr lang="pl-PL" sz="2400" b="1" kern="1200" dirty="0" smtClean="0">
              <a:solidFill>
                <a:srgbClr val="24903B"/>
              </a:solidFill>
            </a:rPr>
            <a:t>- od 14.10.2024 </a:t>
          </a:r>
          <a:r>
            <a:rPr lang="pl-PL" sz="2400" b="1" kern="1200" dirty="0">
              <a:solidFill>
                <a:srgbClr val="24903B"/>
              </a:solidFill>
            </a:rPr>
            <a:t>r</a:t>
          </a:r>
          <a:r>
            <a:rPr lang="pl-PL" sz="2400" b="1" kern="1200" dirty="0" smtClean="0">
              <a:solidFill>
                <a:srgbClr val="24903B"/>
              </a:solidFill>
            </a:rPr>
            <a:t>. do 30.12.2024 r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400" b="1" kern="1200" dirty="0" smtClean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  <a:cs typeface="Source Sans Pro Semibold"/>
            </a:rPr>
            <a:t>Nabór wniosków konkurencyjny 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sp:txBody>
      <dsp:txXfrm>
        <a:off x="0" y="0"/>
        <a:ext cx="12252374" cy="845493"/>
      </dsp:txXfrm>
    </dsp:sp>
    <dsp:sp modelId="{49E5586C-F2B6-4DDB-8A6C-C1B9E74D6C22}">
      <dsp:nvSpPr>
        <dsp:cNvPr id="0" name=""/>
        <dsp:cNvSpPr/>
      </dsp:nvSpPr>
      <dsp:spPr>
        <a:xfrm flipH="1">
          <a:off x="131" y="444"/>
          <a:ext cx="212230" cy="910288"/>
        </a:xfrm>
        <a:prstGeom prst="rect">
          <a:avLst/>
        </a:prstGeom>
        <a:solidFill>
          <a:srgbClr val="2699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>
              <a:solidFill>
                <a:srgbClr val="26993F"/>
              </a:solidFill>
            </a:rPr>
            <a:t>xx</a:t>
          </a:r>
        </a:p>
      </dsp:txBody>
      <dsp:txXfrm>
        <a:off x="131" y="444"/>
        <a:ext cx="212230" cy="91028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89AE7-2C8C-426B-B79E-3670B4016DC8}">
      <dsp:nvSpPr>
        <dsp:cNvPr id="0" name=""/>
        <dsp:cNvSpPr/>
      </dsp:nvSpPr>
      <dsp:spPr>
        <a:xfrm>
          <a:off x="2656124" y="0"/>
          <a:ext cx="9850901" cy="861755"/>
        </a:xfrm>
        <a:prstGeom prst="flowChartAlternateProcess">
          <a:avLst/>
        </a:prstGeom>
        <a:solidFill>
          <a:srgbClr val="009999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00000"/>
            <a:buFont typeface="Arial" panose="020B0604020202020204" pitchFamily="34" charset="0"/>
            <a:buChar char="••"/>
          </a:pPr>
          <a:r>
            <a:rPr lang="pl-PL" sz="2000" kern="1200" dirty="0" smtClean="0">
              <a:solidFill>
                <a:schemeClr val="bg1"/>
              </a:solidFill>
              <a:latin typeface="+mn-lt"/>
            </a:rPr>
            <a:t>duże przedsiębiorstwa </a:t>
          </a:r>
          <a:endParaRPr lang="pl-PL" sz="1800" kern="1200" dirty="0">
            <a:solidFill>
              <a:schemeClr val="bg1"/>
            </a:solidFill>
            <a:latin typeface="+mn-lt"/>
          </a:endParaRPr>
        </a:p>
      </dsp:txBody>
      <dsp:txXfrm>
        <a:off x="2698191" y="42067"/>
        <a:ext cx="9766767" cy="777621"/>
      </dsp:txXfrm>
    </dsp:sp>
    <dsp:sp modelId="{66EFE16B-A618-412C-B173-BDE8BA95BE81}">
      <dsp:nvSpPr>
        <dsp:cNvPr id="0" name=""/>
        <dsp:cNvSpPr/>
      </dsp:nvSpPr>
      <dsp:spPr>
        <a:xfrm>
          <a:off x="2019" y="0"/>
          <a:ext cx="2654104" cy="861755"/>
        </a:xfrm>
        <a:prstGeom prst="homePlate">
          <a:avLst/>
        </a:prstGeom>
        <a:solidFill>
          <a:srgbClr val="00797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/>
            <a:t>BENEFICJENT</a:t>
          </a:r>
        </a:p>
      </dsp:txBody>
      <dsp:txXfrm>
        <a:off x="2019" y="0"/>
        <a:ext cx="2438665" cy="86175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9475C-7782-4D27-97D6-48BB611ED3FA}">
      <dsp:nvSpPr>
        <dsp:cNvPr id="0" name=""/>
        <dsp:cNvSpPr/>
      </dsp:nvSpPr>
      <dsp:spPr>
        <a:xfrm>
          <a:off x="0" y="0"/>
          <a:ext cx="12252374" cy="845493"/>
        </a:xfrm>
        <a:prstGeom prst="flowChartProcess">
          <a:avLst/>
        </a:prstGeom>
        <a:solidFill>
          <a:srgbClr val="26993F">
            <a:alpha val="6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0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  <a:cs typeface="Source Sans Pro Semibold"/>
            </a:rPr>
            <a:t>Pożyczka preferencyjna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>
              <a:solidFill>
                <a:srgbClr val="24903B"/>
              </a:solidFill>
            </a:rPr>
            <a:t>Nabór wniosków </a:t>
          </a:r>
          <a:r>
            <a:rPr lang="pl-PL" sz="2000" b="1" kern="1200" dirty="0" smtClean="0">
              <a:solidFill>
                <a:srgbClr val="24903B"/>
              </a:solidFill>
            </a:rPr>
            <a:t>- od 04.10.2024 </a:t>
          </a:r>
          <a:r>
            <a:rPr lang="pl-PL" sz="2000" b="1" kern="1200" dirty="0">
              <a:solidFill>
                <a:srgbClr val="24903B"/>
              </a:solidFill>
            </a:rPr>
            <a:t>r</a:t>
          </a:r>
          <a:r>
            <a:rPr lang="pl-PL" sz="2000" b="1" kern="1200" dirty="0" smtClean="0">
              <a:solidFill>
                <a:srgbClr val="24903B"/>
              </a:solidFill>
            </a:rPr>
            <a:t>. do 31.10.2024 r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  <a:cs typeface="Source Sans Pro Semibold"/>
            </a:rPr>
            <a:t>Nabór wniosków niekonkurencyjny 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sp:txBody>
      <dsp:txXfrm>
        <a:off x="0" y="0"/>
        <a:ext cx="12252374" cy="845493"/>
      </dsp:txXfrm>
    </dsp:sp>
    <dsp:sp modelId="{49E5586C-F2B6-4DDB-8A6C-C1B9E74D6C22}">
      <dsp:nvSpPr>
        <dsp:cNvPr id="0" name=""/>
        <dsp:cNvSpPr/>
      </dsp:nvSpPr>
      <dsp:spPr>
        <a:xfrm flipH="1">
          <a:off x="131" y="444"/>
          <a:ext cx="212230" cy="910288"/>
        </a:xfrm>
        <a:prstGeom prst="rect">
          <a:avLst/>
        </a:prstGeom>
        <a:solidFill>
          <a:srgbClr val="2699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>
              <a:solidFill>
                <a:srgbClr val="26993F"/>
              </a:solidFill>
            </a:rPr>
            <a:t>xx</a:t>
          </a:r>
        </a:p>
      </dsp:txBody>
      <dsp:txXfrm>
        <a:off x="131" y="444"/>
        <a:ext cx="212230" cy="9102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89AE7-2C8C-426B-B79E-3670B4016DC8}">
      <dsp:nvSpPr>
        <dsp:cNvPr id="0" name=""/>
        <dsp:cNvSpPr/>
      </dsp:nvSpPr>
      <dsp:spPr>
        <a:xfrm>
          <a:off x="2593610" y="0"/>
          <a:ext cx="9913437" cy="1789161"/>
        </a:xfrm>
        <a:prstGeom prst="flowChartAlternateProcess">
          <a:avLst/>
        </a:prstGeom>
        <a:solidFill>
          <a:srgbClr val="009999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00000"/>
            <a:buFont typeface="Arial" panose="020B0604020202020204" pitchFamily="34" charset="0"/>
            <a:buChar char="••"/>
          </a:pP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Gmina</a:t>
          </a:r>
          <a:endParaRPr lang="pl-PL" sz="2000" kern="1200" dirty="0">
            <a:solidFill>
              <a:schemeClr val="bg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00000"/>
            <a:buFont typeface="Arial" panose="020B0604020202020204" pitchFamily="34" charset="0"/>
            <a:buChar char="••"/>
          </a:pP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Powiat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00000"/>
            <a:buFont typeface="Arial" panose="020B0604020202020204" pitchFamily="34" charset="0"/>
            <a:buChar char="••"/>
          </a:pP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Związek międzygminny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00000"/>
            <a:buFont typeface="Arial" panose="020B0604020202020204" pitchFamily="34" charset="0"/>
            <a:buChar char="••"/>
          </a:pP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Związek metropolitalny w województwie śląskim</a:t>
          </a:r>
        </a:p>
      </dsp:txBody>
      <dsp:txXfrm>
        <a:off x="2680948" y="87338"/>
        <a:ext cx="9738761" cy="1614485"/>
      </dsp:txXfrm>
    </dsp:sp>
    <dsp:sp modelId="{66EFE16B-A618-412C-B173-BDE8BA95BE81}">
      <dsp:nvSpPr>
        <dsp:cNvPr id="0" name=""/>
        <dsp:cNvSpPr/>
      </dsp:nvSpPr>
      <dsp:spPr>
        <a:xfrm>
          <a:off x="1997" y="0"/>
          <a:ext cx="2591613" cy="1789161"/>
        </a:xfrm>
        <a:prstGeom prst="homePlate">
          <a:avLst/>
        </a:prstGeom>
        <a:solidFill>
          <a:srgbClr val="00797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/>
            <a:t>BENEFICJENT</a:t>
          </a:r>
        </a:p>
      </dsp:txBody>
      <dsp:txXfrm>
        <a:off x="1997" y="0"/>
        <a:ext cx="2144323" cy="17891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9475C-7782-4D27-97D6-48BB611ED3FA}">
      <dsp:nvSpPr>
        <dsp:cNvPr id="0" name=""/>
        <dsp:cNvSpPr/>
      </dsp:nvSpPr>
      <dsp:spPr>
        <a:xfrm>
          <a:off x="10361" y="0"/>
          <a:ext cx="11839577" cy="972000"/>
        </a:xfrm>
        <a:prstGeom prst="flowChartProcess">
          <a:avLst/>
        </a:prstGeom>
        <a:solidFill>
          <a:srgbClr val="26993F">
            <a:alpha val="6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000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</a:rPr>
            <a:t>Dotacja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Okres wdrażania - 2019 - 2028 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sp:txBody>
      <dsp:txXfrm>
        <a:off x="10361" y="0"/>
        <a:ext cx="11839577" cy="972000"/>
      </dsp:txXfrm>
    </dsp:sp>
    <dsp:sp modelId="{49E5586C-F2B6-4DDB-8A6C-C1B9E74D6C22}">
      <dsp:nvSpPr>
        <dsp:cNvPr id="0" name=""/>
        <dsp:cNvSpPr/>
      </dsp:nvSpPr>
      <dsp:spPr>
        <a:xfrm flipH="1">
          <a:off x="1845" y="0"/>
          <a:ext cx="216731" cy="972000"/>
        </a:xfrm>
        <a:prstGeom prst="rect">
          <a:avLst/>
        </a:prstGeom>
        <a:solidFill>
          <a:srgbClr val="2699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>
              <a:solidFill>
                <a:srgbClr val="26993F"/>
              </a:solidFill>
            </a:rPr>
            <a:t>xx</a:t>
          </a:r>
        </a:p>
      </dsp:txBody>
      <dsp:txXfrm>
        <a:off x="1845" y="0"/>
        <a:ext cx="216731" cy="972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89AE7-2C8C-426B-B79E-3670B4016DC8}">
      <dsp:nvSpPr>
        <dsp:cNvPr id="0" name=""/>
        <dsp:cNvSpPr/>
      </dsp:nvSpPr>
      <dsp:spPr>
        <a:xfrm>
          <a:off x="2606071" y="203678"/>
          <a:ext cx="9873676" cy="1965834"/>
        </a:xfrm>
        <a:prstGeom prst="flowChartAlternateProcess">
          <a:avLst/>
        </a:prstGeom>
        <a:solidFill>
          <a:srgbClr val="009999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00000"/>
            <a:buFont typeface="Arial" panose="020B0604020202020204" pitchFamily="34" charset="0"/>
            <a:buChar char="••"/>
          </a:pPr>
          <a:r>
            <a:rPr lang="pl-PL" sz="20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Gmina, beneficjentem końcowym jest osoba fizyczna, realizująca przedsięwzięcie będące przedmiotem dofinansowania, o dochodzie rocznym nieprzekraczającym kwoty 135 000 zł posiadająca tytuł prawny wynikający z prawa własności lub ograniczonego prawa rzeczowego do lokalu mieszkalnego, znajdującego się w budynku mieszkalnym wielorodzinnym, najemca lokalu mieszkalnego stanowiącego własność gminy, jeżeli nie wszystkie lokale mieszkalne w tym budynku stanowią własność lub wspólnota obejmująca od 3 do 7 lokali mieszkalnych.</a:t>
          </a:r>
          <a:endParaRPr lang="pl-PL" sz="2000" kern="1200" dirty="0">
            <a:solidFill>
              <a:schemeClr val="bg1"/>
            </a:solidFill>
          </a:endParaRPr>
        </a:p>
      </dsp:txBody>
      <dsp:txXfrm>
        <a:off x="2702033" y="299640"/>
        <a:ext cx="9681752" cy="1773910"/>
      </dsp:txXfrm>
    </dsp:sp>
    <dsp:sp modelId="{66EFE16B-A618-412C-B173-BDE8BA95BE81}">
      <dsp:nvSpPr>
        <dsp:cNvPr id="0" name=""/>
        <dsp:cNvSpPr/>
      </dsp:nvSpPr>
      <dsp:spPr>
        <a:xfrm>
          <a:off x="4245" y="1158"/>
          <a:ext cx="2601826" cy="2370874"/>
        </a:xfrm>
        <a:prstGeom prst="homePlate">
          <a:avLst/>
        </a:prstGeom>
        <a:solidFill>
          <a:srgbClr val="00797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/>
            <a:t>BENEFICJENT</a:t>
          </a:r>
        </a:p>
      </dsp:txBody>
      <dsp:txXfrm>
        <a:off x="4245" y="1158"/>
        <a:ext cx="2009108" cy="23708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9475C-7782-4D27-97D6-48BB611ED3FA}">
      <dsp:nvSpPr>
        <dsp:cNvPr id="0" name=""/>
        <dsp:cNvSpPr/>
      </dsp:nvSpPr>
      <dsp:spPr>
        <a:xfrm>
          <a:off x="18103" y="0"/>
          <a:ext cx="11839577" cy="972000"/>
        </a:xfrm>
        <a:prstGeom prst="flowChartProcess">
          <a:avLst/>
        </a:prstGeom>
        <a:solidFill>
          <a:srgbClr val="26993F">
            <a:alpha val="6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0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>
              <a:solidFill>
                <a:srgbClr val="24903B"/>
              </a:solidFill>
              <a:latin typeface="Source Sans Pro Semibold" panose="020B0503030403020204" pitchFamily="34" charset="0"/>
            </a:rPr>
            <a:t>Dotacja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Okres wdrażania programu: 2022 </a:t>
          </a:r>
          <a:r>
            <a:rPr lang="pl-PL" sz="2000" b="1" kern="1200" dirty="0" smtClean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- </a:t>
          </a:r>
          <a:r>
            <a:rPr lang="pl-PL" sz="2000" b="1" kern="1200" dirty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2026. </a:t>
          </a:r>
          <a:endParaRPr lang="pl-PL" sz="20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i="0" kern="1200" dirty="0">
              <a:solidFill>
                <a:srgbClr val="24903B"/>
              </a:solidFill>
              <a:latin typeface="Source Sans Pro Semibold" panose="020B0503030403020204" pitchFamily="34" charset="0"/>
            </a:rPr>
            <a:t>Nabory dla beneficjentów końcowych prowadzą indywidualnie gminy do 2026 r.</a:t>
          </a:r>
          <a:endParaRPr lang="pl-PL" sz="2000" b="1" i="0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sp:txBody>
      <dsp:txXfrm>
        <a:off x="18103" y="0"/>
        <a:ext cx="11839577" cy="972000"/>
      </dsp:txXfrm>
    </dsp:sp>
    <dsp:sp modelId="{49E5586C-F2B6-4DDB-8A6C-C1B9E74D6C22}">
      <dsp:nvSpPr>
        <dsp:cNvPr id="0" name=""/>
        <dsp:cNvSpPr/>
      </dsp:nvSpPr>
      <dsp:spPr>
        <a:xfrm flipH="1">
          <a:off x="1845" y="0"/>
          <a:ext cx="216731" cy="972000"/>
        </a:xfrm>
        <a:prstGeom prst="rect">
          <a:avLst/>
        </a:prstGeom>
        <a:solidFill>
          <a:srgbClr val="2699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>
              <a:solidFill>
                <a:srgbClr val="26993F"/>
              </a:solidFill>
            </a:rPr>
            <a:t>xx</a:t>
          </a:r>
        </a:p>
      </dsp:txBody>
      <dsp:txXfrm>
        <a:off x="1845" y="0"/>
        <a:ext cx="216731" cy="972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89AE7-2C8C-426B-B79E-3670B4016DC8}">
      <dsp:nvSpPr>
        <dsp:cNvPr id="0" name=""/>
        <dsp:cNvSpPr/>
      </dsp:nvSpPr>
      <dsp:spPr>
        <a:xfrm>
          <a:off x="2621471" y="0"/>
          <a:ext cx="9882019" cy="3165769"/>
        </a:xfrm>
        <a:prstGeom prst="flowChartAlternateProcess">
          <a:avLst/>
        </a:prstGeom>
        <a:solidFill>
          <a:srgbClr val="009999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00000"/>
            <a:buFont typeface="Arial" panose="020B0604020202020204" pitchFamily="34" charset="0"/>
            <a:buChar char="••"/>
          </a:pP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osoba fizyczna będąca właścicielem bądź współwłaścicielem nowego budynku mieszkalnego jednorodzinnego. Przez nowy budynek mieszkalny jednorodzinny rozumie się budynek, w przypadku którego na dzień składania wniosku o dofinansowanie:</a:t>
          </a:r>
          <a:endParaRPr lang="pl-PL" sz="2000" kern="1200" dirty="0">
            <a:solidFill>
              <a:schemeClr val="bg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00000"/>
            <a:buFont typeface="Courier New" panose="02070309020205020404" pitchFamily="49" charset="0"/>
            <a:buChar char="••"/>
          </a:pP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nie złożono zawiadomienia o zakończeniu budowy budynku mieszkalnego jednorodzinnego lub nie złożono wniosku o wydanie decyzji o pozwoleniu na użytkowanie zgodnie z przepisami ustawy z dnia 7 lipca 1994 r. Prawo budowlane (t.j.: Dz. U. z 2020 r. poz. 1333, z późn.zm.) albo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00000"/>
            <a:buFont typeface="Courier New" panose="02070309020205020404" pitchFamily="49" charset="0"/>
            <a:buChar char="••"/>
          </a:pPr>
          <a:r>
            <a:rPr lang="pl-PL" sz="20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złożono </a:t>
          </a: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zawiadomienie o zakończeniu budowy budynku mieszkalnego jednorodzinnego nie wcześniej niż 01.01.2021 r. lub złożono wniosek o wydanie decyzji o pozwoleniu na użytkowanie nie wcześniej niż 01.01.2021 r.</a:t>
          </a:r>
        </a:p>
      </dsp:txBody>
      <dsp:txXfrm>
        <a:off x="2776008" y="154537"/>
        <a:ext cx="9572945" cy="2856695"/>
      </dsp:txXfrm>
    </dsp:sp>
    <dsp:sp modelId="{66EFE16B-A618-412C-B173-BDE8BA95BE81}">
      <dsp:nvSpPr>
        <dsp:cNvPr id="0" name=""/>
        <dsp:cNvSpPr/>
      </dsp:nvSpPr>
      <dsp:spPr>
        <a:xfrm>
          <a:off x="5554" y="0"/>
          <a:ext cx="2615917" cy="3165769"/>
        </a:xfrm>
        <a:prstGeom prst="homePlate">
          <a:avLst/>
        </a:prstGeom>
        <a:solidFill>
          <a:srgbClr val="00797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/>
            <a:t>BENEFICJENT</a:t>
          </a:r>
        </a:p>
      </dsp:txBody>
      <dsp:txXfrm>
        <a:off x="5554" y="0"/>
        <a:ext cx="1961938" cy="31657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9475C-7782-4D27-97D6-48BB611ED3FA}">
      <dsp:nvSpPr>
        <dsp:cNvPr id="0" name=""/>
        <dsp:cNvSpPr/>
      </dsp:nvSpPr>
      <dsp:spPr>
        <a:xfrm>
          <a:off x="18103" y="0"/>
          <a:ext cx="11839577" cy="972000"/>
        </a:xfrm>
        <a:prstGeom prst="flowChartProcess">
          <a:avLst/>
        </a:prstGeom>
        <a:solidFill>
          <a:srgbClr val="26993F">
            <a:alpha val="6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000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</a:rPr>
            <a:t>Dotacja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400" b="1" kern="1200" dirty="0">
              <a:solidFill>
                <a:srgbClr val="24903B"/>
              </a:solidFill>
              <a:latin typeface="Source Sans Pro Semibold" panose="020B0503030403020204" pitchFamily="34" charset="0"/>
              <a:ea typeface="Source Sans Pro Semibold"/>
            </a:rPr>
            <a:t>Nabór wniosków - do 2026 r. </a:t>
          </a:r>
          <a:endParaRPr lang="pl-PL" sz="2400" b="1" kern="1200" dirty="0">
            <a:solidFill>
              <a:srgbClr val="24903B"/>
            </a:solidFill>
            <a:latin typeface="Source Sans Pro Semibold" panose="020B0503030403020204" pitchFamily="34" charset="0"/>
            <a:ea typeface="Source Sans Pro Semibold"/>
            <a:cs typeface="Source Sans Pro Semibold"/>
          </a:endParaRPr>
        </a:p>
      </dsp:txBody>
      <dsp:txXfrm>
        <a:off x="18103" y="0"/>
        <a:ext cx="11839577" cy="972000"/>
      </dsp:txXfrm>
    </dsp:sp>
    <dsp:sp modelId="{49E5586C-F2B6-4DDB-8A6C-C1B9E74D6C22}">
      <dsp:nvSpPr>
        <dsp:cNvPr id="0" name=""/>
        <dsp:cNvSpPr/>
      </dsp:nvSpPr>
      <dsp:spPr>
        <a:xfrm flipH="1">
          <a:off x="1845" y="0"/>
          <a:ext cx="216731" cy="972000"/>
        </a:xfrm>
        <a:prstGeom prst="rect">
          <a:avLst/>
        </a:prstGeom>
        <a:solidFill>
          <a:srgbClr val="2699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>
              <a:solidFill>
                <a:srgbClr val="26993F"/>
              </a:solidFill>
            </a:rPr>
            <a:t>xx</a:t>
          </a:r>
        </a:p>
      </dsp:txBody>
      <dsp:txXfrm>
        <a:off x="1845" y="0"/>
        <a:ext cx="216731" cy="972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89AE7-2C8C-426B-B79E-3670B4016DC8}">
      <dsp:nvSpPr>
        <dsp:cNvPr id="0" name=""/>
        <dsp:cNvSpPr/>
      </dsp:nvSpPr>
      <dsp:spPr>
        <a:xfrm>
          <a:off x="2590413" y="0"/>
          <a:ext cx="9901215" cy="1143000"/>
        </a:xfrm>
        <a:prstGeom prst="flowChartAlternateProcess">
          <a:avLst/>
        </a:prstGeom>
        <a:solidFill>
          <a:srgbClr val="009999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00000"/>
            <a:buFont typeface="Arial" panose="020B0604020202020204" pitchFamily="34" charset="0"/>
            <a:buChar char="••"/>
          </a:pPr>
          <a:r>
            <a:rPr lang="pl-PL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Osoby fizyczne </a:t>
          </a:r>
          <a:endParaRPr lang="pl-PL" sz="2000" kern="1200" dirty="0">
            <a:solidFill>
              <a:schemeClr val="bg1"/>
            </a:solidFill>
          </a:endParaRPr>
        </a:p>
      </dsp:txBody>
      <dsp:txXfrm>
        <a:off x="2646209" y="55796"/>
        <a:ext cx="9789623" cy="1031408"/>
      </dsp:txXfrm>
    </dsp:sp>
    <dsp:sp modelId="{66EFE16B-A618-412C-B173-BDE8BA95BE81}">
      <dsp:nvSpPr>
        <dsp:cNvPr id="0" name=""/>
        <dsp:cNvSpPr/>
      </dsp:nvSpPr>
      <dsp:spPr>
        <a:xfrm>
          <a:off x="1995" y="0"/>
          <a:ext cx="2588418" cy="1143000"/>
        </a:xfrm>
        <a:prstGeom prst="homePlate">
          <a:avLst/>
        </a:prstGeom>
        <a:solidFill>
          <a:srgbClr val="00797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/>
            <a:t>BENEFICJENT</a:t>
          </a:r>
        </a:p>
      </dsp:txBody>
      <dsp:txXfrm>
        <a:off x="1995" y="0"/>
        <a:ext cx="2302668" cy="1143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F4E8F58-4F14-7177-5720-B005AF7AF1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b="1" dirty="0">
              <a:latin typeface="Source Sans Pro Semibold" panose="020B0503030403020204" pitchFamily="34" charset="0"/>
            </a:endParaRP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0032320-2227-B374-B437-826997E405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A6D65-724F-334D-A647-492B66138BAA}" type="datetimeFigureOut">
              <a:rPr lang="pl-PL" b="1" smtClean="0">
                <a:latin typeface="Source Sans Pro Semibold" panose="020B0503030403020204" pitchFamily="34" charset="0"/>
              </a:rPr>
              <a:t>2024-10-14</a:t>
            </a:fld>
            <a:endParaRPr lang="pl-PL" b="1" dirty="0">
              <a:latin typeface="Source Sans Pro Semibold" panose="020B0503030403020204" pitchFamily="34" charset="0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DF24ADE-1FA5-49D2-0409-54E4282424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b="1" dirty="0">
              <a:latin typeface="Source Sans Pro Semibold" panose="020B0503030403020204" pitchFamily="34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8834F17-3386-A125-8DD4-E2FE243051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AC3BD-F08B-0A4B-BAF1-E7AEA459C965}" type="slidenum">
              <a:rPr lang="pl-PL" b="1" smtClean="0">
                <a:latin typeface="Source Sans Pro Semibold" panose="020B0503030403020204" pitchFamily="34" charset="0"/>
              </a:rPr>
              <a:t>‹#›</a:t>
            </a:fld>
            <a:endParaRPr lang="pl-PL" b="1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694567"/>
      </p:ext>
    </p:extLst>
  </p:cSld>
  <p:clrMap bg1="lt1" tx1="dk1" bg2="lt2" tx2="dk2" accent1="accent1" accent2="accent2" accent3="accent3" accent4="accent4" accent5="accent5" accent6="accent6" hlink="hlink" folHlink="folHlink"/>
  <p:extLst mod="1">
    <p:ext uri="{56416CCD-93CA-4268-BC5B-53C4BB910035}">
      <p15:sldGuideLst xmlns:p15="http://schemas.microsoft.com/office/powerpoint/2012/main">
        <p15:guide id="1" orient="horz" pos="3126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 b="1" i="0">
        <a:latin typeface="Source Sans Pro Semibold" panose="020B0503030403020204" pitchFamily="34" charset="0"/>
        <a:ea typeface="Source Sans Pro Semibold" panose="020B0503030403020204" pitchFamily="34" charset="0"/>
        <a:cs typeface="Calibri"/>
        <a:sym typeface="Calibri"/>
      </a:defRPr>
    </a:lvl1pPr>
    <a:lvl2pPr indent="228600" latinLnBrk="0">
      <a:defRPr sz="1200">
        <a:latin typeface="Calibri"/>
        <a:ea typeface="Calibri"/>
        <a:cs typeface="Calibri"/>
        <a:sym typeface="Calibri"/>
      </a:defRPr>
    </a:lvl2pPr>
    <a:lvl3pPr indent="457200" latinLnBrk="0">
      <a:defRPr sz="1200">
        <a:latin typeface="Calibri"/>
        <a:ea typeface="Calibri"/>
        <a:cs typeface="Calibri"/>
        <a:sym typeface="Calibri"/>
      </a:defRPr>
    </a:lvl3pPr>
    <a:lvl4pPr indent="685800" latinLnBrk="0">
      <a:defRPr sz="1200">
        <a:latin typeface="Calibri"/>
        <a:ea typeface="Calibri"/>
        <a:cs typeface="Calibri"/>
        <a:sym typeface="Calibri"/>
      </a:defRPr>
    </a:lvl4pPr>
    <a:lvl5pPr indent="914400" latinLnBrk="0">
      <a:defRPr sz="1200">
        <a:latin typeface="Calibri"/>
        <a:ea typeface="Calibri"/>
        <a:cs typeface="Calibri"/>
        <a:sym typeface="Calibri"/>
      </a:defRPr>
    </a:lvl5pPr>
    <a:lvl6pPr indent="1143000" latinLnBrk="0">
      <a:defRPr sz="1200">
        <a:latin typeface="Calibri"/>
        <a:ea typeface="Calibri"/>
        <a:cs typeface="Calibri"/>
        <a:sym typeface="Calibri"/>
      </a:defRPr>
    </a:lvl6pPr>
    <a:lvl7pPr indent="1371600" latinLnBrk="0">
      <a:defRPr sz="1200">
        <a:latin typeface="Calibri"/>
        <a:ea typeface="Calibri"/>
        <a:cs typeface="Calibri"/>
        <a:sym typeface="Calibri"/>
      </a:defRPr>
    </a:lvl7pPr>
    <a:lvl8pPr indent="1600200" latinLnBrk="0">
      <a:defRPr sz="1200">
        <a:latin typeface="Calibri"/>
        <a:ea typeface="Calibri"/>
        <a:cs typeface="Calibri"/>
        <a:sym typeface="Calibri"/>
      </a:defRPr>
    </a:lvl8pPr>
    <a:lvl9pPr indent="1828800" latinLnBrk="0">
      <a:defRPr sz="1200">
        <a:latin typeface="Calibri"/>
        <a:ea typeface="Calibri"/>
        <a:cs typeface="Calibri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3391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1755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210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7404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1554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25922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4927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91859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40654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4173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5479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4586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139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5141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76246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5510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9451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4470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2459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fosigw.gov.pl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fosigw.gov.pl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5" name="NFOSiGW_presentation_BG_cover_03_v1.png" descr="NFOSiGW_presentation_BG_cover_03_v1.png">
            <a:extLst>
              <a:ext uri="{FF2B5EF4-FFF2-40B4-BE49-F238E27FC236}">
                <a16:creationId xmlns:a16="http://schemas.microsoft.com/office/drawing/2014/main" id="{179FA951-AD40-7C93-AE81-702DBE850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01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01E68364-DB61-27FA-22B9-8A98C2802E97}"/>
              </a:ext>
            </a:extLst>
          </p:cNvPr>
          <p:cNvSpPr/>
          <p:nvPr userDrawn="1"/>
        </p:nvSpPr>
        <p:spPr>
          <a:xfrm>
            <a:off x="0" y="9710400"/>
            <a:ext cx="18288001" cy="5842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pPr algn="ctr"/>
            <a:r>
              <a:rPr lang="pl-PL" sz="2000" b="1" i="0" dirty="0">
                <a:solidFill>
                  <a:schemeClr val="bg1"/>
                </a:solidFill>
                <a:latin typeface="Source Sans Pro Semibold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www.nfosigw.gov.pl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845FBD96-5168-6042-86D9-C223CD6809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8215" y="1153657"/>
            <a:ext cx="5357039" cy="1291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56FB19D-9DDE-8799-38FE-B6BBD9B7FB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9091" y="2459777"/>
            <a:ext cx="10934889" cy="7827223"/>
          </a:xfrm>
          <a:prstGeom prst="rect">
            <a:avLst/>
          </a:prstGeom>
        </p:spPr>
      </p:pic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935548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3ED5C3C-D41C-2EE2-41C1-A06972253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645"/>
          <a:stretch/>
        </p:blipFill>
        <p:spPr>
          <a:xfrm>
            <a:off x="8016529" y="1783277"/>
            <a:ext cx="10271471" cy="78975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4296728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9E7E83FF-3B3E-0D45-8AF7-4C3BC3B5A3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185" y="5080185"/>
            <a:ext cx="4441067" cy="31535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082665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85BE1D7A-6477-4EB4-D994-E42BE93B51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352" y="5228606"/>
            <a:ext cx="3909296" cy="36568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576978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6" name="Image">
            <a:extLst>
              <a:ext uri="{FF2B5EF4-FFF2-40B4-BE49-F238E27FC236}">
                <a16:creationId xmlns:a16="http://schemas.microsoft.com/office/drawing/2014/main" id="{D4ACEB27-0386-FB09-2D67-CA3A04B52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535" y="4312530"/>
            <a:ext cx="3024530" cy="49072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795504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EC03D1E2-B8BC-D503-BA8A-05BBED927DCD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18EB869-BAA0-F108-69CB-535B53CD6F3E}"/>
              </a:ext>
            </a:extLst>
          </p:cNvPr>
          <p:cNvSpPr/>
          <p:nvPr userDrawn="1"/>
        </p:nvSpPr>
        <p:spPr>
          <a:xfrm>
            <a:off x="5796293" y="5305606"/>
            <a:ext cx="9803547" cy="35835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9953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EC03D1E2-B8BC-D503-BA8A-05BBED927DCD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03615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40022D0-F310-620B-F5EE-CC8E657CE7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5114" y="1951958"/>
            <a:ext cx="647372" cy="642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C7E2E4D-EFE7-EB3F-3C26-83B5BFC05D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5929" y="1962076"/>
            <a:ext cx="389209" cy="622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4A964EC-60FB-4B86-5922-0B037B0C07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58680" y="1953397"/>
            <a:ext cx="622373" cy="622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C5490058-17B9-C3FD-2603-B33476F4C02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66795" y="1932693"/>
            <a:ext cx="606944" cy="646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157446D7-CDB0-8411-D4A3-BD34D23649C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906325" y="2024783"/>
            <a:ext cx="565750" cy="47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CED22B3E-7396-3696-4427-C60522B204A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68598" y="5425751"/>
            <a:ext cx="660404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725EFA4A-683F-F4D6-685C-13398881690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859000" y="5425867"/>
            <a:ext cx="660401" cy="660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021F19D-D19F-3F5B-C15E-8689096813D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621824" y="5425750"/>
            <a:ext cx="496886" cy="660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2DD78B20-4A83-F44B-D459-465A22D0137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339669" y="5425745"/>
            <a:ext cx="660395" cy="660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03E32F81-B014-6673-C67C-A421561938B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73808" y="5439177"/>
            <a:ext cx="633550" cy="633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C221204F-AF8A-ACFE-37E3-39F64108819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768600" y="6817918"/>
            <a:ext cx="660401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28A8CAAF-0D5C-B169-13CE-05BF968F266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560383" y="6817918"/>
            <a:ext cx="660401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6C76C706-EBC0-4D7E-D789-E00D00CF2D1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435819" y="6756388"/>
            <a:ext cx="468095" cy="783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1CB89038-4F6C-3F92-80AB-81AF7204E2B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9554" y="6805846"/>
            <a:ext cx="641426" cy="684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7B8A1EDF-9236-18C9-6CB2-8B4953DE303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4859000" y="6817918"/>
            <a:ext cx="660401" cy="6604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05146DC-2A6D-B9C3-CF62-3A33E9EBA90F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5DEBF23E-EFEA-868C-0E81-C8D1CC15DDC8}"/>
              </a:ext>
            </a:extLst>
          </p:cNvPr>
          <p:cNvSpPr txBox="1"/>
          <p:nvPr userDrawn="1"/>
        </p:nvSpPr>
        <p:spPr>
          <a:xfrm>
            <a:off x="4195944" y="4491753"/>
            <a:ext cx="9896112" cy="429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dirty="0" err="1"/>
              <a:t>Dodatkowe</a:t>
            </a:r>
            <a:r>
              <a:rPr dirty="0"/>
              <a:t> </a:t>
            </a:r>
            <a:r>
              <a:rPr dirty="0" err="1"/>
              <a:t>ikony</a:t>
            </a:r>
            <a:r>
              <a:rPr lang="pl-PL" dirty="0"/>
              <a:t> używane wyłącznie do celów dekoracyjnych</a:t>
            </a:r>
            <a:endParaRPr dirty="0"/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C5D10319-8ADD-926A-E3E5-2CABBD627136}"/>
              </a:ext>
            </a:extLst>
          </p:cNvPr>
          <p:cNvSpPr txBox="1"/>
          <p:nvPr userDrawn="1"/>
        </p:nvSpPr>
        <p:spPr>
          <a:xfrm>
            <a:off x="4195944" y="977899"/>
            <a:ext cx="989611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dirty="0" err="1"/>
              <a:t>Ikony</a:t>
            </a:r>
            <a:r>
              <a:rPr dirty="0"/>
              <a:t> </a:t>
            </a:r>
            <a:r>
              <a:rPr dirty="0" err="1"/>
              <a:t>obszarów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069311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DFBFFC8-5F96-DCD0-DB3C-5AEC082C0FF7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5" name="RGB 0/121/122…">
            <a:extLst>
              <a:ext uri="{FF2B5EF4-FFF2-40B4-BE49-F238E27FC236}">
                <a16:creationId xmlns:a16="http://schemas.microsoft.com/office/drawing/2014/main" id="{02BF06DB-78E5-C4EC-2599-58F43AEE9BD3}"/>
              </a:ext>
            </a:extLst>
          </p:cNvPr>
          <p:cNvSpPr txBox="1"/>
          <p:nvPr userDrawn="1"/>
        </p:nvSpPr>
        <p:spPr>
          <a:xfrm>
            <a:off x="9956459" y="2621279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0/121/122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00797A</a:t>
            </a: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43B5389A-3BC3-263A-19A0-48078DA3D135}"/>
              </a:ext>
            </a:extLst>
          </p:cNvPr>
          <p:cNvSpPr/>
          <p:nvPr userDrawn="1"/>
        </p:nvSpPr>
        <p:spPr>
          <a:xfrm>
            <a:off x="8509000" y="2349499"/>
            <a:ext cx="1270001" cy="1270001"/>
          </a:xfrm>
          <a:prstGeom prst="ellipse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7" name="RGB 0/153/153…">
            <a:extLst>
              <a:ext uri="{FF2B5EF4-FFF2-40B4-BE49-F238E27FC236}">
                <a16:creationId xmlns:a16="http://schemas.microsoft.com/office/drawing/2014/main" id="{1F7E0F93-CD1F-DCEF-113C-7D58FBAE542A}"/>
              </a:ext>
            </a:extLst>
          </p:cNvPr>
          <p:cNvSpPr txBox="1"/>
          <p:nvPr userDrawn="1"/>
        </p:nvSpPr>
        <p:spPr>
          <a:xfrm>
            <a:off x="730696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0/153/153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009999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F32E2465-ABA6-2117-4543-76E6F5865F65}"/>
              </a:ext>
            </a:extLst>
          </p:cNvPr>
          <p:cNvSpPr/>
          <p:nvPr userDrawn="1"/>
        </p:nvSpPr>
        <p:spPr>
          <a:xfrm>
            <a:off x="5859510" y="6261285"/>
            <a:ext cx="1270001" cy="1270001"/>
          </a:xfrm>
          <a:prstGeom prst="ellipse">
            <a:avLst/>
          </a:prstGeom>
          <a:solidFill>
            <a:srgbClr val="009999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9" name="RGB 7540…">
            <a:extLst>
              <a:ext uri="{FF2B5EF4-FFF2-40B4-BE49-F238E27FC236}">
                <a16:creationId xmlns:a16="http://schemas.microsoft.com/office/drawing/2014/main" id="{AF27156D-3708-4413-FCDD-16D12C4A94B3}"/>
              </a:ext>
            </a:extLst>
          </p:cNvPr>
          <p:cNvSpPr txBox="1"/>
          <p:nvPr userDrawn="1"/>
        </p:nvSpPr>
        <p:spPr>
          <a:xfrm>
            <a:off x="1159651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7540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4d4d4d</a:t>
            </a:r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E2710117-C790-D13F-3FF6-2DF551584BAB}"/>
              </a:ext>
            </a:extLst>
          </p:cNvPr>
          <p:cNvSpPr/>
          <p:nvPr userDrawn="1"/>
        </p:nvSpPr>
        <p:spPr>
          <a:xfrm>
            <a:off x="10149060" y="6261285"/>
            <a:ext cx="1270001" cy="1270001"/>
          </a:xfrm>
          <a:prstGeom prst="ellipse">
            <a:avLst/>
          </a:prstGeom>
          <a:solidFill>
            <a:srgbClr val="4D4D4D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445703A3-6218-6279-14F1-8CE9A416078A}"/>
              </a:ext>
            </a:extLst>
          </p:cNvPr>
          <p:cNvSpPr txBox="1"/>
          <p:nvPr userDrawn="1"/>
        </p:nvSpPr>
        <p:spPr>
          <a:xfrm>
            <a:off x="6494511" y="4407086"/>
            <a:ext cx="529897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t>Kolory dodatkowe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5E66EA0C-495C-3999-F26B-47D0232703CE}"/>
              </a:ext>
            </a:extLst>
          </p:cNvPr>
          <p:cNvSpPr txBox="1"/>
          <p:nvPr userDrawn="1"/>
        </p:nvSpPr>
        <p:spPr>
          <a:xfrm>
            <a:off x="6688716" y="673100"/>
            <a:ext cx="4910568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dirty="0"/>
              <a:t>Kolor </a:t>
            </a:r>
            <a:r>
              <a:rPr dirty="0" err="1"/>
              <a:t>główny</a:t>
            </a:r>
            <a:endParaRPr dirty="0"/>
          </a:p>
        </p:txBody>
      </p:sp>
      <p:sp>
        <p:nvSpPr>
          <p:cNvPr id="13" name="Wersja koloru turkusowego używana w prezentacji">
            <a:extLst>
              <a:ext uri="{FF2B5EF4-FFF2-40B4-BE49-F238E27FC236}">
                <a16:creationId xmlns:a16="http://schemas.microsoft.com/office/drawing/2014/main" id="{F1136965-E96B-0B3A-5FFE-DACC63B1507D}"/>
              </a:ext>
            </a:extLst>
          </p:cNvPr>
          <p:cNvSpPr txBox="1"/>
          <p:nvPr userDrawn="1"/>
        </p:nvSpPr>
        <p:spPr>
          <a:xfrm>
            <a:off x="7779934" y="1215813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Wersja</a:t>
            </a:r>
            <a:r>
              <a:rPr dirty="0"/>
              <a:t> </a:t>
            </a:r>
            <a:r>
              <a:rPr dirty="0" err="1"/>
              <a:t>koloru</a:t>
            </a:r>
            <a:r>
              <a:rPr dirty="0"/>
              <a:t> </a:t>
            </a:r>
            <a:r>
              <a:rPr dirty="0" err="1"/>
              <a:t>turkusowego</a:t>
            </a:r>
            <a:r>
              <a:rPr dirty="0"/>
              <a:t> </a:t>
            </a:r>
            <a:r>
              <a:rPr dirty="0" err="1"/>
              <a:t>używana</a:t>
            </a:r>
            <a:r>
              <a:rPr dirty="0"/>
              <a:t> w </a:t>
            </a:r>
            <a:r>
              <a:rPr dirty="0" err="1"/>
              <a:t>prezentacji</a:t>
            </a:r>
            <a:endParaRPr dirty="0"/>
          </a:p>
        </p:txBody>
      </p:sp>
      <p:sp>
        <p:nvSpPr>
          <p:cNvPr id="14" name="W wykresach, tabelach dopuszcza się stosowanie poniższych kolorów">
            <a:extLst>
              <a:ext uri="{FF2B5EF4-FFF2-40B4-BE49-F238E27FC236}">
                <a16:creationId xmlns:a16="http://schemas.microsoft.com/office/drawing/2014/main" id="{B481820A-D770-4B4E-4228-F616CE51FB63}"/>
              </a:ext>
            </a:extLst>
          </p:cNvPr>
          <p:cNvSpPr txBox="1"/>
          <p:nvPr userDrawn="1"/>
        </p:nvSpPr>
        <p:spPr>
          <a:xfrm>
            <a:off x="6860639" y="5067070"/>
            <a:ext cx="456672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/>
              <a:t>W </a:t>
            </a:r>
            <a:r>
              <a:rPr dirty="0" err="1"/>
              <a:t>wykresach</a:t>
            </a:r>
            <a:r>
              <a:rPr dirty="0"/>
              <a:t>, </a:t>
            </a:r>
            <a:r>
              <a:rPr dirty="0" err="1"/>
              <a:t>tabelach</a:t>
            </a:r>
            <a:r>
              <a:rPr dirty="0"/>
              <a:t> </a:t>
            </a:r>
            <a:r>
              <a:rPr dirty="0" err="1"/>
              <a:t>dopuszcza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 </a:t>
            </a:r>
            <a:r>
              <a:rPr dirty="0" err="1"/>
              <a:t>stosowanie</a:t>
            </a:r>
            <a:r>
              <a:rPr dirty="0"/>
              <a:t> </a:t>
            </a:r>
            <a:r>
              <a:rPr dirty="0" err="1"/>
              <a:t>poniższych</a:t>
            </a:r>
            <a:r>
              <a:rPr dirty="0"/>
              <a:t> </a:t>
            </a:r>
            <a:r>
              <a:rPr dirty="0" err="1"/>
              <a:t>kolorów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049183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DFBFFC8-5F96-DCD0-DB3C-5AEC082C0FF7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5" name="RGB 0/121/122…">
            <a:extLst>
              <a:ext uri="{FF2B5EF4-FFF2-40B4-BE49-F238E27FC236}">
                <a16:creationId xmlns:a16="http://schemas.microsoft.com/office/drawing/2014/main" id="{02BF06DB-78E5-C4EC-2599-58F43AEE9BD3}"/>
              </a:ext>
            </a:extLst>
          </p:cNvPr>
          <p:cNvSpPr txBox="1"/>
          <p:nvPr userDrawn="1"/>
        </p:nvSpPr>
        <p:spPr>
          <a:xfrm>
            <a:off x="9956459" y="2621279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0/121/122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00797A</a:t>
            </a: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43B5389A-3BC3-263A-19A0-48078DA3D135}"/>
              </a:ext>
            </a:extLst>
          </p:cNvPr>
          <p:cNvSpPr/>
          <p:nvPr userDrawn="1"/>
        </p:nvSpPr>
        <p:spPr>
          <a:xfrm>
            <a:off x="8509000" y="2349499"/>
            <a:ext cx="1270001" cy="1270001"/>
          </a:xfrm>
          <a:prstGeom prst="ellipse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7" name="RGB 0/153/153…">
            <a:extLst>
              <a:ext uri="{FF2B5EF4-FFF2-40B4-BE49-F238E27FC236}">
                <a16:creationId xmlns:a16="http://schemas.microsoft.com/office/drawing/2014/main" id="{1F7E0F93-CD1F-DCEF-113C-7D58FBAE542A}"/>
              </a:ext>
            </a:extLst>
          </p:cNvPr>
          <p:cNvSpPr txBox="1"/>
          <p:nvPr userDrawn="1"/>
        </p:nvSpPr>
        <p:spPr>
          <a:xfrm>
            <a:off x="730696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0/153/153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009999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F32E2465-ABA6-2117-4543-76E6F5865F65}"/>
              </a:ext>
            </a:extLst>
          </p:cNvPr>
          <p:cNvSpPr/>
          <p:nvPr userDrawn="1"/>
        </p:nvSpPr>
        <p:spPr>
          <a:xfrm>
            <a:off x="5859510" y="6261285"/>
            <a:ext cx="1270001" cy="1270001"/>
          </a:xfrm>
          <a:prstGeom prst="ellipse">
            <a:avLst/>
          </a:prstGeom>
          <a:solidFill>
            <a:srgbClr val="009999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9" name="RGB 7540…">
            <a:extLst>
              <a:ext uri="{FF2B5EF4-FFF2-40B4-BE49-F238E27FC236}">
                <a16:creationId xmlns:a16="http://schemas.microsoft.com/office/drawing/2014/main" id="{AF27156D-3708-4413-FCDD-16D12C4A94B3}"/>
              </a:ext>
            </a:extLst>
          </p:cNvPr>
          <p:cNvSpPr txBox="1"/>
          <p:nvPr userDrawn="1"/>
        </p:nvSpPr>
        <p:spPr>
          <a:xfrm>
            <a:off x="1159651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7540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4d4d4d</a:t>
            </a:r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E2710117-C790-D13F-3FF6-2DF551584BAB}"/>
              </a:ext>
            </a:extLst>
          </p:cNvPr>
          <p:cNvSpPr/>
          <p:nvPr userDrawn="1"/>
        </p:nvSpPr>
        <p:spPr>
          <a:xfrm>
            <a:off x="10149060" y="6261285"/>
            <a:ext cx="1270001" cy="1270001"/>
          </a:xfrm>
          <a:prstGeom prst="ellipse">
            <a:avLst/>
          </a:prstGeom>
          <a:solidFill>
            <a:srgbClr val="4D4D4D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445703A3-6218-6279-14F1-8CE9A416078A}"/>
              </a:ext>
            </a:extLst>
          </p:cNvPr>
          <p:cNvSpPr txBox="1"/>
          <p:nvPr userDrawn="1"/>
        </p:nvSpPr>
        <p:spPr>
          <a:xfrm>
            <a:off x="6494511" y="4407086"/>
            <a:ext cx="529897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t>Kolory dodatkowe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5E66EA0C-495C-3999-F26B-47D0232703CE}"/>
              </a:ext>
            </a:extLst>
          </p:cNvPr>
          <p:cNvSpPr txBox="1"/>
          <p:nvPr userDrawn="1"/>
        </p:nvSpPr>
        <p:spPr>
          <a:xfrm>
            <a:off x="6688716" y="673100"/>
            <a:ext cx="4910568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dirty="0"/>
              <a:t>Kolor </a:t>
            </a:r>
            <a:r>
              <a:rPr dirty="0" err="1"/>
              <a:t>główny</a:t>
            </a:r>
            <a:endParaRPr dirty="0"/>
          </a:p>
        </p:txBody>
      </p:sp>
      <p:sp>
        <p:nvSpPr>
          <p:cNvPr id="13" name="Wersja koloru turkusowego używana w prezentacji">
            <a:extLst>
              <a:ext uri="{FF2B5EF4-FFF2-40B4-BE49-F238E27FC236}">
                <a16:creationId xmlns:a16="http://schemas.microsoft.com/office/drawing/2014/main" id="{F1136965-E96B-0B3A-5FFE-DACC63B1507D}"/>
              </a:ext>
            </a:extLst>
          </p:cNvPr>
          <p:cNvSpPr txBox="1"/>
          <p:nvPr userDrawn="1"/>
        </p:nvSpPr>
        <p:spPr>
          <a:xfrm>
            <a:off x="7779934" y="1215813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Wersja</a:t>
            </a:r>
            <a:r>
              <a:rPr dirty="0"/>
              <a:t> </a:t>
            </a:r>
            <a:r>
              <a:rPr dirty="0" err="1"/>
              <a:t>koloru</a:t>
            </a:r>
            <a:r>
              <a:rPr dirty="0"/>
              <a:t> </a:t>
            </a:r>
            <a:r>
              <a:rPr dirty="0" err="1"/>
              <a:t>turkusowego</a:t>
            </a:r>
            <a:r>
              <a:rPr dirty="0"/>
              <a:t> </a:t>
            </a:r>
            <a:r>
              <a:rPr dirty="0" err="1"/>
              <a:t>używana</a:t>
            </a:r>
            <a:r>
              <a:rPr dirty="0"/>
              <a:t> w </a:t>
            </a:r>
            <a:r>
              <a:rPr dirty="0" err="1"/>
              <a:t>prezentacji</a:t>
            </a:r>
            <a:endParaRPr dirty="0"/>
          </a:p>
        </p:txBody>
      </p:sp>
      <p:sp>
        <p:nvSpPr>
          <p:cNvPr id="14" name="W wykresach, tabelach dopuszcza się stosowanie poniższych kolorów">
            <a:extLst>
              <a:ext uri="{FF2B5EF4-FFF2-40B4-BE49-F238E27FC236}">
                <a16:creationId xmlns:a16="http://schemas.microsoft.com/office/drawing/2014/main" id="{B481820A-D770-4B4E-4228-F616CE51FB63}"/>
              </a:ext>
            </a:extLst>
          </p:cNvPr>
          <p:cNvSpPr txBox="1"/>
          <p:nvPr userDrawn="1"/>
        </p:nvSpPr>
        <p:spPr>
          <a:xfrm>
            <a:off x="6860639" y="5067070"/>
            <a:ext cx="456672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/>
              <a:t>W </a:t>
            </a:r>
            <a:r>
              <a:rPr dirty="0" err="1"/>
              <a:t>wykresach</a:t>
            </a:r>
            <a:r>
              <a:rPr dirty="0"/>
              <a:t>, </a:t>
            </a:r>
            <a:r>
              <a:rPr dirty="0" err="1"/>
              <a:t>tabelach</a:t>
            </a:r>
            <a:r>
              <a:rPr dirty="0"/>
              <a:t> </a:t>
            </a:r>
            <a:r>
              <a:rPr dirty="0" err="1"/>
              <a:t>dopuszcza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 </a:t>
            </a:r>
            <a:r>
              <a:rPr dirty="0" err="1"/>
              <a:t>stosowanie</a:t>
            </a:r>
            <a:r>
              <a:rPr dirty="0"/>
              <a:t> </a:t>
            </a:r>
            <a:r>
              <a:rPr dirty="0" err="1"/>
              <a:t>poniższych</a:t>
            </a:r>
            <a:r>
              <a:rPr dirty="0"/>
              <a:t> </a:t>
            </a:r>
            <a:r>
              <a:rPr dirty="0" err="1"/>
              <a:t>kolorów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529953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65E613D4-FF94-9F82-EC42-BE7A8E26F0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7101" y="3161947"/>
            <a:ext cx="10606742" cy="656625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85EA7001-95B6-4CCC-8A7A-492C5296A2F2}"/>
              </a:ext>
            </a:extLst>
          </p:cNvPr>
          <p:cNvSpPr/>
          <p:nvPr userDrawn="1"/>
        </p:nvSpPr>
        <p:spPr>
          <a:xfrm>
            <a:off x="0" y="9998267"/>
            <a:ext cx="17833645" cy="2887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6ED4D93C-D52A-89A8-7136-FC8E44A8A0C1}"/>
              </a:ext>
            </a:extLst>
          </p:cNvPr>
          <p:cNvGrpSpPr/>
          <p:nvPr userDrawn="1"/>
        </p:nvGrpSpPr>
        <p:grpSpPr>
          <a:xfrm>
            <a:off x="15255862" y="9325"/>
            <a:ext cx="2577784" cy="1107417"/>
            <a:chOff x="0" y="0"/>
            <a:chExt cx="2577782" cy="1107415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309EA9E4-559A-4F17-310B-3B4EF00B8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577783" cy="11074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8058" dir="5400000" rotWithShape="0">
                <a:srgbClr val="4D4D4D">
                  <a:alpha val="19617"/>
                </a:srgbClr>
              </a:outerShdw>
            </a:effectLst>
          </p:spPr>
        </p:pic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1C1BEBF8-50CB-0AB1-81BE-B7DA4BE70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405" y="320548"/>
              <a:ext cx="1934973" cy="466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" name="Slide Number">
            <a:extLst>
              <a:ext uri="{FF2B5EF4-FFF2-40B4-BE49-F238E27FC236}">
                <a16:creationId xmlns:a16="http://schemas.microsoft.com/office/drawing/2014/main" id="{6AFD20E8-B64D-E4D1-15ED-4F8B797FB3DC}"/>
              </a:ext>
            </a:extLst>
          </p:cNvPr>
          <p:cNvSpPr txBox="1">
            <a:spLocks/>
          </p:cNvSpPr>
          <p:nvPr userDrawn="1"/>
        </p:nvSpPr>
        <p:spPr>
          <a:xfrm>
            <a:off x="17903559" y="9981813"/>
            <a:ext cx="257441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pl-PL" b="1" i="0" smtClean="0">
                <a:latin typeface="Source Sans Pro Semibold" panose="020B0503030403020204" pitchFamily="34" charset="0"/>
              </a:rPr>
              <a:pPr/>
              <a:t>‹#›</a:t>
            </a:fld>
            <a:endParaRPr lang="pl-PL" b="1" i="0" dirty="0">
              <a:latin typeface="Source Sans Pro Semibold" panose="020B0503030403020204" pitchFamily="34" charset="0"/>
            </a:endParaRPr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738C501E-F992-57B5-C211-CBF205497E66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39785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5" name="NFOSiGW_presentation_BG_cover_03_v1.png" descr="NFOSiGW_presentation_BG_cover_03_v1.png">
            <a:extLst>
              <a:ext uri="{FF2B5EF4-FFF2-40B4-BE49-F238E27FC236}">
                <a16:creationId xmlns:a16="http://schemas.microsoft.com/office/drawing/2014/main" id="{179FA951-AD40-7C93-AE81-702DBE850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01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01E68364-DB61-27FA-22B9-8A98C2802E97}"/>
              </a:ext>
            </a:extLst>
          </p:cNvPr>
          <p:cNvSpPr/>
          <p:nvPr userDrawn="1"/>
        </p:nvSpPr>
        <p:spPr>
          <a:xfrm>
            <a:off x="0" y="9710400"/>
            <a:ext cx="18288001" cy="5842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pPr algn="ctr"/>
            <a:r>
              <a:rPr lang="pl-PL" sz="2000" b="1" i="0" dirty="0">
                <a:solidFill>
                  <a:schemeClr val="bg1"/>
                </a:solidFill>
                <a:latin typeface="Source Sans Pro Semibold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www.nfosigw.gov.pl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845FBD96-5168-6042-86D9-C223CD6809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8215" y="1153657"/>
            <a:ext cx="5357039" cy="12910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7758480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65E613D4-FF94-9F82-EC42-BE7A8E26F0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7101" y="3161947"/>
            <a:ext cx="10606742" cy="656625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85EA7001-95B6-4CCC-8A7A-492C5296A2F2}"/>
              </a:ext>
            </a:extLst>
          </p:cNvPr>
          <p:cNvSpPr/>
          <p:nvPr userDrawn="1"/>
        </p:nvSpPr>
        <p:spPr>
          <a:xfrm>
            <a:off x="0" y="9998267"/>
            <a:ext cx="17833645" cy="2887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6ED4D93C-D52A-89A8-7136-FC8E44A8A0C1}"/>
              </a:ext>
            </a:extLst>
          </p:cNvPr>
          <p:cNvGrpSpPr/>
          <p:nvPr userDrawn="1"/>
        </p:nvGrpSpPr>
        <p:grpSpPr>
          <a:xfrm>
            <a:off x="15255862" y="9325"/>
            <a:ext cx="2577784" cy="1107417"/>
            <a:chOff x="0" y="0"/>
            <a:chExt cx="2577782" cy="1107415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309EA9E4-559A-4F17-310B-3B4EF00B8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577783" cy="11074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8058" dir="5400000" rotWithShape="0">
                <a:srgbClr val="4D4D4D">
                  <a:alpha val="19617"/>
                </a:srgbClr>
              </a:outerShdw>
            </a:effectLst>
          </p:spPr>
        </p:pic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1C1BEBF8-50CB-0AB1-81BE-B7DA4BE70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405" y="320548"/>
              <a:ext cx="1934973" cy="466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" name="Slide Number">
            <a:extLst>
              <a:ext uri="{FF2B5EF4-FFF2-40B4-BE49-F238E27FC236}">
                <a16:creationId xmlns:a16="http://schemas.microsoft.com/office/drawing/2014/main" id="{6AFD20E8-B64D-E4D1-15ED-4F8B797FB3DC}"/>
              </a:ext>
            </a:extLst>
          </p:cNvPr>
          <p:cNvSpPr txBox="1">
            <a:spLocks/>
          </p:cNvSpPr>
          <p:nvPr userDrawn="1"/>
        </p:nvSpPr>
        <p:spPr>
          <a:xfrm>
            <a:off x="17903559" y="9981813"/>
            <a:ext cx="257441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pl-PL" b="1" i="0" smtClean="0">
                <a:latin typeface="Source Sans Pro Semibold" panose="020B0503030403020204" pitchFamily="34" charset="0"/>
              </a:rPr>
              <a:pPr/>
              <a:t>‹#›</a:t>
            </a:fld>
            <a:endParaRPr lang="pl-PL"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7043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011433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646462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243280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856067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60EBF8F4-111E-75A8-6C45-2DDAD639E590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7B97DDA0-7639-3CF7-B006-BF62082ED7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185" y="5080185"/>
            <a:ext cx="4441067" cy="31535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7388382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60EBF8F4-111E-75A8-6C45-2DDAD639E590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6" name="Image">
            <a:extLst>
              <a:ext uri="{FF2B5EF4-FFF2-40B4-BE49-F238E27FC236}">
                <a16:creationId xmlns:a16="http://schemas.microsoft.com/office/drawing/2014/main" id="{EEEC6F59-22DD-63B7-2154-8A93D997BE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352" y="5228606"/>
            <a:ext cx="3909296" cy="36568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428790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60EBF8F4-111E-75A8-6C45-2DDAD639E590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3C8A25B7-0E7A-8B17-31D3-C640A08E61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535" y="4312530"/>
            <a:ext cx="3024530" cy="49072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9141400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E7520A8-C0B0-377A-E3BA-294CD6BDA1A0}"/>
              </a:ext>
            </a:extLst>
          </p:cNvPr>
          <p:cNvSpPr/>
          <p:nvPr userDrawn="1"/>
        </p:nvSpPr>
        <p:spPr>
          <a:xfrm>
            <a:off x="0" y="9935647"/>
            <a:ext cx="18288000" cy="369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707260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6E5F4761-15AB-020B-6009-B6025DB91B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7101" y="3161947"/>
            <a:ext cx="10606742" cy="65662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960017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2A5090D-FB3D-8DBF-B518-674CC65A6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9091" y="2459777"/>
            <a:ext cx="10934889" cy="78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5776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3ED5C3C-D41C-2EE2-41C1-A06972253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645"/>
          <a:stretch/>
        </p:blipFill>
        <p:spPr>
          <a:xfrm>
            <a:off x="8016529" y="1783277"/>
            <a:ext cx="10271471" cy="78975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619071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9E7E83FF-3B3E-0D45-8AF7-4C3BC3B5A3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185" y="5080185"/>
            <a:ext cx="4441067" cy="31535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598790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85BE1D7A-6477-4EB4-D994-E42BE93B51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352" y="5228606"/>
            <a:ext cx="3909296" cy="36568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6161076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6" name="Image">
            <a:extLst>
              <a:ext uri="{FF2B5EF4-FFF2-40B4-BE49-F238E27FC236}">
                <a16:creationId xmlns:a16="http://schemas.microsoft.com/office/drawing/2014/main" id="{D4ACEB27-0386-FB09-2D67-CA3A04B52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535" y="4312530"/>
            <a:ext cx="3024530" cy="49072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893904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EC03D1E2-B8BC-D503-BA8A-05BBED927DCD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18EB869-BAA0-F108-69CB-535B53CD6F3E}"/>
              </a:ext>
            </a:extLst>
          </p:cNvPr>
          <p:cNvSpPr/>
          <p:nvPr userDrawn="1"/>
        </p:nvSpPr>
        <p:spPr>
          <a:xfrm>
            <a:off x="5796293" y="5305606"/>
            <a:ext cx="9803547" cy="35835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1423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EC03D1E2-B8BC-D503-BA8A-05BBED927DCD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9811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4352710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D05146DC-2A6D-B9C3-CF62-3A33E9EBA90F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76901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DFBFFC8-5F96-DCD0-DB3C-5AEC082C0FF7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0794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DFBFFC8-5F96-DCD0-DB3C-5AEC082C0FF7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5" name="RGB 0/121/122…">
            <a:extLst>
              <a:ext uri="{FF2B5EF4-FFF2-40B4-BE49-F238E27FC236}">
                <a16:creationId xmlns:a16="http://schemas.microsoft.com/office/drawing/2014/main" id="{02BF06DB-78E5-C4EC-2599-58F43AEE9BD3}"/>
              </a:ext>
            </a:extLst>
          </p:cNvPr>
          <p:cNvSpPr txBox="1"/>
          <p:nvPr userDrawn="1"/>
        </p:nvSpPr>
        <p:spPr>
          <a:xfrm>
            <a:off x="9956459" y="2621279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0/121/122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00797A</a:t>
            </a: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43B5389A-3BC3-263A-19A0-48078DA3D135}"/>
              </a:ext>
            </a:extLst>
          </p:cNvPr>
          <p:cNvSpPr/>
          <p:nvPr userDrawn="1"/>
        </p:nvSpPr>
        <p:spPr>
          <a:xfrm>
            <a:off x="8509000" y="2349499"/>
            <a:ext cx="1270001" cy="1270001"/>
          </a:xfrm>
          <a:prstGeom prst="ellipse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7" name="RGB 0/153/153…">
            <a:extLst>
              <a:ext uri="{FF2B5EF4-FFF2-40B4-BE49-F238E27FC236}">
                <a16:creationId xmlns:a16="http://schemas.microsoft.com/office/drawing/2014/main" id="{1F7E0F93-CD1F-DCEF-113C-7D58FBAE542A}"/>
              </a:ext>
            </a:extLst>
          </p:cNvPr>
          <p:cNvSpPr txBox="1"/>
          <p:nvPr userDrawn="1"/>
        </p:nvSpPr>
        <p:spPr>
          <a:xfrm>
            <a:off x="730696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0/153/153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009999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F32E2465-ABA6-2117-4543-76E6F5865F65}"/>
              </a:ext>
            </a:extLst>
          </p:cNvPr>
          <p:cNvSpPr/>
          <p:nvPr userDrawn="1"/>
        </p:nvSpPr>
        <p:spPr>
          <a:xfrm>
            <a:off x="5859510" y="6261285"/>
            <a:ext cx="1270001" cy="1270001"/>
          </a:xfrm>
          <a:prstGeom prst="ellipse">
            <a:avLst/>
          </a:prstGeom>
          <a:solidFill>
            <a:srgbClr val="009999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9" name="RGB 7540…">
            <a:extLst>
              <a:ext uri="{FF2B5EF4-FFF2-40B4-BE49-F238E27FC236}">
                <a16:creationId xmlns:a16="http://schemas.microsoft.com/office/drawing/2014/main" id="{AF27156D-3708-4413-FCDD-16D12C4A94B3}"/>
              </a:ext>
            </a:extLst>
          </p:cNvPr>
          <p:cNvSpPr txBox="1"/>
          <p:nvPr userDrawn="1"/>
        </p:nvSpPr>
        <p:spPr>
          <a:xfrm>
            <a:off x="1159651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7540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4d4d4d</a:t>
            </a:r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E2710117-C790-D13F-3FF6-2DF551584BAB}"/>
              </a:ext>
            </a:extLst>
          </p:cNvPr>
          <p:cNvSpPr/>
          <p:nvPr userDrawn="1"/>
        </p:nvSpPr>
        <p:spPr>
          <a:xfrm>
            <a:off x="10149060" y="6261285"/>
            <a:ext cx="1270001" cy="1270001"/>
          </a:xfrm>
          <a:prstGeom prst="ellipse">
            <a:avLst/>
          </a:prstGeom>
          <a:solidFill>
            <a:srgbClr val="4D4D4D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445703A3-6218-6279-14F1-8CE9A416078A}"/>
              </a:ext>
            </a:extLst>
          </p:cNvPr>
          <p:cNvSpPr txBox="1"/>
          <p:nvPr userDrawn="1"/>
        </p:nvSpPr>
        <p:spPr>
          <a:xfrm>
            <a:off x="6494511" y="4407086"/>
            <a:ext cx="529897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t>Kolory dodatkowe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5E66EA0C-495C-3999-F26B-47D0232703CE}"/>
              </a:ext>
            </a:extLst>
          </p:cNvPr>
          <p:cNvSpPr txBox="1"/>
          <p:nvPr userDrawn="1"/>
        </p:nvSpPr>
        <p:spPr>
          <a:xfrm>
            <a:off x="6688716" y="673100"/>
            <a:ext cx="4910568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dirty="0"/>
              <a:t>Kolor </a:t>
            </a:r>
            <a:r>
              <a:rPr dirty="0" err="1"/>
              <a:t>główny</a:t>
            </a:r>
            <a:endParaRPr dirty="0"/>
          </a:p>
        </p:txBody>
      </p:sp>
      <p:sp>
        <p:nvSpPr>
          <p:cNvPr id="13" name="Wersja koloru turkusowego używana w prezentacji">
            <a:extLst>
              <a:ext uri="{FF2B5EF4-FFF2-40B4-BE49-F238E27FC236}">
                <a16:creationId xmlns:a16="http://schemas.microsoft.com/office/drawing/2014/main" id="{F1136965-E96B-0B3A-5FFE-DACC63B1507D}"/>
              </a:ext>
            </a:extLst>
          </p:cNvPr>
          <p:cNvSpPr txBox="1"/>
          <p:nvPr userDrawn="1"/>
        </p:nvSpPr>
        <p:spPr>
          <a:xfrm>
            <a:off x="7779934" y="1215813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Wersja</a:t>
            </a:r>
            <a:r>
              <a:rPr dirty="0"/>
              <a:t> </a:t>
            </a:r>
            <a:r>
              <a:rPr dirty="0" err="1"/>
              <a:t>koloru</a:t>
            </a:r>
            <a:r>
              <a:rPr dirty="0"/>
              <a:t> </a:t>
            </a:r>
            <a:r>
              <a:rPr dirty="0" err="1"/>
              <a:t>turkusowego</a:t>
            </a:r>
            <a:r>
              <a:rPr dirty="0"/>
              <a:t> </a:t>
            </a:r>
            <a:r>
              <a:rPr dirty="0" err="1"/>
              <a:t>używana</a:t>
            </a:r>
            <a:r>
              <a:rPr dirty="0"/>
              <a:t> w </a:t>
            </a:r>
            <a:r>
              <a:rPr dirty="0" err="1"/>
              <a:t>prezentacji</a:t>
            </a:r>
            <a:endParaRPr dirty="0"/>
          </a:p>
        </p:txBody>
      </p:sp>
      <p:sp>
        <p:nvSpPr>
          <p:cNvPr id="14" name="W wykresach, tabelach dopuszcza się stosowanie poniższych kolorów">
            <a:extLst>
              <a:ext uri="{FF2B5EF4-FFF2-40B4-BE49-F238E27FC236}">
                <a16:creationId xmlns:a16="http://schemas.microsoft.com/office/drawing/2014/main" id="{B481820A-D770-4B4E-4228-F616CE51FB63}"/>
              </a:ext>
            </a:extLst>
          </p:cNvPr>
          <p:cNvSpPr txBox="1"/>
          <p:nvPr userDrawn="1"/>
        </p:nvSpPr>
        <p:spPr>
          <a:xfrm>
            <a:off x="6860639" y="5067070"/>
            <a:ext cx="456672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/>
              <a:t>W </a:t>
            </a:r>
            <a:r>
              <a:rPr dirty="0" err="1"/>
              <a:t>wykresach</a:t>
            </a:r>
            <a:r>
              <a:rPr dirty="0"/>
              <a:t>, </a:t>
            </a:r>
            <a:r>
              <a:rPr dirty="0" err="1"/>
              <a:t>tabelach</a:t>
            </a:r>
            <a:r>
              <a:rPr dirty="0"/>
              <a:t> </a:t>
            </a:r>
            <a:r>
              <a:rPr dirty="0" err="1"/>
              <a:t>dopuszcza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 </a:t>
            </a:r>
            <a:r>
              <a:rPr dirty="0" err="1"/>
              <a:t>stosowanie</a:t>
            </a:r>
            <a:r>
              <a:rPr dirty="0"/>
              <a:t> </a:t>
            </a:r>
            <a:r>
              <a:rPr dirty="0" err="1"/>
              <a:t>poniższych</a:t>
            </a:r>
            <a:r>
              <a:rPr dirty="0"/>
              <a:t> </a:t>
            </a:r>
            <a:r>
              <a:rPr dirty="0" err="1"/>
              <a:t>kolorów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895876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738C501E-F992-57B5-C211-CBF205497E66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6084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228735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>
            <a:lvl1pPr>
              <a:defRPr b="1" i="0"/>
            </a:lvl1pPr>
          </a:lstStyle>
          <a:p>
            <a:endParaRPr dirty="0"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 b="1" i="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 b="1" i="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 b="1" i="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 b="1" i="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54929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 i="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 i="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 i="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 i="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>
            <a:lvl1pPr>
              <a:defRPr b="1" i="0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 dirty="0"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E7520A8-C0B0-377A-E3BA-294CD6BDA1A0}"/>
              </a:ext>
            </a:extLst>
          </p:cNvPr>
          <p:cNvSpPr/>
          <p:nvPr userDrawn="1"/>
        </p:nvSpPr>
        <p:spPr>
          <a:xfrm>
            <a:off x="0" y="9935647"/>
            <a:ext cx="18288000" cy="369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581867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6E5F4761-15AB-020B-6009-B6025DB91B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1258" y="3161947"/>
            <a:ext cx="10606742" cy="65662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47718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FOSiGW_presentation_BG_02_v1.png" descr="NFOSiGW_presentation_BG_02_v1.png">
            <a:extLst>
              <a:ext uri="{FF2B5EF4-FFF2-40B4-BE49-F238E27FC236}">
                <a16:creationId xmlns:a16="http://schemas.microsoft.com/office/drawing/2014/main" id="{FBA3BE50-F5F7-1A92-26AB-C8153BAEF52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03559" y="9981813"/>
            <a:ext cx="257441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 b="1" i="0">
                <a:solidFill>
                  <a:srgbClr val="888888"/>
                </a:solidFill>
                <a:latin typeface="Source Sans Pro Semibold" panose="020B0503030403020204" pitchFamily="34" charset="0"/>
              </a:defRPr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A2558A1-84CC-21F4-6799-F07B70BF5D7B}"/>
              </a:ext>
            </a:extLst>
          </p:cNvPr>
          <p:cNvSpPr/>
          <p:nvPr userDrawn="1"/>
        </p:nvSpPr>
        <p:spPr>
          <a:xfrm>
            <a:off x="0" y="9998267"/>
            <a:ext cx="17833645" cy="2887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0483F14C-4F50-1B1F-AE71-BE2E06D4E979}"/>
              </a:ext>
            </a:extLst>
          </p:cNvPr>
          <p:cNvGrpSpPr/>
          <p:nvPr userDrawn="1"/>
        </p:nvGrpSpPr>
        <p:grpSpPr>
          <a:xfrm>
            <a:off x="15255862" y="9325"/>
            <a:ext cx="2577784" cy="1107417"/>
            <a:chOff x="0" y="0"/>
            <a:chExt cx="2577782" cy="1107415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46C691EE-AC98-50C6-B6AE-A5A238DD6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0" y="0"/>
              <a:ext cx="2577783" cy="11074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8058" dir="5400000" rotWithShape="0">
                <a:srgbClr val="4D4D4D">
                  <a:alpha val="19617"/>
                </a:srgbClr>
              </a:outerShdw>
            </a:effectLst>
          </p:spPr>
        </p:pic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43FEB1A7-C93A-F05D-3CA9-26913D5C5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21405" y="320548"/>
              <a:ext cx="1934973" cy="466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2" r:id="rId8"/>
    <p:sldLayoutId id="2147483658" r:id="rId9"/>
    <p:sldLayoutId id="2147483659" r:id="rId10"/>
    <p:sldLayoutId id="2147483675" r:id="rId11"/>
    <p:sldLayoutId id="2147483672" r:id="rId12"/>
    <p:sldLayoutId id="2147483673" r:id="rId13"/>
    <p:sldLayoutId id="2147483674" r:id="rId14"/>
    <p:sldLayoutId id="2147483679" r:id="rId15"/>
    <p:sldLayoutId id="2147483681" r:id="rId16"/>
    <p:sldLayoutId id="2147483676" r:id="rId17"/>
    <p:sldLayoutId id="2147483677" r:id="rId18"/>
    <p:sldLayoutId id="2147483680" r:id="rId19"/>
    <p:sldLayoutId id="2147483678" r:id="rId20"/>
    <p:sldLayoutId id="2147483656" r:id="rId21"/>
    <p:sldLayoutId id="2147483657" r:id="rId22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03559" y="9981813"/>
            <a:ext cx="257441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 b="1" i="0">
                <a:solidFill>
                  <a:srgbClr val="888888"/>
                </a:solidFill>
                <a:latin typeface="Source Sans Pro Semibold" panose="020B0503030403020204" pitchFamily="34" charset="0"/>
              </a:defRPr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A2558A1-84CC-21F4-6799-F07B70BF5D7B}"/>
              </a:ext>
            </a:extLst>
          </p:cNvPr>
          <p:cNvSpPr/>
          <p:nvPr userDrawn="1"/>
        </p:nvSpPr>
        <p:spPr>
          <a:xfrm>
            <a:off x="0" y="9998267"/>
            <a:ext cx="17833645" cy="2887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0483F14C-4F50-1B1F-AE71-BE2E06D4E979}"/>
              </a:ext>
            </a:extLst>
          </p:cNvPr>
          <p:cNvGrpSpPr/>
          <p:nvPr userDrawn="1"/>
        </p:nvGrpSpPr>
        <p:grpSpPr>
          <a:xfrm>
            <a:off x="15255862" y="9325"/>
            <a:ext cx="2577784" cy="1107417"/>
            <a:chOff x="0" y="0"/>
            <a:chExt cx="2577782" cy="1107415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46C691EE-AC98-50C6-B6AE-A5A238DD6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0" y="0"/>
              <a:ext cx="2577783" cy="11074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8058" dir="5400000" rotWithShape="0">
                <a:srgbClr val="4D4D4D">
                  <a:alpha val="19617"/>
                </a:srgbClr>
              </a:outerShdw>
            </a:effectLst>
          </p:spPr>
        </p:pic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43FEB1A7-C93A-F05D-3CA9-26913D5C5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21405" y="320548"/>
              <a:ext cx="1934973" cy="466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7079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706" r:id="rId8"/>
    <p:sldLayoutId id="2147483707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8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8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microsoft.com/office/2007/relationships/diagramDrawing" Target="../diagrams/drawing2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9.xml"/><Relationship Id="rId11" Type="http://schemas.openxmlformats.org/officeDocument/2006/relationships/diagramColors" Target="../diagrams/colors20.xml"/><Relationship Id="rId5" Type="http://schemas.openxmlformats.org/officeDocument/2006/relationships/diagramQuickStyle" Target="../diagrams/quickStyle19.xml"/><Relationship Id="rId10" Type="http://schemas.openxmlformats.org/officeDocument/2006/relationships/diagramQuickStyle" Target="../diagrams/quickStyle20.xml"/><Relationship Id="rId4" Type="http://schemas.openxmlformats.org/officeDocument/2006/relationships/diagramLayout" Target="../diagrams/layout19.xml"/><Relationship Id="rId9" Type="http://schemas.openxmlformats.org/officeDocument/2006/relationships/diagramLayout" Target="../diagrams/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2.xml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12" Type="http://schemas.microsoft.com/office/2007/relationships/diagramDrawing" Target="../diagrams/drawing2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21.xml"/><Relationship Id="rId11" Type="http://schemas.openxmlformats.org/officeDocument/2006/relationships/diagramColors" Target="../diagrams/colors22.xml"/><Relationship Id="rId5" Type="http://schemas.openxmlformats.org/officeDocument/2006/relationships/diagramQuickStyle" Target="../diagrams/quickStyle21.xml"/><Relationship Id="rId10" Type="http://schemas.openxmlformats.org/officeDocument/2006/relationships/diagramQuickStyle" Target="../diagrams/quickStyle22.xml"/><Relationship Id="rId4" Type="http://schemas.openxmlformats.org/officeDocument/2006/relationships/diagramLayout" Target="../diagrams/layout21.xml"/><Relationship Id="rId9" Type="http://schemas.openxmlformats.org/officeDocument/2006/relationships/diagramLayout" Target="../diagrams/layout2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4.xml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12" Type="http://schemas.microsoft.com/office/2007/relationships/diagramDrawing" Target="../diagrams/drawing2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23.xml"/><Relationship Id="rId11" Type="http://schemas.openxmlformats.org/officeDocument/2006/relationships/diagramColors" Target="../diagrams/colors24.xml"/><Relationship Id="rId5" Type="http://schemas.openxmlformats.org/officeDocument/2006/relationships/diagramQuickStyle" Target="../diagrams/quickStyle23.xml"/><Relationship Id="rId10" Type="http://schemas.openxmlformats.org/officeDocument/2006/relationships/diagramQuickStyle" Target="../diagrams/quickStyle24.xml"/><Relationship Id="rId4" Type="http://schemas.openxmlformats.org/officeDocument/2006/relationships/diagramLayout" Target="../diagrams/layout23.xml"/><Relationship Id="rId9" Type="http://schemas.openxmlformats.org/officeDocument/2006/relationships/diagramLayout" Target="../diagrams/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D206BAB5-5A40-F447-34CB-712FC9ED6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215" y="1153657"/>
            <a:ext cx="5357039" cy="129101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9FA99BF4-10DA-CA04-71A2-A342EFF66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05" y="3284453"/>
            <a:ext cx="9427030" cy="134347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 </a:t>
            </a:r>
            <a:br>
              <a:rPr lang="pl-PL" dirty="0"/>
            </a:br>
            <a:r>
              <a:rPr lang="pl-PL" dirty="0" smtClean="0"/>
              <a:t>Wsparcie efektywności energetycznej budynków w ofercie NFOŚiGW 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 </a:t>
            </a:r>
            <a:r>
              <a:rPr lang="pl-PL" b="0" dirty="0" smtClean="0"/>
              <a:t>15.10.2024</a:t>
            </a:r>
            <a:endParaRPr lang="pl-PL" b="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90122" y="9981813"/>
            <a:ext cx="170878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 dirty="0"/>
          </a:p>
        </p:txBody>
      </p:sp>
      <p:sp>
        <p:nvSpPr>
          <p:cNvPr id="3" name="Nie gniewaj się na ból w naganę w przyjemność chce być o włos od bólu w nadziei, że nie ma hodowli.&#10;">
            <a:extLst>
              <a:ext uri="{FF2B5EF4-FFF2-40B4-BE49-F238E27FC236}">
                <a16:creationId xmlns:a16="http://schemas.microsoft.com/office/drawing/2014/main" id="{C2B1C130-91AB-7DE0-9186-71F9916FE8C7}"/>
              </a:ext>
            </a:extLst>
          </p:cNvPr>
          <p:cNvSpPr txBox="1"/>
          <p:nvPr/>
        </p:nvSpPr>
        <p:spPr>
          <a:xfrm>
            <a:off x="5322611" y="4742938"/>
            <a:ext cx="12238097" cy="57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defRPr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>
              <a:spcAft>
                <a:spcPts val="800"/>
              </a:spcAft>
            </a:pPr>
            <a:endParaRPr lang="pl-PL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ytuł slajdu 7">
            <a:extLst>
              <a:ext uri="{FF2B5EF4-FFF2-40B4-BE49-F238E27FC236}">
                <a16:creationId xmlns:a16="http://schemas.microsoft.com/office/drawing/2014/main" id="{F32CFFEE-AB26-884E-11DB-B35093B1F00F}"/>
              </a:ext>
            </a:extLst>
          </p:cNvPr>
          <p:cNvSpPr txBox="1">
            <a:spLocks/>
          </p:cNvSpPr>
          <p:nvPr/>
        </p:nvSpPr>
        <p:spPr>
          <a:xfrm>
            <a:off x="979929" y="1839913"/>
            <a:ext cx="4392574" cy="3118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 hangingPunct="1"/>
            <a:endParaRPr lang="pl-PL" sz="2500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94E48E-671A-A41D-207D-7A03F68E8451}"/>
              </a:ext>
            </a:extLst>
          </p:cNvPr>
          <p:cNvSpPr txBox="1"/>
          <p:nvPr/>
        </p:nvSpPr>
        <p:spPr>
          <a:xfrm>
            <a:off x="5151644" y="3526443"/>
            <a:ext cx="12580030" cy="4524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Clr>
                <a:srgbClr val="00797A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Wsparcie prac modernizacyjnych budynków mieszkalnych wielorodzinnych powyżej 7-miu lokali umożliwiające zmniejszenie zużycia energii końcowej przynajmniej o 30% w stosunku do stanu istniejącego (przed modernizacją), przy czym zapotrzebowanie budynku na energię końcową na potrzeby ogrzewania, wentylacji i ciepłej wody użytkowej (EKH+W) po modernizacji wyniesie nie więcej niż 85 kWh/(m2*rok</a:t>
            </a:r>
            <a:r>
              <a:rPr lang="pl-PL" sz="2400" dirty="0" smtClean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).</a:t>
            </a:r>
          </a:p>
          <a:p>
            <a:pPr marL="285750" indent="-285750">
              <a:buClr>
                <a:srgbClr val="00797A"/>
              </a:buClr>
              <a:buFont typeface="Wingdings" panose="05000000000000000000" pitchFamily="2" charset="2"/>
              <a:buChar char="Ø"/>
            </a:pPr>
            <a:endParaRPr lang="pl-PL" sz="240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285750" indent="-285750">
              <a:buClr>
                <a:srgbClr val="00797A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Wsparcie prac modernizacyjnych budynków użyteczności publicznej umożliwiające zmniejszenie zużycia energii końcowej przynajmniej o 30% w stosunku do stanu istniejącego (przed modernizacją) przy czym zapotrzebowanie </a:t>
            </a:r>
            <a:r>
              <a:rPr lang="pl-PL" sz="2400" dirty="0" smtClean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budynku na </a:t>
            </a: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energię końcową na potrzeby ogrzewania, wentylacji i ciepłej wody użytkowej (EKH+W) po modernizacji wyniesie nie więcej niż 75 kWh/(m2*rok), z wyłączeniem budynków opieki zdrowotnej, dla których zapotrzebowanie na EKH+W powinno wynosić nie więcej niż 225 kWh/(m2*rok).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45B3C11-ACE9-5C12-C7D2-AAA9E74E6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6286348"/>
              </p:ext>
            </p:extLst>
          </p:nvPr>
        </p:nvGraphicFramePr>
        <p:xfrm>
          <a:off x="5312229" y="1219200"/>
          <a:ext cx="12509046" cy="1928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BF4A60C-74B3-F832-AE82-3E711E0419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5351816"/>
              </p:ext>
            </p:extLst>
          </p:nvPr>
        </p:nvGraphicFramePr>
        <p:xfrm>
          <a:off x="5312229" y="8550177"/>
          <a:ext cx="12060000" cy="9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ytuł slajdu 7">
            <a:extLst>
              <a:ext uri="{FF2B5EF4-FFF2-40B4-BE49-F238E27FC236}">
                <a16:creationId xmlns:a16="http://schemas.microsoft.com/office/drawing/2014/main" id="{A86DB6F1-E8F6-1DA5-E5BA-3BDAB8EBA2D2}"/>
              </a:ext>
            </a:extLst>
          </p:cNvPr>
          <p:cNvSpPr txBox="1">
            <a:spLocks/>
          </p:cNvSpPr>
          <p:nvPr/>
        </p:nvSpPr>
        <p:spPr>
          <a:xfrm>
            <a:off x="223252" y="1100983"/>
            <a:ext cx="4588042" cy="8983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 algn="ctr"/>
            <a:endParaRPr lang="pl-PL" sz="2400" dirty="0">
              <a:solidFill>
                <a:schemeClr val="bg1"/>
              </a:solidFill>
            </a:endParaRPr>
          </a:p>
          <a:p>
            <a:pPr lvl="0" algn="ctr"/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i="1" dirty="0">
                <a:solidFill>
                  <a:schemeClr val="bg1"/>
                </a:solidFill>
                <a:latin typeface="Source Sans Pro Semibold" panose="020B0503030403020204" pitchFamily="34" charset="0"/>
              </a:rPr>
              <a:t>Renowacja z gwarancją oszczędności EPC (Energy Performance </a:t>
            </a:r>
            <a:r>
              <a:rPr lang="pl-PL" sz="2400" i="1" dirty="0" err="1">
                <a:solidFill>
                  <a:schemeClr val="bg1"/>
                </a:solidFill>
                <a:latin typeface="Source Sans Pro Semibold" panose="020B0503030403020204" pitchFamily="34" charset="0"/>
              </a:rPr>
              <a:t>Contract</a:t>
            </a:r>
            <a:r>
              <a:rPr lang="pl-PL" sz="2400" i="1" dirty="0">
                <a:solidFill>
                  <a:schemeClr val="bg1"/>
                </a:solidFill>
                <a:latin typeface="Source Sans Pro Semibold" panose="020B0503030403020204" pitchFamily="34" charset="0"/>
              </a:rPr>
              <a:t>) </a:t>
            </a:r>
            <a:r>
              <a:rPr lang="pl-PL" sz="2400" i="1" dirty="0" smtClean="0">
                <a:solidFill>
                  <a:schemeClr val="bg1"/>
                </a:solidFill>
                <a:latin typeface="Source Sans Pro Semibold" panose="020B0503030403020204" pitchFamily="34" charset="0"/>
              </a:rPr>
              <a:t>+</a:t>
            </a:r>
            <a:endParaRPr lang="pl-PL" sz="24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 algn="ctr"/>
            <a:endParaRPr lang="pl-PL" sz="24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 algn="ctr"/>
            <a:endParaRPr lang="pl-PL" sz="24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/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rgbClr val="FFFFFF"/>
                </a:solidFill>
              </a:rPr>
              <a:t>CEL </a:t>
            </a:r>
            <a:br>
              <a:rPr lang="pl-PL" sz="2400" dirty="0">
                <a:solidFill>
                  <a:srgbClr val="FFFFFF"/>
                </a:solidFill>
              </a:rPr>
            </a:br>
            <a:r>
              <a:rPr lang="pl-PL" sz="2400" i="1" dirty="0">
                <a:solidFill>
                  <a:schemeClr val="bg1"/>
                </a:solidFill>
                <a:latin typeface="+mn-lt"/>
              </a:rPr>
              <a:t>Poprawa jakości powietrza oraz zmniejszenie emisji gazów cieplarnianych poprzez zoptymalizowane inwestycje w poprawę efektywności energetycznej budynków mieszkalnych wielorodzinnych oraz budynków użyteczności publicznej realizowane w oparciu o umowę  o poprawę efektywności energetycznej (umowa EPC</a:t>
            </a:r>
            <a:r>
              <a:rPr lang="pl-PL" sz="2400" i="1" dirty="0" smtClean="0">
                <a:solidFill>
                  <a:schemeClr val="bg1"/>
                </a:solidFill>
                <a:latin typeface="+mn-lt"/>
              </a:rPr>
              <a:t>)</a:t>
            </a:r>
            <a:endParaRPr lang="pl-PL" sz="2400" i="1" dirty="0">
              <a:solidFill>
                <a:schemeClr val="bg1"/>
              </a:solidFill>
              <a:latin typeface="+mn-lt"/>
            </a:endParaRPr>
          </a:p>
          <a:p>
            <a:pPr hangingPunct="1"/>
            <a:endParaRPr lang="pl-P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3859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prezentacji">
            <a:extLst>
              <a:ext uri="{FF2B5EF4-FFF2-40B4-BE49-F238E27FC236}">
                <a16:creationId xmlns:a16="http://schemas.microsoft.com/office/drawing/2014/main" id="{E3E54217-D9BA-9717-074A-300E96551D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2492" y="1403498"/>
            <a:ext cx="7937965" cy="2547202"/>
          </a:xfrm>
        </p:spPr>
        <p:txBody>
          <a:bodyPr>
            <a:normAutofit fontScale="90000"/>
          </a:bodyPr>
          <a:lstStyle/>
          <a:p>
            <a:r>
              <a:rPr lang="pl-PL" sz="7300" dirty="0" smtClean="0"/>
              <a:t>Środki europejskie - Fundusze </a:t>
            </a:r>
            <a:r>
              <a:rPr lang="pl-PL" sz="7300" dirty="0"/>
              <a:t>Europejskie na Infrastrukturę, Klimat, Środowisko 2021-2027 (</a:t>
            </a:r>
            <a:r>
              <a:rPr lang="pl-PL" sz="7300" dirty="0" err="1"/>
              <a:t>FEnIKS</a:t>
            </a:r>
            <a:r>
              <a:rPr lang="pl-PL" sz="8000" dirty="0"/>
              <a:t>) 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90122" y="9981813"/>
            <a:ext cx="17087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 dirty="0"/>
          </a:p>
        </p:txBody>
      </p:sp>
      <p:grpSp>
        <p:nvGrpSpPr>
          <p:cNvPr id="107" name="Group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15255862" y="9325"/>
            <a:ext cx="2577784" cy="1107417"/>
            <a:chOff x="0" y="0"/>
            <a:chExt cx="2577782" cy="1107415"/>
          </a:xfrm>
        </p:grpSpPr>
        <p:pic>
          <p:nvPicPr>
            <p:cNvPr id="105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577783" cy="11074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8058" dir="5400000" rotWithShape="0">
                <a:srgbClr val="4D4D4D">
                  <a:alpha val="19617"/>
                </a:srgbClr>
              </a:outerShdw>
            </a:effectLst>
          </p:spPr>
        </p:pic>
        <p:pic>
          <p:nvPicPr>
            <p:cNvPr id="106" name="Image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405" y="320548"/>
              <a:ext cx="1934973" cy="466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22253060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11577" y="9981813"/>
            <a:ext cx="249425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 dirty="0"/>
          </a:p>
        </p:txBody>
      </p:sp>
      <p:sp>
        <p:nvSpPr>
          <p:cNvPr id="3" name="Nie gniewaj się na ból w naganę w przyjemność chce być o włos od bólu w nadziei, że nie ma hodowli.&#10;">
            <a:extLst>
              <a:ext uri="{FF2B5EF4-FFF2-40B4-BE49-F238E27FC236}">
                <a16:creationId xmlns:a16="http://schemas.microsoft.com/office/drawing/2014/main" id="{C2B1C130-91AB-7DE0-9186-71F9916FE8C7}"/>
              </a:ext>
            </a:extLst>
          </p:cNvPr>
          <p:cNvSpPr txBox="1"/>
          <p:nvPr/>
        </p:nvSpPr>
        <p:spPr>
          <a:xfrm>
            <a:off x="5322613" y="4742939"/>
            <a:ext cx="12238097" cy="609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defRPr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>
              <a:spcAft>
                <a:spcPts val="800"/>
              </a:spcAft>
            </a:pPr>
            <a:endParaRPr lang="pl-PL" sz="280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ytuł slajdu 7">
            <a:extLst>
              <a:ext uri="{FF2B5EF4-FFF2-40B4-BE49-F238E27FC236}">
                <a16:creationId xmlns:a16="http://schemas.microsoft.com/office/drawing/2014/main" id="{F32CFFEE-AB26-884E-11DB-B35093B1F00F}"/>
              </a:ext>
            </a:extLst>
          </p:cNvPr>
          <p:cNvSpPr txBox="1">
            <a:spLocks/>
          </p:cNvSpPr>
          <p:nvPr/>
        </p:nvSpPr>
        <p:spPr>
          <a:xfrm>
            <a:off x="-4759768" y="1839914"/>
            <a:ext cx="4392575" cy="3118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 hangingPunct="1"/>
            <a:endParaRPr lang="pl-PL" sz="2501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94E48E-671A-A41D-207D-7A03F68E8451}"/>
              </a:ext>
            </a:extLst>
          </p:cNvPr>
          <p:cNvSpPr txBox="1"/>
          <p:nvPr/>
        </p:nvSpPr>
        <p:spPr>
          <a:xfrm>
            <a:off x="5322613" y="3399315"/>
            <a:ext cx="12370043" cy="4654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14350" indent="-514350" algn="just">
              <a:lnSpc>
                <a:spcPct val="107000"/>
              </a:lnSpc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pl-PL" sz="2400" kern="100" dirty="0" smtClean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Zakup </a:t>
            </a:r>
            <a:r>
              <a:rPr lang="pl-PL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 montaż mikroinstalacji fotowoltaicznych o zainstalowanej mocy elektrycznej od 2 kW do 10 kW, służących na potrzeby istniejących budynków mieszkalnych dla mikroinstalacji fotowoltaicznej zgłoszonej do przyłączenia </a:t>
            </a:r>
            <a:r>
              <a:rPr lang="pl-PL" sz="24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do dnia 31.07.2024</a:t>
            </a:r>
            <a:r>
              <a:rPr lang="pl-PL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roku. </a:t>
            </a:r>
            <a:endParaRPr lang="pl-PL" sz="2400" kern="100" dirty="0" smtClean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pl-PL" sz="2400" kern="100" dirty="0" smtClean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Zakup </a:t>
            </a:r>
            <a:r>
              <a:rPr lang="pl-PL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 montaż mikroinstalacji fotowoltaicznych o zainstalowanej mocy elektrycznej od 2 kW do 20 kW, służących na potrzeby istniejących budynków mieszkalnych, dla mikroinstalacji fotowoltaicznej zgłoszonej do przyłączenia </a:t>
            </a:r>
            <a:r>
              <a:rPr lang="pl-PL" sz="24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od dnia 01.08.2024</a:t>
            </a:r>
            <a:r>
              <a:rPr lang="pl-PL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sz="2400" kern="100" dirty="0" smtClean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roku. Konieczność </a:t>
            </a:r>
            <a:r>
              <a:rPr lang="pl-PL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zgłoszenia urządzenia dodatkowego. </a:t>
            </a:r>
          </a:p>
          <a:p>
            <a:pPr marL="514350" indent="-5143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l-PL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Zakup i montaż magazynów energii elektrycznej o pojemności co najmniej 2 kWh</a:t>
            </a:r>
            <a:r>
              <a:rPr lang="pl-PL" sz="2400" kern="100" dirty="0" smtClean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20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2400" kern="100" dirty="0" smtClean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Zakup </a:t>
            </a:r>
            <a:r>
              <a:rPr lang="pl-PL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 montażu magazynów ciepła </a:t>
            </a:r>
            <a:r>
              <a:rPr lang="pl-PL" sz="2400" kern="100" dirty="0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o pojemności minimalnej</a:t>
            </a:r>
            <a:r>
              <a:rPr lang="pl-PL" sz="2400" b="1" i="1" kern="100" dirty="0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pl-PL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20 </a:t>
            </a:r>
            <a:r>
              <a:rPr lang="pl-PL" sz="2400" kern="100" dirty="0" smtClean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dm</a:t>
            </a:r>
            <a:r>
              <a:rPr lang="pl-PL" sz="2400" kern="100" baseline="30000" dirty="0" smtClean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3</a:t>
            </a:r>
            <a:r>
              <a:rPr lang="pl-PL" sz="2400" kern="100" dirty="0" smtClean="0"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pl-PL" sz="24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65" indent="-285765">
              <a:buFontTx/>
              <a:buChar char="-"/>
            </a:pPr>
            <a:endParaRPr lang="pl-PL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45B3C11-ACE9-5C12-C7D2-AAA9E74E6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9667766"/>
              </p:ext>
            </p:extLst>
          </p:nvPr>
        </p:nvGraphicFramePr>
        <p:xfrm>
          <a:off x="5327651" y="1219200"/>
          <a:ext cx="12493625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BF4A60C-74B3-F832-AE82-3E711E0419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2591191"/>
              </p:ext>
            </p:extLst>
          </p:nvPr>
        </p:nvGraphicFramePr>
        <p:xfrm>
          <a:off x="5312229" y="8550177"/>
          <a:ext cx="12060000" cy="9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ytuł slajdu 7">
            <a:extLst>
              <a:ext uri="{FF2B5EF4-FFF2-40B4-BE49-F238E27FC236}">
                <a16:creationId xmlns:a16="http://schemas.microsoft.com/office/drawing/2014/main" id="{4D7154FE-F067-D317-ECF2-67CA32BE96D3}"/>
              </a:ext>
            </a:extLst>
          </p:cNvPr>
          <p:cNvSpPr txBox="1">
            <a:spLocks/>
          </p:cNvSpPr>
          <p:nvPr/>
        </p:nvSpPr>
        <p:spPr>
          <a:xfrm>
            <a:off x="333611" y="467072"/>
            <a:ext cx="4588043" cy="8983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lang="pl-PL" sz="2400" dirty="0">
              <a:solidFill>
                <a:schemeClr val="bg1"/>
              </a:solidFill>
              <a:latin typeface="+mn-lt"/>
            </a:endParaRPr>
          </a:p>
          <a:p>
            <a:pPr lvl="0"/>
            <a:endParaRPr lang="pl-PL" sz="2400" dirty="0">
              <a:solidFill>
                <a:schemeClr val="bg1"/>
              </a:solidFill>
              <a:latin typeface="+mn-lt"/>
            </a:endParaRPr>
          </a:p>
          <a:p>
            <a:pPr lvl="0"/>
            <a:r>
              <a:rPr lang="pl-PL" sz="2400" dirty="0" smtClean="0">
                <a:solidFill>
                  <a:schemeClr val="bg1"/>
                </a:solidFill>
                <a:latin typeface="+mn-lt"/>
              </a:rPr>
              <a:t>Fundusze </a:t>
            </a:r>
            <a:r>
              <a:rPr lang="pl-PL" sz="2400" dirty="0">
                <a:solidFill>
                  <a:schemeClr val="bg1"/>
                </a:solidFill>
                <a:latin typeface="+mn-lt"/>
              </a:rPr>
              <a:t>Europejskie na Infrastrukturę, Klimat i Środowisko 2021-2027 </a:t>
            </a:r>
            <a:endParaRPr lang="pl-PL" sz="2400" i="1" dirty="0">
              <a:solidFill>
                <a:schemeClr val="bg1"/>
              </a:solidFill>
              <a:latin typeface="+mn-lt"/>
            </a:endParaRPr>
          </a:p>
          <a:p>
            <a:pPr lvl="0"/>
            <a:endParaRPr lang="pl-PL" sz="2400" i="1" dirty="0">
              <a:solidFill>
                <a:schemeClr val="bg1"/>
              </a:solidFill>
              <a:latin typeface="+mn-lt"/>
            </a:endParaRPr>
          </a:p>
          <a:p>
            <a:pPr lvl="0"/>
            <a:r>
              <a:rPr lang="pl-PL" sz="2400" i="1" dirty="0">
                <a:solidFill>
                  <a:schemeClr val="bg1"/>
                </a:solidFill>
                <a:latin typeface="+mn-lt"/>
              </a:rPr>
              <a:t>Działanie FENX.02.02 Rozwój OZE;</a:t>
            </a:r>
          </a:p>
          <a:p>
            <a:pPr lvl="0"/>
            <a:r>
              <a:rPr lang="pl-PL" sz="2400" i="1" dirty="0">
                <a:solidFill>
                  <a:schemeClr val="bg1"/>
                </a:solidFill>
                <a:latin typeface="+mn-lt"/>
              </a:rPr>
              <a:t>Cel szczegółowy EFRR/FS.CP2.II - Wspieranie energii odnawialnej</a:t>
            </a:r>
          </a:p>
          <a:p>
            <a:pPr lvl="0" algn="ctr"/>
            <a:r>
              <a:rPr lang="pl-PL" sz="2400" dirty="0">
                <a:solidFill>
                  <a:schemeClr val="bg1"/>
                </a:solidFill>
                <a:latin typeface="+mn-lt"/>
              </a:rPr>
              <a:t/>
            </a:r>
            <a:br>
              <a:rPr lang="pl-PL" sz="2400" dirty="0">
                <a:solidFill>
                  <a:schemeClr val="bg1"/>
                </a:solidFill>
                <a:latin typeface="+mn-lt"/>
              </a:rPr>
            </a:br>
            <a:r>
              <a:rPr lang="pl-PL" sz="2400" i="1" dirty="0">
                <a:solidFill>
                  <a:schemeClr val="bg1"/>
                </a:solidFill>
                <a:latin typeface="+mn-lt"/>
              </a:rPr>
              <a:t>Mój Prąd</a:t>
            </a:r>
          </a:p>
          <a:p>
            <a:pPr lvl="0"/>
            <a:r>
              <a:rPr lang="pl-PL" sz="2400" dirty="0">
                <a:solidFill>
                  <a:schemeClr val="bg1"/>
                </a:solidFill>
                <a:latin typeface="+mn-lt"/>
              </a:rPr>
              <a:t/>
            </a:r>
            <a:br>
              <a:rPr lang="pl-PL" sz="2400" dirty="0">
                <a:solidFill>
                  <a:schemeClr val="bg1"/>
                </a:solidFill>
                <a:latin typeface="+mn-lt"/>
              </a:rPr>
            </a:br>
            <a:r>
              <a:rPr lang="pl-PL" sz="2400" dirty="0">
                <a:solidFill>
                  <a:srgbClr val="FFFFFF"/>
                </a:solidFill>
                <a:latin typeface="+mn-lt"/>
              </a:rPr>
              <a:t>CEL  -</a:t>
            </a:r>
            <a:br>
              <a:rPr lang="pl-PL" sz="2400" dirty="0">
                <a:solidFill>
                  <a:srgbClr val="FFFFFF"/>
                </a:solidFill>
                <a:latin typeface="+mn-lt"/>
              </a:rPr>
            </a:br>
            <a:r>
              <a:rPr lang="pl-PL" sz="2400" i="1" dirty="0">
                <a:solidFill>
                  <a:schemeClr val="bg1"/>
                </a:solidFill>
                <a:latin typeface="+mn-lt"/>
              </a:rPr>
              <a:t>Zwiększenie produkcji energii elektrycznej z </a:t>
            </a:r>
            <a:r>
              <a:rPr lang="pl-PL" sz="2400" i="1" dirty="0" err="1" smtClean="0">
                <a:solidFill>
                  <a:schemeClr val="bg1"/>
                </a:solidFill>
                <a:latin typeface="+mn-lt"/>
              </a:rPr>
              <a:t>mikroinstalacji</a:t>
            </a:r>
            <a:r>
              <a:rPr lang="pl-PL" sz="24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2400" i="1" dirty="0" smtClean="0">
                <a:solidFill>
                  <a:schemeClr val="bg1"/>
                </a:solidFill>
                <a:latin typeface="+mn-lt"/>
              </a:rPr>
              <a:t>fotowoltaicznych </a:t>
            </a:r>
            <a:r>
              <a:rPr lang="pl-PL" sz="2400" i="1" dirty="0">
                <a:solidFill>
                  <a:schemeClr val="bg1"/>
                </a:solidFill>
                <a:latin typeface="+mn-lt"/>
              </a:rPr>
              <a:t>lub wzrost </a:t>
            </a:r>
            <a:r>
              <a:rPr lang="pl-PL" sz="2400" i="1" dirty="0" err="1">
                <a:solidFill>
                  <a:schemeClr val="bg1"/>
                </a:solidFill>
                <a:latin typeface="+mn-lt"/>
              </a:rPr>
              <a:t>autokonsumpcji</a:t>
            </a:r>
            <a:r>
              <a:rPr lang="pl-PL" sz="2400" i="1" dirty="0">
                <a:solidFill>
                  <a:schemeClr val="bg1"/>
                </a:solidFill>
                <a:latin typeface="+mn-lt"/>
              </a:rPr>
              <a:t> wytworzonej energii elektrycznej poprzez jej magazynowanie (magazyny energii elektrycznej lub ciepła) oraz zwiększenie efektywności zarzadzania energią </a:t>
            </a:r>
            <a:r>
              <a:rPr lang="pl-PL" sz="2400" i="1" dirty="0" smtClean="0">
                <a:solidFill>
                  <a:schemeClr val="bg1"/>
                </a:solidFill>
                <a:latin typeface="+mn-lt"/>
              </a:rPr>
              <a:t>elektryczną</a:t>
            </a:r>
            <a:endParaRPr lang="pl-PL" sz="2400" i="1" dirty="0">
              <a:solidFill>
                <a:schemeClr val="bg1"/>
              </a:solidFill>
              <a:latin typeface="+mn-lt"/>
            </a:endParaRPr>
          </a:p>
          <a:p>
            <a:pPr lvl="0"/>
            <a:endParaRPr lang="pl-PL" sz="2400" i="1" dirty="0">
              <a:solidFill>
                <a:schemeClr val="bg1"/>
              </a:solidFill>
              <a:latin typeface="+mn-lt"/>
            </a:endParaRPr>
          </a:p>
          <a:p>
            <a:pPr hangingPunct="1"/>
            <a:endParaRPr lang="pl-PL" sz="1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273843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90122" y="9981813"/>
            <a:ext cx="170878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 dirty="0"/>
          </a:p>
        </p:txBody>
      </p:sp>
      <p:sp>
        <p:nvSpPr>
          <p:cNvPr id="3" name="Nie gniewaj się na ból w naganę w przyjemność chce być o włos od bólu w nadziei, że nie ma hodowli.&#10;">
            <a:extLst>
              <a:ext uri="{FF2B5EF4-FFF2-40B4-BE49-F238E27FC236}">
                <a16:creationId xmlns:a16="http://schemas.microsoft.com/office/drawing/2014/main" id="{C2B1C130-91AB-7DE0-9186-71F9916FE8C7}"/>
              </a:ext>
            </a:extLst>
          </p:cNvPr>
          <p:cNvSpPr txBox="1"/>
          <p:nvPr/>
        </p:nvSpPr>
        <p:spPr>
          <a:xfrm>
            <a:off x="5322611" y="4742938"/>
            <a:ext cx="12238097" cy="57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defRPr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>
              <a:spcAft>
                <a:spcPts val="800"/>
              </a:spcAft>
            </a:pPr>
            <a:endParaRPr lang="pl-PL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ytuł slajdu 7">
            <a:extLst>
              <a:ext uri="{FF2B5EF4-FFF2-40B4-BE49-F238E27FC236}">
                <a16:creationId xmlns:a16="http://schemas.microsoft.com/office/drawing/2014/main" id="{F32CFFEE-AB26-884E-11DB-B35093B1F00F}"/>
              </a:ext>
            </a:extLst>
          </p:cNvPr>
          <p:cNvSpPr txBox="1">
            <a:spLocks/>
          </p:cNvSpPr>
          <p:nvPr/>
        </p:nvSpPr>
        <p:spPr>
          <a:xfrm>
            <a:off x="979929" y="1839913"/>
            <a:ext cx="4392574" cy="3118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 hangingPunct="1"/>
            <a:endParaRPr lang="pl-PL" sz="2500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94E48E-671A-A41D-207D-7A03F68E8451}"/>
              </a:ext>
            </a:extLst>
          </p:cNvPr>
          <p:cNvSpPr txBox="1"/>
          <p:nvPr/>
        </p:nvSpPr>
        <p:spPr>
          <a:xfrm>
            <a:off x="5151644" y="3126846"/>
            <a:ext cx="12580030" cy="55092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200" dirty="0">
                <a:latin typeface="+mn-lt"/>
              </a:rPr>
              <a:t>D</a:t>
            </a:r>
            <a:r>
              <a:rPr lang="pl-PL" sz="2200" dirty="0" smtClean="0">
                <a:latin typeface="+mn-lt"/>
              </a:rPr>
              <a:t>ofinansowanie </a:t>
            </a:r>
            <a:r>
              <a:rPr lang="pl-PL" sz="2200" dirty="0">
                <a:latin typeface="+mn-lt"/>
              </a:rPr>
              <a:t>projektów w zakresie poprawy efektywności energetycznej w budynkach użyteczności publicznej (wraz z instalacją OZE): w budynkach zabytkowych (projekty realizowane przez państwowe jednostki budżetowe i podmioty nie stanowiące państwowych jednostek budżetowych) oraz w budynkach </a:t>
            </a:r>
            <a:r>
              <a:rPr lang="pl-PL" sz="2200" dirty="0" smtClean="0">
                <a:latin typeface="+mn-lt"/>
              </a:rPr>
              <a:t>nie zabytkowych </a:t>
            </a:r>
            <a:r>
              <a:rPr lang="pl-PL" sz="2200" dirty="0">
                <a:latin typeface="+mn-lt"/>
              </a:rPr>
              <a:t>i mieszanych (projekty realizowane tylko przez państwowe jednostki budżetowe), poprzez m.in. ocieplenie obiektu, wykorzystanie technologii odzysku ciepła, przyłączenie do sieci ciepłowniczej lub w ograniczonym zakresie gazowej, instalację nowych niskoemisyjnych lub odnawialnych źródeł ciepła lub energii elektrycznej na potrzeby własne, w tym przydomowych magazynów energii i pomp ciepła, wymiany oświetlenia na bardziej energooszczędne, urządzeń umożliwiających indywidualne rozliczenie kosztów dostarczonego ciepła lub chłodu wyposażonych w funkcje zdalnego odczytu oraz zastosowanie systemów zarządzania energią w budynku (BMS), a także modernizację systemów wentylacji i klimatyzacji</a:t>
            </a:r>
            <a:r>
              <a:rPr lang="pl-PL" sz="2200" dirty="0" smtClean="0">
                <a:latin typeface="+mn-lt"/>
              </a:rPr>
              <a:t>.</a:t>
            </a:r>
          </a:p>
          <a:p>
            <a:endParaRPr lang="pl-PL" sz="22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200" dirty="0">
                <a:latin typeface="+mn-lt"/>
              </a:rPr>
              <a:t>Wsparcie na wymianę systemów grzewczych zasilanych stałymi paliwami kopalnymi, tj. węglem kamiennym, torfem, węglem brunatnym, łupkami bitumicznymi, na systemy grzewcze zasilane gazem ziemnym możliwe jest tylko do końca 2025 r. i tylko w połączeniu z inwestycjami w efektywność energetyczną (renowację) budynków</a:t>
            </a:r>
            <a:r>
              <a:rPr lang="pl-PL" sz="2200" dirty="0" smtClean="0">
                <a:latin typeface="+mn-lt"/>
              </a:rPr>
              <a:t>.</a:t>
            </a:r>
            <a:endParaRPr lang="pl-PL" sz="2200" dirty="0" smtClean="0">
              <a:latin typeface="+mn-lt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45B3C11-ACE9-5C12-C7D2-AAA9E74E6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7699138"/>
              </p:ext>
            </p:extLst>
          </p:nvPr>
        </p:nvGraphicFramePr>
        <p:xfrm>
          <a:off x="5372503" y="1219200"/>
          <a:ext cx="12617618" cy="1286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BF4A60C-74B3-F832-AE82-3E711E0419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8298648"/>
              </p:ext>
            </p:extLst>
          </p:nvPr>
        </p:nvGraphicFramePr>
        <p:xfrm>
          <a:off x="5322611" y="8859341"/>
          <a:ext cx="12060000" cy="9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ytuł slajdu 7">
            <a:extLst>
              <a:ext uri="{FF2B5EF4-FFF2-40B4-BE49-F238E27FC236}">
                <a16:creationId xmlns:a16="http://schemas.microsoft.com/office/drawing/2014/main" id="{CC2EDE9C-CD12-68F4-68B2-2443AFF53F11}"/>
              </a:ext>
            </a:extLst>
          </p:cNvPr>
          <p:cNvSpPr txBox="1">
            <a:spLocks/>
          </p:cNvSpPr>
          <p:nvPr/>
        </p:nvSpPr>
        <p:spPr>
          <a:xfrm>
            <a:off x="208261" y="0"/>
            <a:ext cx="4588042" cy="8983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 algn="ctr"/>
            <a:r>
              <a:rPr lang="pl-PL" sz="2500" dirty="0">
                <a:solidFill>
                  <a:schemeClr val="bg1"/>
                </a:solidFill>
              </a:rPr>
              <a:t>Fundusze Europejskie na Infrastrukturę, Klimat </a:t>
            </a:r>
            <a:r>
              <a:rPr lang="pl-PL" sz="2500" dirty="0" smtClean="0">
                <a:solidFill>
                  <a:schemeClr val="bg1"/>
                </a:solidFill>
              </a:rPr>
              <a:t>                           i </a:t>
            </a:r>
            <a:r>
              <a:rPr lang="pl-PL" sz="2500" dirty="0">
                <a:solidFill>
                  <a:schemeClr val="bg1"/>
                </a:solidFill>
              </a:rPr>
              <a:t>Środowisko 2021-2027 </a:t>
            </a:r>
            <a:br>
              <a:rPr lang="pl-PL" sz="2500" dirty="0">
                <a:solidFill>
                  <a:schemeClr val="bg1"/>
                </a:solidFill>
              </a:rPr>
            </a:br>
            <a:r>
              <a:rPr lang="pl-PL" sz="2500" dirty="0" smtClean="0">
                <a:solidFill>
                  <a:schemeClr val="bg1"/>
                </a:solidFill>
              </a:rPr>
              <a:t>FENX.01.01-IW.01-004/24</a:t>
            </a:r>
            <a:endParaRPr lang="pl-PL" sz="2500" dirty="0">
              <a:solidFill>
                <a:schemeClr val="bg1"/>
              </a:solidFill>
            </a:endParaRPr>
          </a:p>
          <a:p>
            <a:pPr lvl="0" algn="ctr"/>
            <a:endParaRPr lang="pl-PL" sz="25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/>
            <a:r>
              <a:rPr lang="pl-PL" sz="2400" i="1" dirty="0" smtClean="0">
                <a:solidFill>
                  <a:schemeClr val="bg1"/>
                </a:solidFill>
                <a:latin typeface="Source Sans Pro Semibold" panose="020B0503030403020204" pitchFamily="34" charset="0"/>
              </a:rPr>
              <a:t>Priorytet </a:t>
            </a:r>
            <a:r>
              <a:rPr lang="pl-PL" sz="2400" i="1" dirty="0">
                <a:solidFill>
                  <a:schemeClr val="bg1"/>
                </a:solidFill>
                <a:latin typeface="Source Sans Pro Semibold" panose="020B0503030403020204" pitchFamily="34" charset="0"/>
              </a:rPr>
              <a:t>FENX.01 Wsparcie sektorów energetyka i środowisko  w ramach programu Fundusze Europejskie na Infrastrukturę, </a:t>
            </a:r>
            <a:r>
              <a:rPr lang="pl-PL" sz="2400" i="1" dirty="0" smtClean="0">
                <a:solidFill>
                  <a:schemeClr val="bg1"/>
                </a:solidFill>
                <a:latin typeface="Source Sans Pro Semibold" panose="020B0503030403020204" pitchFamily="34" charset="0"/>
              </a:rPr>
              <a:t>Klimat </a:t>
            </a:r>
            <a:r>
              <a:rPr lang="pl-PL" sz="2400" i="1" dirty="0">
                <a:solidFill>
                  <a:schemeClr val="bg1"/>
                </a:solidFill>
                <a:latin typeface="Source Sans Pro Semibold" panose="020B0503030403020204" pitchFamily="34" charset="0"/>
              </a:rPr>
              <a:t>i Środowisko 2021-2027. </a:t>
            </a:r>
          </a:p>
          <a:p>
            <a:pPr lvl="0"/>
            <a:endParaRPr lang="pl-PL" sz="24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/>
            <a:r>
              <a:rPr lang="pl-PL" sz="2400" i="1" dirty="0">
                <a:solidFill>
                  <a:schemeClr val="bg1"/>
                </a:solidFill>
                <a:latin typeface="Source Sans Pro Semibold" panose="020B0503030403020204" pitchFamily="34" charset="0"/>
              </a:rPr>
              <a:t>Działanie FENX.01.01 Efektywność energetyczna</a:t>
            </a:r>
          </a:p>
          <a:p>
            <a:pPr lvl="0"/>
            <a:endParaRPr lang="pl-PL" sz="24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/>
            <a:r>
              <a:rPr lang="pl-PL" sz="2400" i="1" dirty="0">
                <a:solidFill>
                  <a:schemeClr val="bg1"/>
                </a:solidFill>
                <a:latin typeface="Source Sans Pro Semibold" panose="020B0503030403020204" pitchFamily="34" charset="0"/>
              </a:rPr>
              <a:t>Typ projektu: </a:t>
            </a:r>
            <a:r>
              <a:rPr lang="pl-PL" sz="2400" i="1" dirty="0" smtClean="0">
                <a:solidFill>
                  <a:schemeClr val="bg1"/>
                </a:solidFill>
                <a:latin typeface="Source Sans Pro Semibold" panose="020B0503030403020204" pitchFamily="34" charset="0"/>
              </a:rPr>
              <a:t>Poprawa efektywności energetycznej w budynkach użyteczności publicznej (wraz z instalacją OZE) ; w budynkach zabytkowych (projekty realizowane przez państwowe jednostki budżetowe i podmioty nie stanowiące państwowych jednostek budżetowych) oraz w budynkach nie zabytkowych i mieszanych (projekty realizowane tylko przez państwowe jednostki budżetowe)</a:t>
            </a:r>
            <a:endParaRPr lang="pl-PL" sz="24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/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/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/>
            </a:r>
            <a:br>
              <a:rPr lang="pl-PL" sz="1800" dirty="0">
                <a:solidFill>
                  <a:schemeClr val="bg1"/>
                </a:solidFill>
              </a:rPr>
            </a:br>
            <a:endParaRPr lang="pl-P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0784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90122" y="9981813"/>
            <a:ext cx="170878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 dirty="0"/>
          </a:p>
        </p:txBody>
      </p:sp>
      <p:sp>
        <p:nvSpPr>
          <p:cNvPr id="3" name="Nie gniewaj się na ból w naganę w przyjemność chce być o włos od bólu w nadziei, że nie ma hodowli.&#10;">
            <a:extLst>
              <a:ext uri="{FF2B5EF4-FFF2-40B4-BE49-F238E27FC236}">
                <a16:creationId xmlns:a16="http://schemas.microsoft.com/office/drawing/2014/main" id="{C2B1C130-91AB-7DE0-9186-71F9916FE8C7}"/>
              </a:ext>
            </a:extLst>
          </p:cNvPr>
          <p:cNvSpPr txBox="1"/>
          <p:nvPr/>
        </p:nvSpPr>
        <p:spPr>
          <a:xfrm>
            <a:off x="5322611" y="4742938"/>
            <a:ext cx="12238097" cy="57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defRPr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>
              <a:spcAft>
                <a:spcPts val="800"/>
              </a:spcAft>
            </a:pPr>
            <a:endParaRPr lang="pl-PL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94E48E-671A-A41D-207D-7A03F68E8451}"/>
              </a:ext>
            </a:extLst>
          </p:cNvPr>
          <p:cNvSpPr txBox="1"/>
          <p:nvPr/>
        </p:nvSpPr>
        <p:spPr>
          <a:xfrm>
            <a:off x="5271336" y="3939949"/>
            <a:ext cx="12590832" cy="44319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pl-PL" sz="2200" dirty="0" smtClean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200" dirty="0" smtClean="0">
                <a:latin typeface="+mn-lt"/>
              </a:rPr>
              <a:t>Renowacja </a:t>
            </a:r>
            <a:r>
              <a:rPr lang="pl-PL" sz="2200" dirty="0">
                <a:latin typeface="+mn-lt"/>
              </a:rPr>
              <a:t>istniejących budynków mieszkalnych pod kątem efektywności energetycznej</a:t>
            </a:r>
            <a:r>
              <a:rPr lang="pl-PL" sz="2200" dirty="0" smtClean="0">
                <a:latin typeface="+mn-lt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l-PL" sz="22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200" dirty="0">
                <a:latin typeface="+mn-lt"/>
              </a:rPr>
              <a:t>Zakres możliwych prac musi wynikać z audytu energetycznego i prowadzić do oszczędności energii pierwotnej na co najmniej 30% poziomie</a:t>
            </a:r>
            <a:r>
              <a:rPr lang="pl-PL" sz="2200" dirty="0" smtClean="0">
                <a:latin typeface="+mn-lt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l-PL" sz="22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200" dirty="0">
                <a:latin typeface="+mn-lt"/>
              </a:rPr>
              <a:t>Przykładowe prace modernizacyjne, które mogą być objęte wsparciem: docieplenie przegród zewnętrznych, wymiana stolarki okiennej i drzwiowej zewnętrznej, wymiana lub modernizacja źródła ciepła, zastosowanie OZE, oświetlenie wspólne budynku</a:t>
            </a:r>
            <a:r>
              <a:rPr lang="pl-PL" sz="2200" dirty="0" smtClean="0">
                <a:latin typeface="+mn-lt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l-PL" sz="22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200" dirty="0">
                <a:latin typeface="+mn-lt"/>
              </a:rPr>
              <a:t>Dodatkowe prace realizujące cele wynikające z Zielonego Ładu, a nie ujęte w audycie, np. podjazdy dla niepełnosprawnych, punkty ładowania, zielone ściany.</a:t>
            </a:r>
          </a:p>
          <a:p>
            <a:endParaRPr lang="pl-PL" dirty="0" smtClean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45B3C11-ACE9-5C12-C7D2-AAA9E74E6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9621658"/>
              </p:ext>
            </p:extLst>
          </p:nvPr>
        </p:nvGraphicFramePr>
        <p:xfrm>
          <a:off x="5312229" y="1193841"/>
          <a:ext cx="12509046" cy="2746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BF4A60C-74B3-F832-AE82-3E711E0419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0182410"/>
              </p:ext>
            </p:extLst>
          </p:nvPr>
        </p:nvGraphicFramePr>
        <p:xfrm>
          <a:off x="5240478" y="8230042"/>
          <a:ext cx="12238097" cy="165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ytuł slajdu 7">
            <a:extLst>
              <a:ext uri="{FF2B5EF4-FFF2-40B4-BE49-F238E27FC236}">
                <a16:creationId xmlns:a16="http://schemas.microsoft.com/office/drawing/2014/main" id="{E89507F7-9589-059A-ABED-70D39EAF44FA}"/>
              </a:ext>
            </a:extLst>
          </p:cNvPr>
          <p:cNvSpPr txBox="1">
            <a:spLocks/>
          </p:cNvSpPr>
          <p:nvPr/>
        </p:nvSpPr>
        <p:spPr>
          <a:xfrm>
            <a:off x="555812" y="1219201"/>
            <a:ext cx="4173120" cy="8901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 algn="ctr"/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i="1" dirty="0" smtClean="0">
                <a:solidFill>
                  <a:schemeClr val="bg1"/>
                </a:solidFill>
                <a:latin typeface="Source Sans Pro Semibold" panose="020B0503030403020204" pitchFamily="34" charset="0"/>
              </a:rPr>
              <a:t>Współfinansowanie projektów realizowanych w ramach Programu Fundusze Europejskie na Infrastrukturę, Klimat, Środowisko 2021-2027 (</a:t>
            </a:r>
            <a:r>
              <a:rPr lang="pl-PL" sz="2400" i="1" dirty="0" err="1" smtClean="0">
                <a:solidFill>
                  <a:schemeClr val="bg1"/>
                </a:solidFill>
                <a:latin typeface="Source Sans Pro Semibold" panose="020B0503030403020204" pitchFamily="34" charset="0"/>
              </a:rPr>
              <a:t>FEnIKS</a:t>
            </a:r>
            <a:r>
              <a:rPr lang="pl-PL" sz="2400" i="1" dirty="0" smtClean="0">
                <a:solidFill>
                  <a:schemeClr val="bg1"/>
                </a:solidFill>
                <a:latin typeface="Source Sans Pro Semibold" panose="020B0503030403020204" pitchFamily="34" charset="0"/>
              </a:rPr>
              <a:t>), Część 3) Poprawa efektywności energetycznej  w budynkach mieszkalnych (wraz z instalacją OZE) – budynki wielorodzinne</a:t>
            </a:r>
            <a:endParaRPr lang="pl-PL" sz="24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 algn="ctr"/>
            <a:endParaRPr lang="pl-PL" sz="24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/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rgbClr val="FFFFFF"/>
                </a:solidFill>
              </a:rPr>
              <a:t>CEL </a:t>
            </a:r>
            <a:br>
              <a:rPr lang="pl-PL" sz="2400" dirty="0">
                <a:solidFill>
                  <a:srgbClr val="FFFFFF"/>
                </a:solidFill>
              </a:rPr>
            </a:br>
            <a:r>
              <a:rPr lang="pl-PL" sz="2400" i="1" dirty="0" smtClean="0">
                <a:solidFill>
                  <a:schemeClr val="bg1"/>
                </a:solidFill>
              </a:rPr>
              <a:t>Poprawa efektywności energetycznej budynków wielorodzinnych poprzez kompleksową termomodernizację budynków, wraz  z instalacją odnawialnych źródeł energii oraz magazynów energii</a:t>
            </a:r>
            <a:endParaRPr lang="pl-PL" sz="2400" i="1" dirty="0">
              <a:solidFill>
                <a:schemeClr val="bg1"/>
              </a:solidFill>
              <a:latin typeface="+mn-lt"/>
            </a:endParaRPr>
          </a:p>
          <a:p>
            <a:pPr hangingPunct="1"/>
            <a:endParaRPr lang="pl-P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4941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90122" y="9981813"/>
            <a:ext cx="170878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 dirty="0"/>
          </a:p>
        </p:txBody>
      </p:sp>
      <p:sp>
        <p:nvSpPr>
          <p:cNvPr id="3" name="Nie gniewaj się na ból w naganę w przyjemność chce być o włos od bólu w nadziei, że nie ma hodowli.&#10;">
            <a:extLst>
              <a:ext uri="{FF2B5EF4-FFF2-40B4-BE49-F238E27FC236}">
                <a16:creationId xmlns:a16="http://schemas.microsoft.com/office/drawing/2014/main" id="{C2B1C130-91AB-7DE0-9186-71F9916FE8C7}"/>
              </a:ext>
            </a:extLst>
          </p:cNvPr>
          <p:cNvSpPr txBox="1"/>
          <p:nvPr/>
        </p:nvSpPr>
        <p:spPr>
          <a:xfrm>
            <a:off x="5322611" y="4742938"/>
            <a:ext cx="12238097" cy="57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defRPr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>
              <a:spcAft>
                <a:spcPts val="800"/>
              </a:spcAft>
            </a:pPr>
            <a:endParaRPr lang="pl-PL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94E48E-671A-A41D-207D-7A03F68E8451}"/>
              </a:ext>
            </a:extLst>
          </p:cNvPr>
          <p:cNvSpPr txBox="1"/>
          <p:nvPr/>
        </p:nvSpPr>
        <p:spPr>
          <a:xfrm>
            <a:off x="5442819" y="2420799"/>
            <a:ext cx="12421985" cy="64017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200" dirty="0" smtClean="0">
                <a:latin typeface="+mn-lt"/>
              </a:rPr>
              <a:t>poprawa </a:t>
            </a:r>
            <a:r>
              <a:rPr lang="pl-PL" sz="2200" dirty="0">
                <a:latin typeface="+mn-lt"/>
              </a:rPr>
              <a:t>efektywności energetycznej w przedsiębiorstwach, w tym modernizacja energetyczna budynków zakładowych, podniesienie efektywności energetycznej procesów wytwórczych, zwiększenie efektywności energetycznej systemów obiegu mediów w zakładach, ciągów transportowych oraz  systemów pomocniczych, układów odzysku ciepła z procesów przemysłowych, oświetlenia, instalacja urządzeń OZE z magazynami energii, instalacja urządzeń do produkcji, magazynowania, transportu wodoru odnawialnego. </a:t>
            </a:r>
          </a:p>
          <a:p>
            <a:r>
              <a:rPr lang="pl-PL" sz="2200" dirty="0">
                <a:latin typeface="+mn-lt"/>
              </a:rPr>
              <a:t>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200" dirty="0" smtClean="0">
                <a:latin typeface="+mn-lt"/>
              </a:rPr>
              <a:t>w </a:t>
            </a:r>
            <a:r>
              <a:rPr lang="pl-PL" sz="2200" dirty="0">
                <a:latin typeface="+mn-lt"/>
              </a:rPr>
              <a:t>zakresie poprawy efektywności energetycznej budynków, minimalny próg wymaganych oszczędności energii pierwotnej, uwzględniający zakres przedsięwzięcia, wynosi 30% (z wyjątkiem zabytków).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200" dirty="0" smtClean="0">
                <a:latin typeface="+mn-lt"/>
              </a:rPr>
              <a:t>w </a:t>
            </a:r>
            <a:r>
              <a:rPr lang="pl-PL" sz="2200" dirty="0" smtClean="0">
                <a:latin typeface="+mn-lt"/>
              </a:rPr>
              <a:t>zakresie </a:t>
            </a:r>
            <a:r>
              <a:rPr lang="pl-PL" sz="2200" dirty="0">
                <a:latin typeface="+mn-lt"/>
              </a:rPr>
              <a:t>zwiększenia efektywności energetycznej linii/procesów technologicznych, minimalny próg oszczędności energii pierwotnej, uwzględniający zakres przedsięwzięcia, wynosi 10</a:t>
            </a:r>
            <a:r>
              <a:rPr lang="pl-PL" sz="2200" dirty="0" smtClean="0">
                <a:latin typeface="+mn-lt"/>
              </a:rPr>
              <a:t>%.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l-PL" sz="22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200" dirty="0" smtClean="0">
                <a:latin typeface="+mn-lt"/>
              </a:rPr>
              <a:t>zakres </a:t>
            </a:r>
            <a:r>
              <a:rPr lang="pl-PL" sz="2200" dirty="0">
                <a:latin typeface="+mn-lt"/>
              </a:rPr>
              <a:t>działań w odniesieniu do budynków, urządzeń technicznych lub instalacji i procesów technologicznych musi wynikać z audytów energetycznych</a:t>
            </a:r>
            <a:r>
              <a:rPr lang="pl-PL" sz="2200" dirty="0" smtClean="0">
                <a:latin typeface="+mn-lt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l-PL" sz="22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200" dirty="0" smtClean="0">
                <a:latin typeface="+mn-lt"/>
              </a:rPr>
              <a:t>z zakresu </a:t>
            </a:r>
            <a:r>
              <a:rPr lang="pl-PL" sz="2200" dirty="0">
                <a:latin typeface="+mn-lt"/>
              </a:rPr>
              <a:t>kwalifikowania wyłączone są indywidualne kotły zasilane paliwami kopalnymi.</a:t>
            </a:r>
          </a:p>
          <a:p>
            <a:endParaRPr lang="pl-PL" dirty="0"/>
          </a:p>
          <a:p>
            <a:endParaRPr lang="pl-PL" dirty="0" smtClean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45B3C11-ACE9-5C12-C7D2-AAA9E74E6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979779"/>
              </p:ext>
            </p:extLst>
          </p:nvPr>
        </p:nvGraphicFramePr>
        <p:xfrm>
          <a:off x="5399289" y="1083412"/>
          <a:ext cx="12509046" cy="1337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BF4A60C-74B3-F832-AE82-3E711E0419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034422"/>
              </p:ext>
            </p:extLst>
          </p:nvPr>
        </p:nvGraphicFramePr>
        <p:xfrm>
          <a:off x="5322611" y="8322408"/>
          <a:ext cx="12238097" cy="165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ytuł slajdu 7">
            <a:extLst>
              <a:ext uri="{FF2B5EF4-FFF2-40B4-BE49-F238E27FC236}">
                <a16:creationId xmlns:a16="http://schemas.microsoft.com/office/drawing/2014/main" id="{E89507F7-9589-059A-ABED-70D39EAF44FA}"/>
              </a:ext>
            </a:extLst>
          </p:cNvPr>
          <p:cNvSpPr txBox="1">
            <a:spLocks/>
          </p:cNvSpPr>
          <p:nvPr/>
        </p:nvSpPr>
        <p:spPr>
          <a:xfrm>
            <a:off x="495851" y="800116"/>
            <a:ext cx="4173120" cy="8901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 algn="ctr"/>
            <a:endParaRPr lang="pl-PL" sz="2400" dirty="0">
              <a:solidFill>
                <a:schemeClr val="bg1"/>
              </a:solidFill>
            </a:endParaRPr>
          </a:p>
          <a:p>
            <a:pPr lvl="0" algn="ctr"/>
            <a:r>
              <a:rPr lang="pl-PL" sz="2400" i="1" dirty="0" smtClean="0">
                <a:solidFill>
                  <a:schemeClr val="bg1"/>
                </a:solidFill>
                <a:latin typeface="Source Sans Pro Semibold" panose="020B0503030403020204" pitchFamily="34" charset="0"/>
              </a:rPr>
              <a:t>Współfinansowanie  </a:t>
            </a:r>
            <a:r>
              <a:rPr lang="pl-PL" sz="2400" i="1" dirty="0" smtClean="0">
                <a:solidFill>
                  <a:schemeClr val="bg1"/>
                </a:solidFill>
                <a:latin typeface="Source Sans Pro Semibold" panose="020B0503030403020204" pitchFamily="34" charset="0"/>
              </a:rPr>
              <a:t>projektów realizowanych w ramach Programu Fundusze Europejskie na Infrastrukturę, Klimat, Środowisko 2021-2027 (FEnIKS), Część 1) Poprawa efektywności energetycznej (wraz z instalacją OZE) w dużych i średnich przedsiębiorstwach</a:t>
            </a:r>
            <a:endParaRPr lang="pl-PL" sz="24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/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rgbClr val="FFFFFF"/>
                </a:solidFill>
              </a:rPr>
              <a:t>CEL </a:t>
            </a:r>
            <a:br>
              <a:rPr lang="pl-PL" sz="2400" dirty="0">
                <a:solidFill>
                  <a:srgbClr val="FFFFFF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Poprawa warunków </a:t>
            </a:r>
            <a:r>
              <a:rPr lang="pl-PL" sz="2400" dirty="0">
                <a:solidFill>
                  <a:schemeClr val="bg1"/>
                </a:solidFill>
              </a:rPr>
              <a:t>rozwoju kraju poprzez budowę infrastruktury technicznej i społecznej zgodnie z założeniami zrównoważonego rozwoju.</a:t>
            </a:r>
          </a:p>
        </p:txBody>
      </p:sp>
    </p:spTree>
    <p:extLst>
      <p:ext uri="{BB962C8B-B14F-4D97-AF65-F5344CB8AC3E}">
        <p14:creationId xmlns:p14="http://schemas.microsoft.com/office/powerpoint/2010/main" val="142763055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prezentacji">
            <a:extLst>
              <a:ext uri="{FF2B5EF4-FFF2-40B4-BE49-F238E27FC236}">
                <a16:creationId xmlns:a16="http://schemas.microsoft.com/office/drawing/2014/main" id="{E3E54217-D9BA-9717-074A-300E96551D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9897" y="1116743"/>
            <a:ext cx="7807942" cy="2592163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pl-PL" sz="6000" dirty="0" smtClean="0"/>
              <a:t>Środki europejskie – Krajowy Plan Odbudowy                             i Zwiększania Odporności (KPO)</a:t>
            </a:r>
            <a:endParaRPr lang="pl-PL" sz="6000" dirty="0"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90122" y="9981813"/>
            <a:ext cx="17087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 dirty="0"/>
          </a:p>
        </p:txBody>
      </p:sp>
      <p:grpSp>
        <p:nvGrpSpPr>
          <p:cNvPr id="107" name="Group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15255862" y="9325"/>
            <a:ext cx="2577784" cy="1107417"/>
            <a:chOff x="0" y="0"/>
            <a:chExt cx="2577782" cy="1107415"/>
          </a:xfrm>
        </p:grpSpPr>
        <p:pic>
          <p:nvPicPr>
            <p:cNvPr id="105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577783" cy="11074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8058" dir="5400000" rotWithShape="0">
                <a:srgbClr val="4D4D4D">
                  <a:alpha val="19617"/>
                </a:srgbClr>
              </a:outerShdw>
            </a:effectLst>
          </p:spPr>
        </p:pic>
        <p:pic>
          <p:nvPicPr>
            <p:cNvPr id="106" name="Image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405" y="320548"/>
              <a:ext cx="1934973" cy="466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66738803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90122" y="9981813"/>
            <a:ext cx="17087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 dirty="0"/>
          </a:p>
        </p:txBody>
      </p:sp>
      <p:sp>
        <p:nvSpPr>
          <p:cNvPr id="3" name="Nie gniewaj się na ból w naganę w przyjemność chce być o włos od bólu w nadziei, że nie ma hodowli.&#10;">
            <a:extLst>
              <a:ext uri="{FF2B5EF4-FFF2-40B4-BE49-F238E27FC236}">
                <a16:creationId xmlns:a16="http://schemas.microsoft.com/office/drawing/2014/main" id="{C2B1C130-91AB-7DE0-9186-71F9916FE8C7}"/>
              </a:ext>
            </a:extLst>
          </p:cNvPr>
          <p:cNvSpPr txBox="1"/>
          <p:nvPr/>
        </p:nvSpPr>
        <p:spPr>
          <a:xfrm>
            <a:off x="5322611" y="4742938"/>
            <a:ext cx="12238097" cy="57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defRPr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>
              <a:spcAft>
                <a:spcPts val="800"/>
              </a:spcAft>
            </a:pPr>
            <a:endParaRPr lang="pl-PL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94E48E-671A-A41D-207D-7A03F68E8451}"/>
              </a:ext>
            </a:extLst>
          </p:cNvPr>
          <p:cNvSpPr txBox="1"/>
          <p:nvPr/>
        </p:nvSpPr>
        <p:spPr>
          <a:xfrm>
            <a:off x="5464387" y="2825116"/>
            <a:ext cx="12096321" cy="60016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pl-PL" sz="22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200" dirty="0" smtClean="0">
                <a:latin typeface="+mn-lt"/>
              </a:rPr>
              <a:t>Inwestycje </a:t>
            </a:r>
            <a:r>
              <a:rPr lang="pl-PL" sz="2200" dirty="0">
                <a:latin typeface="+mn-lt"/>
              </a:rPr>
              <a:t>polegające na poprawie efektywności energetycznej i/lub wymianie/modernizacji źródeł ciepła wraz z możliwością zastosowania odnawialnych źródeł energii w budynku/budynkach szkół i przedszkoli. </a:t>
            </a:r>
            <a:endParaRPr lang="pl-PL" sz="2200" dirty="0" smtClean="0">
              <a:latin typeface="+mn-lt"/>
            </a:endParaRPr>
          </a:p>
          <a:p>
            <a:endParaRPr lang="pl-PL" sz="22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200" dirty="0">
                <a:latin typeface="+mn-lt"/>
              </a:rPr>
              <a:t>Wsparcie bezzwrotne </a:t>
            </a:r>
            <a:r>
              <a:rPr lang="pl-PL" sz="2200" dirty="0" smtClean="0">
                <a:latin typeface="+mn-lt"/>
              </a:rPr>
              <a:t>do </a:t>
            </a:r>
            <a:r>
              <a:rPr lang="pl-PL" sz="2200" dirty="0">
                <a:latin typeface="+mn-lt"/>
              </a:rPr>
              <a:t>100% wydatków kwalifikowalnych (kosztów kwalifikowanych), z zastrzeżeniem, że jednostkowy koszt kwalifikowany wyrażony jako iloraz kosztów kwalifikowanych do powierzchni o regulowanej temperaturze powietrza nie może przekraczać wartości 1 400 zł za 1 m2 powierzchni o regulowanej temperaturze powietrza.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22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200" dirty="0">
                <a:latin typeface="+mn-lt"/>
              </a:rPr>
              <a:t>Zakres modernizacji energetycznej ww. budynków musi wynikać z posiadanego audytu energetycznego, wykazującego minimalną łączną redukcję zapotrzebowania na energię pierwotną budynków na poziomie 30% w stosunku do stanu istniejącego oraz redukcję zapotrzebowania na energię końcową na poziomie co najmniej 25% w stosunku do stanu istniejącego</a:t>
            </a:r>
            <a:r>
              <a:rPr lang="pl-PL" sz="2200" dirty="0" smtClean="0">
                <a:latin typeface="+mn-lt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22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200" dirty="0">
                <a:latin typeface="+mn-lt"/>
              </a:rPr>
              <a:t>z zakresu kwalifikowania wyłączone są </a:t>
            </a:r>
            <a:r>
              <a:rPr lang="pl-PL" sz="2200" dirty="0" smtClean="0">
                <a:latin typeface="+mn-lt"/>
              </a:rPr>
              <a:t>kotły zasilane źródłami kopalnymi, w tym gazowe.</a:t>
            </a:r>
            <a:endParaRPr lang="pl-PL" sz="22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600" dirty="0">
              <a:latin typeface="+mn-lt"/>
            </a:endParaRPr>
          </a:p>
          <a:p>
            <a:endParaRPr lang="pl-PL" sz="1600" dirty="0">
              <a:latin typeface="+mn-lt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45B3C11-ACE9-5C12-C7D2-AAA9E74E6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4768577"/>
              </p:ext>
            </p:extLst>
          </p:nvPr>
        </p:nvGraphicFramePr>
        <p:xfrm>
          <a:off x="5464387" y="1432330"/>
          <a:ext cx="12509046" cy="1235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BF4A60C-74B3-F832-AE82-3E711E0419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5065541"/>
              </p:ext>
            </p:extLst>
          </p:nvPr>
        </p:nvGraphicFramePr>
        <p:xfrm>
          <a:off x="5356405" y="8826759"/>
          <a:ext cx="12464869" cy="911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ytuł slajdu 7">
            <a:extLst>
              <a:ext uri="{FF2B5EF4-FFF2-40B4-BE49-F238E27FC236}">
                <a16:creationId xmlns:a16="http://schemas.microsoft.com/office/drawing/2014/main" id="{6C0F8A96-0C6C-179D-38B7-995B578B365C}"/>
              </a:ext>
            </a:extLst>
          </p:cNvPr>
          <p:cNvSpPr txBox="1">
            <a:spLocks/>
          </p:cNvSpPr>
          <p:nvPr/>
        </p:nvSpPr>
        <p:spPr>
          <a:xfrm>
            <a:off x="187393" y="300865"/>
            <a:ext cx="4588042" cy="8983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 algn="ctr"/>
            <a:endParaRPr lang="pl-PL" sz="2500" dirty="0" smtClean="0">
              <a:solidFill>
                <a:schemeClr val="bg1"/>
              </a:solidFill>
            </a:endParaRPr>
          </a:p>
          <a:p>
            <a:pPr lvl="0" algn="ctr"/>
            <a:endParaRPr lang="pl-PL" sz="2500" dirty="0">
              <a:solidFill>
                <a:schemeClr val="bg1"/>
              </a:solidFill>
            </a:endParaRPr>
          </a:p>
          <a:p>
            <a:pPr lvl="0" algn="ctr"/>
            <a:endParaRPr lang="pl-PL" sz="2500" dirty="0" smtClean="0">
              <a:solidFill>
                <a:schemeClr val="bg1"/>
              </a:solidFill>
            </a:endParaRPr>
          </a:p>
          <a:p>
            <a:pPr lvl="0" algn="ctr"/>
            <a:r>
              <a:rPr lang="pl-PL" sz="2400" dirty="0" smtClean="0">
                <a:solidFill>
                  <a:schemeClr val="bg1"/>
                </a:solidFill>
                <a:latin typeface="+mn-lt"/>
              </a:rPr>
              <a:t>Krajowy </a:t>
            </a:r>
            <a:r>
              <a:rPr lang="pl-PL" sz="2400" dirty="0" smtClean="0">
                <a:solidFill>
                  <a:schemeClr val="bg1"/>
                </a:solidFill>
                <a:latin typeface="+mn-lt"/>
              </a:rPr>
              <a:t>Plan Odbudowy </a:t>
            </a:r>
            <a:r>
              <a:rPr lang="pl-PL" sz="24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2400" dirty="0" smtClean="0">
                <a:solidFill>
                  <a:schemeClr val="bg1"/>
                </a:solidFill>
                <a:latin typeface="+mn-lt"/>
              </a:rPr>
            </a:br>
            <a:r>
              <a:rPr lang="pl-PL" sz="2400" dirty="0" smtClean="0">
                <a:solidFill>
                  <a:schemeClr val="bg1"/>
                </a:solidFill>
                <a:latin typeface="+mn-lt"/>
              </a:rPr>
              <a:t>i </a:t>
            </a:r>
            <a:r>
              <a:rPr lang="pl-PL" sz="2400" dirty="0" smtClean="0">
                <a:solidFill>
                  <a:schemeClr val="bg1"/>
                </a:solidFill>
                <a:latin typeface="+mn-lt"/>
              </a:rPr>
              <a:t>Zwiększania </a:t>
            </a:r>
            <a:r>
              <a:rPr lang="pl-PL" sz="2400" dirty="0" smtClean="0">
                <a:solidFill>
                  <a:schemeClr val="bg1"/>
                </a:solidFill>
                <a:latin typeface="+mn-lt"/>
              </a:rPr>
              <a:t>Odporności</a:t>
            </a:r>
            <a:endParaRPr lang="pl-PL" sz="2400" dirty="0">
              <a:solidFill>
                <a:schemeClr val="bg1"/>
              </a:solidFill>
              <a:latin typeface="+mn-lt"/>
            </a:endParaRPr>
          </a:p>
          <a:p>
            <a:pPr lvl="0" algn="ctr"/>
            <a:endParaRPr lang="pl-PL" sz="2400" i="1" dirty="0" smtClean="0">
              <a:solidFill>
                <a:schemeClr val="bg1"/>
              </a:solidFill>
              <a:latin typeface="+mn-lt"/>
            </a:endParaRPr>
          </a:p>
          <a:p>
            <a:pPr lvl="0" algn="ctr"/>
            <a:endParaRPr lang="pl-PL" sz="2400" i="1" dirty="0">
              <a:solidFill>
                <a:schemeClr val="bg1"/>
              </a:solidFill>
              <a:latin typeface="+mn-lt"/>
            </a:endParaRPr>
          </a:p>
          <a:p>
            <a:pPr lvl="0" algn="ctr"/>
            <a:endParaRPr lang="pl-PL" sz="2400" i="1" dirty="0" smtClean="0">
              <a:solidFill>
                <a:schemeClr val="bg1"/>
              </a:solidFill>
              <a:latin typeface="+mn-lt"/>
            </a:endParaRPr>
          </a:p>
          <a:p>
            <a:r>
              <a:rPr lang="pl-PL" sz="2400" dirty="0" smtClean="0">
                <a:solidFill>
                  <a:schemeClr val="bg1"/>
                </a:solidFill>
                <a:latin typeface="+mn-lt"/>
              </a:rPr>
              <a:t>Inwestycja B1.1.3</a:t>
            </a:r>
            <a:endParaRPr lang="pl-PL" sz="2400" i="1" dirty="0">
              <a:solidFill>
                <a:schemeClr val="bg1"/>
              </a:solidFill>
              <a:latin typeface="+mn-lt"/>
            </a:endParaRPr>
          </a:p>
          <a:p>
            <a:pPr lvl="0" algn="ctr"/>
            <a:endParaRPr lang="pl-PL" sz="2400" i="1" dirty="0">
              <a:solidFill>
                <a:schemeClr val="bg1"/>
              </a:solidFill>
              <a:latin typeface="+mn-lt"/>
            </a:endParaRPr>
          </a:p>
          <a:p>
            <a:pPr lvl="0" algn="ctr"/>
            <a:endParaRPr lang="pl-PL" sz="2400" i="1" dirty="0">
              <a:solidFill>
                <a:schemeClr val="bg1"/>
              </a:solidFill>
              <a:latin typeface="+mn-lt"/>
            </a:endParaRPr>
          </a:p>
          <a:p>
            <a:pPr lvl="0"/>
            <a:r>
              <a:rPr lang="pl-PL" sz="2400" i="1" dirty="0" smtClean="0">
                <a:solidFill>
                  <a:schemeClr val="bg1"/>
                </a:solidFill>
                <a:latin typeface="+mn-lt"/>
              </a:rPr>
              <a:t>Wymiana źródeł ciepła i poprawa efektywności energetycznej szkół </a:t>
            </a:r>
          </a:p>
          <a:p>
            <a:pPr lvl="0"/>
            <a:endParaRPr lang="pl-PL" sz="2400" i="1" dirty="0">
              <a:solidFill>
                <a:schemeClr val="bg1"/>
              </a:solidFill>
              <a:latin typeface="+mn-lt"/>
            </a:endParaRPr>
          </a:p>
          <a:p>
            <a:pPr lvl="0"/>
            <a:endParaRPr lang="pl-PL" sz="2400" i="1" dirty="0">
              <a:solidFill>
                <a:schemeClr val="bg1"/>
              </a:solidFill>
              <a:latin typeface="+mn-lt"/>
            </a:endParaRPr>
          </a:p>
          <a:p>
            <a:pPr lvl="0"/>
            <a:r>
              <a:rPr lang="pl-PL" sz="2400" i="1" dirty="0" smtClean="0">
                <a:solidFill>
                  <a:schemeClr val="bg1"/>
                </a:solidFill>
                <a:latin typeface="+mn-lt"/>
              </a:rPr>
              <a:t>CEL </a:t>
            </a:r>
            <a:r>
              <a:rPr lang="pl-PL" sz="2400" i="1" dirty="0" smtClean="0">
                <a:solidFill>
                  <a:schemeClr val="bg1"/>
                </a:solidFill>
                <a:latin typeface="+mn-lt"/>
              </a:rPr>
              <a:t>-</a:t>
            </a:r>
            <a:br>
              <a:rPr lang="pl-PL" sz="2400" i="1" dirty="0" smtClean="0">
                <a:solidFill>
                  <a:schemeClr val="bg1"/>
                </a:solidFill>
                <a:latin typeface="+mn-lt"/>
              </a:rPr>
            </a:br>
            <a:r>
              <a:rPr lang="pl-PL" sz="2400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2400" i="1" dirty="0">
                <a:solidFill>
                  <a:schemeClr val="bg1"/>
                </a:solidFill>
                <a:latin typeface="+mn-lt"/>
              </a:rPr>
              <a:t>P</a:t>
            </a:r>
            <a:r>
              <a:rPr lang="pl-PL" sz="2400" i="1" dirty="0" smtClean="0">
                <a:solidFill>
                  <a:schemeClr val="bg1"/>
                </a:solidFill>
                <a:latin typeface="+mn-lt"/>
              </a:rPr>
              <a:t>oprawa </a:t>
            </a:r>
            <a:r>
              <a:rPr lang="pl-PL" sz="2400" i="1" dirty="0" smtClean="0">
                <a:solidFill>
                  <a:schemeClr val="bg1"/>
                </a:solidFill>
                <a:latin typeface="+mn-lt"/>
              </a:rPr>
              <a:t>efektywności energetycznej instytucji edukacyjnej oraz zastąpienie wysokoemisyjnych źródeł ciepła bardziej ekologicznymi alternatywami </a:t>
            </a:r>
          </a:p>
          <a:p>
            <a:pPr lvl="0"/>
            <a:endParaRPr lang="pl-PL" sz="1800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226824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90122" y="9981813"/>
            <a:ext cx="17087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 dirty="0"/>
          </a:p>
        </p:txBody>
      </p:sp>
      <p:sp>
        <p:nvSpPr>
          <p:cNvPr id="3" name="Nie gniewaj się na ból w naganę w przyjemność chce być o włos od bólu w nadziei, że nie ma hodowli.&#10;">
            <a:extLst>
              <a:ext uri="{FF2B5EF4-FFF2-40B4-BE49-F238E27FC236}">
                <a16:creationId xmlns:a16="http://schemas.microsoft.com/office/drawing/2014/main" id="{C2B1C130-91AB-7DE0-9186-71F9916FE8C7}"/>
              </a:ext>
            </a:extLst>
          </p:cNvPr>
          <p:cNvSpPr txBox="1"/>
          <p:nvPr/>
        </p:nvSpPr>
        <p:spPr>
          <a:xfrm>
            <a:off x="5322611" y="4742938"/>
            <a:ext cx="12238097" cy="57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defRPr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>
              <a:spcAft>
                <a:spcPts val="800"/>
              </a:spcAft>
            </a:pPr>
            <a:endParaRPr lang="pl-PL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94E48E-671A-A41D-207D-7A03F68E8451}"/>
              </a:ext>
            </a:extLst>
          </p:cNvPr>
          <p:cNvSpPr txBox="1"/>
          <p:nvPr/>
        </p:nvSpPr>
        <p:spPr>
          <a:xfrm>
            <a:off x="5236485" y="2123538"/>
            <a:ext cx="13051515" cy="68172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1900" b="1" dirty="0">
                <a:latin typeface="+mn-lt"/>
              </a:rPr>
              <a:t>Przedsięwzięcia służące poprawie efektywności energetycznej:</a:t>
            </a:r>
            <a:endParaRPr lang="pl-PL" sz="19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900" dirty="0">
                <a:latin typeface="+mn-lt"/>
              </a:rPr>
              <a:t>polegające m.in. na budowie, rozbudowie lub modernizacji istniejących instalacji przemysłowo‑produkcyjnych, urządzeń przemysłowych i instalacji elektroenergetycznych mających na celu poprawę ich efektywności energetycznej,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900" dirty="0">
                <a:latin typeface="+mn-lt"/>
              </a:rPr>
              <a:t>zwiększające udział wykorzystywania niskoemisyjnych lub zeroemisyjnych paliw w procesach wytwarzania, z zachowaniem najwyższych standardów emisyjnych,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900" dirty="0">
                <a:latin typeface="+mn-lt"/>
              </a:rPr>
              <a:t>polegające na zastąpieniu niskoefektywnych energetycznie źródeł ciepła wykorzystujących paliwa (stałe, ciekłe, gazowe) lub energię elektryczną źródłami charakteryzującymi się wyższą efektywnością energetyczną,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900" dirty="0">
                <a:latin typeface="+mn-lt"/>
              </a:rPr>
              <a:t>termomodernizacji budynków i obiektów wykorzystywanych w procesach przemysłowych.</a:t>
            </a:r>
          </a:p>
          <a:p>
            <a:r>
              <a:rPr lang="pl-PL" sz="1900" dirty="0">
                <a:latin typeface="+mn-lt"/>
              </a:rPr>
              <a:t>Oszczędność energii końcowej w ciągu roku w przedsiębiorstwie w wyniku działania inwestycyjnego musi wynosić co najmniej 125 </a:t>
            </a:r>
            <a:r>
              <a:rPr lang="pl-PL" sz="1900" dirty="0" err="1">
                <a:latin typeface="+mn-lt"/>
              </a:rPr>
              <a:t>toe</a:t>
            </a:r>
            <a:r>
              <a:rPr lang="pl-PL" sz="1900" dirty="0" smtClean="0">
                <a:latin typeface="+mn-lt"/>
              </a:rPr>
              <a:t>/ rok </a:t>
            </a:r>
            <a:r>
              <a:rPr lang="pl-PL" sz="1900" dirty="0">
                <a:latin typeface="+mn-lt"/>
              </a:rPr>
              <a:t>na przedsiębiorstwo realizujące projekt lub oszczędność energii końcowej w odniesieniu do jednostki produktu w zakresie realizowanego projektu (np. w zakładzie produkcyjnym objętym projektem) musi wynosić nie mniej niż 10</a:t>
            </a:r>
            <a:r>
              <a:rPr lang="pl-PL" sz="1900" dirty="0" smtClean="0">
                <a:latin typeface="+mn-lt"/>
              </a:rPr>
              <a:t>%.</a:t>
            </a:r>
          </a:p>
          <a:p>
            <a:endParaRPr lang="pl-PL" sz="1900" dirty="0">
              <a:latin typeface="+mn-lt"/>
            </a:endParaRPr>
          </a:p>
          <a:p>
            <a:r>
              <a:rPr lang="pl-PL" sz="1900" dirty="0">
                <a:latin typeface="+mn-lt"/>
              </a:rPr>
              <a:t> </a:t>
            </a:r>
            <a:r>
              <a:rPr lang="pl-PL" sz="1900" b="1" dirty="0" smtClean="0">
                <a:latin typeface="+mn-lt"/>
              </a:rPr>
              <a:t>Przedsięwzięcia </a:t>
            </a:r>
            <a:r>
              <a:rPr lang="pl-PL" sz="1900" b="1" dirty="0">
                <a:latin typeface="+mn-lt"/>
              </a:rPr>
              <a:t>dotyczące budowy lub przebudowy jednostek wytwórczych na potrzeby własne:</a:t>
            </a:r>
            <a:endParaRPr lang="pl-PL" sz="19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900" dirty="0">
                <a:latin typeface="+mn-lt"/>
              </a:rPr>
              <a:t>odnawialnych źródeł energii (OZE) w przedsiębiorstwach, w tym turbin wiatrowych, kolektorów słonecznych, paneli fotowoltaicznych, systemów geotermalnych, pomp ciepła,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900" dirty="0">
                <a:latin typeface="+mn-lt"/>
              </a:rPr>
              <a:t>magazynów energii w przedsiębiorstwach w powiązaniu z wytwarzaniem energii ze źródeł odnawialnych, tj. magazynów energii zintegrowanych z jednostką wytwórczą OZE realizowaną równolegle w projekcie,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900" dirty="0">
                <a:latin typeface="+mn-lt"/>
              </a:rPr>
              <a:t>budowy/modernizacji własnych (wewnętrznych) niskoemisyjnych źródeł energii, z uwzględnieniem wysokosprawnej kogeneracji.</a:t>
            </a:r>
          </a:p>
          <a:p>
            <a:r>
              <a:rPr lang="pl-PL" sz="1900" dirty="0" smtClean="0">
                <a:latin typeface="+mn-lt"/>
              </a:rPr>
              <a:t>Oszczędność </a:t>
            </a:r>
            <a:r>
              <a:rPr lang="pl-PL" sz="1900" dirty="0">
                <a:latin typeface="+mn-lt"/>
              </a:rPr>
              <a:t>energii końcowej w ciągu roku w przedsiębiorstwie o co najmniej 125 </a:t>
            </a:r>
            <a:r>
              <a:rPr lang="pl-PL" sz="1900" dirty="0" err="1">
                <a:latin typeface="+mn-lt"/>
              </a:rPr>
              <a:t>toe</a:t>
            </a:r>
            <a:r>
              <a:rPr lang="pl-PL" sz="1900" dirty="0">
                <a:latin typeface="+mn-lt"/>
              </a:rPr>
              <a:t>/rok (na przedsiębiorstwo realizujące projekt) lub oszczędność energii końcowej w odniesieniu do jednostki produktu (np. w zakładzie produkcyjnym objętym projektem) musi wynosić nie mniej niż 10%. </a:t>
            </a:r>
          </a:p>
          <a:p>
            <a:r>
              <a:rPr lang="pl-PL" sz="1900" dirty="0" smtClean="0">
                <a:latin typeface="+mn-lt"/>
              </a:rPr>
              <a:t>Jednostki </a:t>
            </a:r>
            <a:r>
              <a:rPr lang="pl-PL" sz="1900" dirty="0">
                <a:latin typeface="+mn-lt"/>
              </a:rPr>
              <a:t>wytwórcze, </a:t>
            </a:r>
            <a:r>
              <a:rPr lang="pl-PL" sz="1900" dirty="0" smtClean="0">
                <a:latin typeface="+mn-lt"/>
              </a:rPr>
              <a:t>gdzie </a:t>
            </a:r>
            <a:r>
              <a:rPr lang="pl-PL" sz="1900" dirty="0" smtClean="0">
                <a:latin typeface="+mn-lt"/>
              </a:rPr>
              <a:t>min. 70% </a:t>
            </a:r>
            <a:r>
              <a:rPr lang="pl-PL" sz="1900" dirty="0">
                <a:latin typeface="+mn-lt"/>
              </a:rPr>
              <a:t>wytworzonej energii elektrycznej/ciepła/chłodu konsumowane jest na potrzeby </a:t>
            </a:r>
            <a:r>
              <a:rPr lang="pl-PL" sz="1900" dirty="0" smtClean="0">
                <a:latin typeface="+mn-lt"/>
              </a:rPr>
              <a:t>własne.</a:t>
            </a:r>
            <a:endParaRPr lang="pl-PL" sz="1900" dirty="0">
              <a:latin typeface="+mn-lt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45B3C11-ACE9-5C12-C7D2-AAA9E74E6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767508"/>
              </p:ext>
            </p:extLst>
          </p:nvPr>
        </p:nvGraphicFramePr>
        <p:xfrm>
          <a:off x="5322611" y="1131937"/>
          <a:ext cx="12509046" cy="861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BF4A60C-74B3-F832-AE82-3E711E0419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7448304"/>
              </p:ext>
            </p:extLst>
          </p:nvPr>
        </p:nvGraphicFramePr>
        <p:xfrm>
          <a:off x="5356406" y="9070635"/>
          <a:ext cx="12464869" cy="911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ytuł slajdu 7">
            <a:extLst>
              <a:ext uri="{FF2B5EF4-FFF2-40B4-BE49-F238E27FC236}">
                <a16:creationId xmlns:a16="http://schemas.microsoft.com/office/drawing/2014/main" id="{6C0F8A96-0C6C-179D-38B7-995B578B365C}"/>
              </a:ext>
            </a:extLst>
          </p:cNvPr>
          <p:cNvSpPr txBox="1">
            <a:spLocks/>
          </p:cNvSpPr>
          <p:nvPr/>
        </p:nvSpPr>
        <p:spPr>
          <a:xfrm>
            <a:off x="187393" y="300865"/>
            <a:ext cx="4588042" cy="8983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 algn="ctr"/>
            <a:endParaRPr lang="pl-PL" sz="2500" dirty="0" smtClean="0">
              <a:solidFill>
                <a:schemeClr val="bg1"/>
              </a:solidFill>
            </a:endParaRPr>
          </a:p>
          <a:p>
            <a:pPr lvl="0" algn="ctr"/>
            <a:endParaRPr lang="pl-PL" sz="2500" dirty="0">
              <a:solidFill>
                <a:schemeClr val="bg1"/>
              </a:solidFill>
            </a:endParaRPr>
          </a:p>
          <a:p>
            <a:pPr lvl="0" algn="ctr"/>
            <a:endParaRPr lang="pl-PL" sz="2500" dirty="0" smtClean="0">
              <a:solidFill>
                <a:schemeClr val="bg1"/>
              </a:solidFill>
            </a:endParaRPr>
          </a:p>
          <a:p>
            <a:pPr lvl="0" algn="ctr"/>
            <a:r>
              <a:rPr lang="pl-PL" sz="2500" dirty="0" smtClean="0">
                <a:solidFill>
                  <a:schemeClr val="bg1"/>
                </a:solidFill>
                <a:latin typeface="+mn-lt"/>
              </a:rPr>
              <a:t>Krajowy </a:t>
            </a:r>
            <a:r>
              <a:rPr lang="pl-PL" sz="2500" dirty="0" smtClean="0">
                <a:solidFill>
                  <a:schemeClr val="bg1"/>
                </a:solidFill>
                <a:latin typeface="+mn-lt"/>
              </a:rPr>
              <a:t>Plan Odbudowy </a:t>
            </a:r>
            <a:r>
              <a:rPr lang="pl-PL" sz="25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2500" dirty="0" smtClean="0">
                <a:solidFill>
                  <a:schemeClr val="bg1"/>
                </a:solidFill>
                <a:latin typeface="+mn-lt"/>
              </a:rPr>
            </a:br>
            <a:r>
              <a:rPr lang="pl-PL" sz="2500" dirty="0" smtClean="0">
                <a:solidFill>
                  <a:schemeClr val="bg1"/>
                </a:solidFill>
                <a:latin typeface="+mn-lt"/>
              </a:rPr>
              <a:t>i </a:t>
            </a:r>
            <a:r>
              <a:rPr lang="pl-PL" sz="2500" dirty="0" smtClean="0">
                <a:solidFill>
                  <a:schemeClr val="bg1"/>
                </a:solidFill>
                <a:latin typeface="+mn-lt"/>
              </a:rPr>
              <a:t>Zwiększania </a:t>
            </a:r>
            <a:r>
              <a:rPr lang="pl-PL" sz="2500" dirty="0" smtClean="0">
                <a:solidFill>
                  <a:schemeClr val="bg1"/>
                </a:solidFill>
                <a:latin typeface="+mn-lt"/>
              </a:rPr>
              <a:t>Odporności</a:t>
            </a:r>
            <a:endParaRPr lang="pl-PL" sz="2500" dirty="0">
              <a:solidFill>
                <a:schemeClr val="bg1"/>
              </a:solidFill>
              <a:latin typeface="+mn-lt"/>
            </a:endParaRPr>
          </a:p>
          <a:p>
            <a:pPr lvl="0" algn="ctr"/>
            <a:endParaRPr lang="pl-PL" sz="2500" i="1" dirty="0" smtClean="0">
              <a:solidFill>
                <a:schemeClr val="bg1"/>
              </a:solidFill>
              <a:latin typeface="+mn-lt"/>
            </a:endParaRPr>
          </a:p>
          <a:p>
            <a:pPr lvl="0" algn="ctr"/>
            <a:endParaRPr lang="pl-PL" sz="2500" i="1" dirty="0">
              <a:solidFill>
                <a:schemeClr val="bg1"/>
              </a:solidFill>
              <a:latin typeface="+mn-lt"/>
            </a:endParaRPr>
          </a:p>
          <a:p>
            <a:pPr lvl="0" algn="ctr"/>
            <a:endParaRPr lang="pl-PL" sz="2500" i="1" dirty="0" smtClean="0">
              <a:solidFill>
                <a:schemeClr val="bg1"/>
              </a:solidFill>
              <a:latin typeface="+mn-lt"/>
            </a:endParaRPr>
          </a:p>
          <a:p>
            <a:pPr lvl="0" algn="ctr"/>
            <a:r>
              <a:rPr lang="pl-PL" sz="2500" i="1" dirty="0" smtClean="0">
                <a:solidFill>
                  <a:schemeClr val="bg1"/>
                </a:solidFill>
                <a:latin typeface="+mn-lt"/>
              </a:rPr>
              <a:t>Inwestycja B1.2.1</a:t>
            </a:r>
            <a:endParaRPr lang="pl-PL" sz="2500" i="1" dirty="0">
              <a:solidFill>
                <a:schemeClr val="bg1"/>
              </a:solidFill>
              <a:latin typeface="+mn-lt"/>
            </a:endParaRPr>
          </a:p>
          <a:p>
            <a:pPr lvl="0" algn="ctr"/>
            <a:endParaRPr lang="pl-PL" sz="2400" i="1" dirty="0">
              <a:solidFill>
                <a:schemeClr val="bg1"/>
              </a:solidFill>
              <a:latin typeface="+mn-lt"/>
            </a:endParaRPr>
          </a:p>
          <a:p>
            <a:pPr lvl="0"/>
            <a:r>
              <a:rPr lang="pl-PL" sz="2400" i="1" dirty="0" smtClean="0">
                <a:solidFill>
                  <a:schemeClr val="bg1"/>
                </a:solidFill>
                <a:latin typeface="+mn-lt"/>
              </a:rPr>
              <a:t>Efektywność energetyczna  i OZE w przedsiębiorstwach – inwestycje o największym potencjale redukcji gazów cieplarnianych </a:t>
            </a:r>
          </a:p>
          <a:p>
            <a:pPr lvl="0"/>
            <a:endParaRPr lang="pl-PL" sz="2400" i="1" dirty="0">
              <a:solidFill>
                <a:schemeClr val="bg1"/>
              </a:solidFill>
              <a:latin typeface="+mn-lt"/>
            </a:endParaRPr>
          </a:p>
          <a:p>
            <a:pPr lvl="0"/>
            <a:endParaRPr lang="pl-PL" sz="2400" i="1" dirty="0">
              <a:solidFill>
                <a:schemeClr val="bg1"/>
              </a:solidFill>
              <a:latin typeface="+mn-lt"/>
            </a:endParaRPr>
          </a:p>
          <a:p>
            <a:pPr lvl="0"/>
            <a:r>
              <a:rPr lang="pl-PL" sz="2400" i="1" dirty="0" smtClean="0">
                <a:solidFill>
                  <a:schemeClr val="bg1"/>
                </a:solidFill>
                <a:latin typeface="+mn-lt"/>
              </a:rPr>
              <a:t>CEL </a:t>
            </a:r>
            <a:r>
              <a:rPr lang="pl-PL" sz="2400" i="1" dirty="0" smtClean="0">
                <a:solidFill>
                  <a:schemeClr val="bg1"/>
                </a:solidFill>
                <a:latin typeface="+mn-lt"/>
              </a:rPr>
              <a:t>–</a:t>
            </a:r>
            <a:br>
              <a:rPr lang="pl-PL" sz="2400" i="1" dirty="0" smtClean="0">
                <a:solidFill>
                  <a:schemeClr val="bg1"/>
                </a:solidFill>
                <a:latin typeface="+mn-lt"/>
              </a:rPr>
            </a:br>
            <a:r>
              <a:rPr lang="pl-PL" sz="2400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2400" i="1" dirty="0" smtClean="0">
                <a:solidFill>
                  <a:schemeClr val="bg1"/>
                </a:solidFill>
                <a:latin typeface="+mn-lt"/>
              </a:rPr>
              <a:t>ograniczenie konsumpcji energii końcowej oraz redukcja emisji gazów cieplarnianych poprzez inwestycje dotyczące efektywności energetycznej oraz odnawialnych źródeł energii w przedsiębiorstwach </a:t>
            </a:r>
            <a:endParaRPr lang="pl-PL" sz="2400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595082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D3BB7B-4598-D794-BC88-75C68F7949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705600"/>
            <a:ext cx="18288000" cy="731838"/>
          </a:xfrm>
        </p:spPr>
        <p:txBody>
          <a:bodyPr anchor="t">
            <a:normAutofit/>
          </a:bodyPr>
          <a:lstStyle/>
          <a:p>
            <a:r>
              <a:rPr lang="pl-PL" sz="3500" dirty="0">
                <a:latin typeface="+mn-ea"/>
                <a:ea typeface="+mn-ea"/>
              </a:rPr>
              <a:t>Dziękujemy za uwagę</a:t>
            </a:r>
          </a:p>
        </p:txBody>
      </p:sp>
      <p:sp>
        <p:nvSpPr>
          <p:cNvPr id="270" name="TextBox 8"/>
          <p:cNvSpPr txBox="1"/>
          <p:nvPr/>
        </p:nvSpPr>
        <p:spPr>
          <a:xfrm>
            <a:off x="4925070" y="7199193"/>
            <a:ext cx="8437860" cy="61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20000"/>
              </a:lnSpc>
              <a:defRPr sz="3500"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lang="pl-PL" dirty="0">
                <a:solidFill>
                  <a:srgbClr val="007979"/>
                </a:solidFill>
              </a:rPr>
              <a:t>www.nfosigw.gov.pl</a:t>
            </a:r>
            <a:endParaRPr dirty="0">
              <a:solidFill>
                <a:srgbClr val="007979"/>
              </a:solidFill>
            </a:endParaRPr>
          </a:p>
        </p:txBody>
      </p:sp>
      <p:pic>
        <p:nvPicPr>
          <p:cNvPr id="271" name="Imag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215" y="2263531"/>
            <a:ext cx="3913570" cy="269500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31809CD-A91C-6160-8533-1F8D3C50802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pPr/>
              <a:t>19</a:t>
            </a:fld>
            <a:endParaRPr lang="pl-PL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slajdu 4">
            <a:extLst>
              <a:ext uri="{FF2B5EF4-FFF2-40B4-BE49-F238E27FC236}">
                <a16:creationId xmlns:a16="http://schemas.microsoft.com/office/drawing/2014/main" id="{10716514-52C2-B21D-FC59-0EC099D5C3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183" y="1704446"/>
            <a:ext cx="4054415" cy="109855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pl-PL" sz="2500" dirty="0">
                <a:solidFill>
                  <a:schemeClr val="bg1"/>
                </a:solidFill>
                <a:latin typeface="+mn-ea"/>
                <a:ea typeface="+mn-ea"/>
              </a:rPr>
              <a:t>Główne obszary aktywności NFOŚiGW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92FF2BE-84FA-BB45-216A-CAA434E1897D}"/>
              </a:ext>
            </a:extLst>
          </p:cNvPr>
          <p:cNvSpPr txBox="1"/>
          <p:nvPr/>
        </p:nvSpPr>
        <p:spPr>
          <a:xfrm>
            <a:off x="5356636" y="1198048"/>
            <a:ext cx="12460572" cy="83407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sz="2800" b="1" dirty="0" smtClean="0">
                <a:solidFill>
                  <a:schemeClr val="accent3"/>
                </a:solidFill>
                <a:latin typeface="+mn-lt"/>
              </a:rPr>
              <a:t>Finansuje </a:t>
            </a:r>
            <a:r>
              <a:rPr lang="pl-PL" sz="2800" b="1" dirty="0">
                <a:solidFill>
                  <a:schemeClr val="accent3"/>
                </a:solidFill>
                <a:latin typeface="+mn-lt"/>
              </a:rPr>
              <a:t>i współfinansuje z własnych środków </a:t>
            </a:r>
            <a:r>
              <a:rPr lang="pl-PL" sz="2800" b="1" dirty="0" smtClean="0">
                <a:solidFill>
                  <a:schemeClr val="accent3"/>
                </a:solidFill>
                <a:latin typeface="+mn-lt"/>
              </a:rPr>
              <a:t>oraz finansuje ze środków europejskich przedsięwzięcia proekologiczne</a:t>
            </a:r>
          </a:p>
          <a:p>
            <a:pPr>
              <a:spcAft>
                <a:spcPts val="1200"/>
              </a:spcAft>
            </a:pPr>
            <a:endParaRPr lang="pl-PL" sz="2400" b="1" dirty="0">
              <a:solidFill>
                <a:schemeClr val="accent3"/>
              </a:solidFill>
              <a:latin typeface="+mn-lt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chemeClr val="tx1"/>
                </a:solidFill>
                <a:latin typeface="+mn-lt"/>
              </a:rPr>
              <a:t>Instytucja Wdrażająca dla I oraz II osi priorytetowej </a:t>
            </a:r>
            <a:r>
              <a:rPr lang="pl-PL" sz="2400" b="1" dirty="0" err="1">
                <a:solidFill>
                  <a:schemeClr val="tx1"/>
                </a:solidFill>
                <a:latin typeface="+mn-lt"/>
              </a:rPr>
              <a:t>POIiŚ</a:t>
            </a:r>
            <a:r>
              <a:rPr lang="pl-PL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b="1" dirty="0" smtClean="0">
                <a:solidFill>
                  <a:schemeClr val="tx1"/>
                </a:solidFill>
                <a:latin typeface="+mn-lt"/>
              </a:rPr>
              <a:t>2014-2020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tx1"/>
                </a:solidFill>
                <a:latin typeface="+mn-lt"/>
              </a:rPr>
              <a:t>Instytucja Wdrażająca dla FEnIKS i FEPW 2021-2027</a:t>
            </a:r>
            <a:endParaRPr lang="pl-PL" sz="2400" b="1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tx1"/>
                </a:solidFill>
                <a:latin typeface="+mn-lt"/>
              </a:rPr>
              <a:t>Współpracuje </a:t>
            </a:r>
            <a:r>
              <a:rPr lang="pl-PL" sz="2400" b="1" dirty="0">
                <a:solidFill>
                  <a:schemeClr val="tx1"/>
                </a:solidFill>
                <a:latin typeface="+mn-lt"/>
              </a:rPr>
              <a:t>z wojewódzkimi funduszami (WFOŚiGW) i Bankiem Ochrony Środowiska S.A.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chemeClr val="tx1"/>
                </a:solidFill>
                <a:latin typeface="+mn-lt"/>
              </a:rPr>
              <a:t>Wdraża program „Czyste Powietrze”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chemeClr val="tx1"/>
                </a:solidFill>
                <a:latin typeface="+mn-lt"/>
              </a:rPr>
              <a:t>Realizuje zadania dot. przedsięwzięć niskoemisyjnych w programie „Stop Smog”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chemeClr val="tx1"/>
                </a:solidFill>
                <a:latin typeface="+mn-lt"/>
              </a:rPr>
              <a:t>Realizuje program „Mój Prąd”, „Moje </a:t>
            </a:r>
            <a:r>
              <a:rPr lang="pl-PL" sz="2400" b="1" dirty="0">
                <a:solidFill>
                  <a:schemeClr val="tx1"/>
                </a:solidFill>
                <a:latin typeface="+mn-lt"/>
              </a:rPr>
              <a:t>C</a:t>
            </a:r>
            <a:r>
              <a:rPr lang="pl-PL" sz="2400" b="1" dirty="0" smtClean="0">
                <a:solidFill>
                  <a:schemeClr val="tx1"/>
                </a:solidFill>
                <a:latin typeface="+mn-lt"/>
              </a:rPr>
              <a:t>iepło”, </a:t>
            </a:r>
            <a:r>
              <a:rPr lang="pl-PL" sz="2400" b="1" dirty="0">
                <a:solidFill>
                  <a:schemeClr val="tx1"/>
                </a:solidFill>
                <a:latin typeface="+mn-lt"/>
              </a:rPr>
              <a:t>„Moja Woda</a:t>
            </a:r>
            <a:r>
              <a:rPr lang="pl-PL" sz="2400" b="1" dirty="0" smtClean="0">
                <a:solidFill>
                  <a:schemeClr val="tx1"/>
                </a:solidFill>
                <a:latin typeface="+mn-lt"/>
              </a:rPr>
              <a:t>” oraz „Moja Elektrownia Wiatrowa”</a:t>
            </a:r>
            <a:endParaRPr lang="pl-PL" sz="2400" b="1" dirty="0">
              <a:solidFill>
                <a:schemeClr val="tx1"/>
              </a:solidFill>
              <a:latin typeface="+mn-lt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chemeClr val="tx1"/>
                </a:solidFill>
                <a:latin typeface="+mn-lt"/>
              </a:rPr>
              <a:t>Realizuje projekt „Ogólnopolski system wsparcia doradczego dla sektora publicznego, mieszkaniowego oraz </a:t>
            </a:r>
            <a:r>
              <a:rPr lang="pl-PL" sz="2400" b="1" dirty="0" smtClean="0">
                <a:solidFill>
                  <a:schemeClr val="tx1"/>
                </a:solidFill>
                <a:latin typeface="+mn-lt"/>
              </a:rPr>
              <a:t>przedsiębiorstw w </a:t>
            </a:r>
            <a:r>
              <a:rPr lang="pl-PL" sz="2400" b="1" dirty="0">
                <a:solidFill>
                  <a:schemeClr val="tx1"/>
                </a:solidFill>
                <a:latin typeface="+mn-lt"/>
              </a:rPr>
              <a:t>zakresie efektywności energetycznej oraz OZE”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chemeClr val="tx1"/>
                </a:solidFill>
                <a:latin typeface="+mn-lt"/>
              </a:rPr>
              <a:t>Krajowy Punkt Kontaktowy Programu LIFE w Polsce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chemeClr val="tx1"/>
                </a:solidFill>
                <a:latin typeface="+mn-lt"/>
              </a:rPr>
              <a:t>Realizuje zadania dot. transformacji transportu w kierunku zeroemisyjnego (Fundusz Niskoemisyjnego Transportu)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chemeClr val="tx1"/>
                </a:solidFill>
                <a:latin typeface="+mn-lt"/>
              </a:rPr>
              <a:t>Instytucja Wdrażająca dla Funduszy Norweskich  i Europejskiego Obszaru Gospodarczego 2014-2021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chemeClr val="tx1"/>
                </a:solidFill>
                <a:latin typeface="+mn-lt"/>
              </a:rPr>
              <a:t>Przygotowuje i realizuje programy w ramach </a:t>
            </a:r>
            <a:r>
              <a:rPr lang="pl-PL" sz="2400" b="1" dirty="0" smtClean="0">
                <a:solidFill>
                  <a:schemeClr val="tx1"/>
                </a:solidFill>
                <a:latin typeface="+mn-lt"/>
              </a:rPr>
              <a:t>Funduszu Modernizacyjnego</a:t>
            </a:r>
            <a:endParaRPr lang="pl-PL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3" name="* tekst przypisu"/>
          <p:cNvSpPr txBox="1"/>
          <p:nvPr/>
        </p:nvSpPr>
        <p:spPr>
          <a:xfrm>
            <a:off x="8130031" y="9572815"/>
            <a:ext cx="92396" cy="375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defRPr sz="1600" i="1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sz="1400" dirty="0"/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90122" y="9981813"/>
            <a:ext cx="17087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prezentacji">
            <a:extLst>
              <a:ext uri="{FF2B5EF4-FFF2-40B4-BE49-F238E27FC236}">
                <a16:creationId xmlns:a16="http://schemas.microsoft.com/office/drawing/2014/main" id="{E3E54217-D9BA-9717-074A-300E96551D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4400" y="2716482"/>
            <a:ext cx="7937965" cy="2547202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pl-PL" sz="8000" dirty="0" smtClean="0"/>
              <a:t>Środki krajowe </a:t>
            </a:r>
            <a:endParaRPr lang="pl-PL" sz="8000" dirty="0"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90122" y="9981813"/>
            <a:ext cx="17087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 dirty="0"/>
          </a:p>
        </p:txBody>
      </p:sp>
      <p:grpSp>
        <p:nvGrpSpPr>
          <p:cNvPr id="107" name="Group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15255862" y="9325"/>
            <a:ext cx="2577784" cy="1107417"/>
            <a:chOff x="0" y="0"/>
            <a:chExt cx="2577782" cy="1107415"/>
          </a:xfrm>
        </p:grpSpPr>
        <p:pic>
          <p:nvPicPr>
            <p:cNvPr id="105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577783" cy="11074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8058" dir="5400000" rotWithShape="0">
                <a:srgbClr val="4D4D4D">
                  <a:alpha val="19617"/>
                </a:srgbClr>
              </a:outerShdw>
            </a:effectLst>
          </p:spPr>
        </p:pic>
        <p:pic>
          <p:nvPicPr>
            <p:cNvPr id="106" name="Image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405" y="320548"/>
              <a:ext cx="1934973" cy="466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76478203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90122" y="9981813"/>
            <a:ext cx="170878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 dirty="0"/>
          </a:p>
        </p:txBody>
      </p:sp>
      <p:sp>
        <p:nvSpPr>
          <p:cNvPr id="3" name="Nie gniewaj się na ból w naganę w przyjemność chce być o włos od bólu w nadziei, że nie ma hodowli.&#10;">
            <a:extLst>
              <a:ext uri="{FF2B5EF4-FFF2-40B4-BE49-F238E27FC236}">
                <a16:creationId xmlns:a16="http://schemas.microsoft.com/office/drawing/2014/main" id="{C2B1C130-91AB-7DE0-9186-71F9916FE8C7}"/>
              </a:ext>
            </a:extLst>
          </p:cNvPr>
          <p:cNvSpPr txBox="1"/>
          <p:nvPr/>
        </p:nvSpPr>
        <p:spPr>
          <a:xfrm>
            <a:off x="5322611" y="4742938"/>
            <a:ext cx="12238097" cy="57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defRPr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>
              <a:spcAft>
                <a:spcPts val="800"/>
              </a:spcAft>
            </a:pPr>
            <a:endParaRPr lang="pl-PL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ytuł slajdu 7">
            <a:extLst>
              <a:ext uri="{FF2B5EF4-FFF2-40B4-BE49-F238E27FC236}">
                <a16:creationId xmlns:a16="http://schemas.microsoft.com/office/drawing/2014/main" id="{F32CFFEE-AB26-884E-11DB-B35093B1F00F}"/>
              </a:ext>
            </a:extLst>
          </p:cNvPr>
          <p:cNvSpPr txBox="1">
            <a:spLocks/>
          </p:cNvSpPr>
          <p:nvPr/>
        </p:nvSpPr>
        <p:spPr>
          <a:xfrm>
            <a:off x="979929" y="1839913"/>
            <a:ext cx="4392574" cy="3118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 hangingPunct="1"/>
            <a:endParaRPr lang="pl-PL" sz="2500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94E48E-671A-A41D-207D-7A03F68E8451}"/>
              </a:ext>
            </a:extLst>
          </p:cNvPr>
          <p:cNvSpPr txBox="1"/>
          <p:nvPr/>
        </p:nvSpPr>
        <p:spPr>
          <a:xfrm>
            <a:off x="5241245" y="3463751"/>
            <a:ext cx="12580030" cy="2677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 algn="just">
              <a:buClr>
                <a:srgbClr val="00797A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Audyt energetyczny</a:t>
            </a:r>
          </a:p>
          <a:p>
            <a:pPr marL="285750" indent="-285750" algn="just">
              <a:buClr>
                <a:srgbClr val="00797A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Ocieplenie ścian, stropu, </a:t>
            </a:r>
            <a:r>
              <a:rPr lang="pl-PL" sz="2400" dirty="0" smtClean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podłogi</a:t>
            </a:r>
            <a:endParaRPr lang="pl-PL" sz="240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285750" indent="-285750" algn="just">
              <a:buClr>
                <a:srgbClr val="00797A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Wymiana okien, drzwi, bramy </a:t>
            </a:r>
            <a:r>
              <a:rPr lang="pl-PL" sz="2400" dirty="0" smtClean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garażowej</a:t>
            </a:r>
            <a:endParaRPr lang="pl-PL" sz="240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285750" indent="-285750" algn="just">
              <a:buClr>
                <a:srgbClr val="00797A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Wymiana przestarzałego kotła na paliwo stałe tzw. kopciucha na nowoczesne źródło </a:t>
            </a:r>
            <a:r>
              <a:rPr lang="pl-PL" sz="2400" dirty="0" smtClean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ciepła                          </a:t>
            </a:r>
            <a:endParaRPr lang="pl-PL" sz="240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285750" indent="-285750" algn="just">
              <a:buClr>
                <a:srgbClr val="00797A"/>
              </a:buClr>
              <a:buFont typeface="Wingdings" panose="05000000000000000000" pitchFamily="2" charset="2"/>
              <a:buChar char="Ø"/>
            </a:pPr>
            <a:r>
              <a:rPr lang="pl-PL" sz="2400" dirty="0" err="1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Mikroinstalacja</a:t>
            </a: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fotowoltaiczna</a:t>
            </a:r>
            <a:endParaRPr lang="pl-PL" sz="240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285750" indent="-285750" algn="just">
              <a:buClr>
                <a:srgbClr val="00797A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Wentylacja mechaniczna z odzyskiem </a:t>
            </a:r>
            <a:r>
              <a:rPr lang="pl-PL" sz="2400" dirty="0" smtClean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ciepła</a:t>
            </a:r>
            <a:endParaRPr lang="pl-PL" sz="240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285750" indent="-285750" algn="just">
              <a:buClr>
                <a:srgbClr val="00797A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Instalacja CO i </a:t>
            </a:r>
            <a:r>
              <a:rPr lang="pl-PL" sz="2400" dirty="0" smtClean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CWU</a:t>
            </a:r>
            <a:endParaRPr lang="pl-PL" sz="240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45B3C11-ACE9-5C12-C7D2-AAA9E74E6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4433374"/>
              </p:ext>
            </p:extLst>
          </p:nvPr>
        </p:nvGraphicFramePr>
        <p:xfrm>
          <a:off x="5337281" y="1219474"/>
          <a:ext cx="12483994" cy="1586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BF4A60C-74B3-F832-AE82-3E711E0419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9618373"/>
              </p:ext>
            </p:extLst>
          </p:nvPr>
        </p:nvGraphicFramePr>
        <p:xfrm>
          <a:off x="5312229" y="8013700"/>
          <a:ext cx="12060000" cy="1508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ytuł slajdu 7">
            <a:extLst>
              <a:ext uri="{FF2B5EF4-FFF2-40B4-BE49-F238E27FC236}">
                <a16:creationId xmlns:a16="http://schemas.microsoft.com/office/drawing/2014/main" id="{F8475F01-5356-A190-2FE1-12CED2FA19BA}"/>
              </a:ext>
            </a:extLst>
          </p:cNvPr>
          <p:cNvSpPr txBox="1">
            <a:spLocks/>
          </p:cNvSpPr>
          <p:nvPr/>
        </p:nvSpPr>
        <p:spPr>
          <a:xfrm>
            <a:off x="223252" y="1100983"/>
            <a:ext cx="4588042" cy="8983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 algn="ctr"/>
            <a:endParaRPr lang="pl-PL" sz="2400" dirty="0">
              <a:solidFill>
                <a:schemeClr val="bg1"/>
              </a:solidFill>
            </a:endParaRPr>
          </a:p>
          <a:p>
            <a:pPr lvl="0" algn="ctr"/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i="1" dirty="0">
                <a:solidFill>
                  <a:schemeClr val="bg1"/>
                </a:solidFill>
                <a:latin typeface="Source Sans Pro Semibold" panose="020B0503030403020204" pitchFamily="34" charset="0"/>
              </a:rPr>
              <a:t>Czyste powietrze (cz.1,2,3)</a:t>
            </a:r>
          </a:p>
          <a:p>
            <a:pPr lvl="0" algn="ctr"/>
            <a:endParaRPr lang="pl-PL" sz="24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 algn="ctr"/>
            <a:endParaRPr lang="pl-PL" sz="24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 algn="ctr"/>
            <a:endParaRPr lang="pl-PL" sz="24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 algn="ctr"/>
            <a:endParaRPr lang="pl-PL" sz="24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/>
            <a:endParaRPr lang="pl-PL" sz="2400" dirty="0">
              <a:solidFill>
                <a:schemeClr val="bg1"/>
              </a:solidFill>
            </a:endParaRPr>
          </a:p>
          <a:p>
            <a:pPr lvl="0"/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rgbClr val="FFFFFF"/>
                </a:solidFill>
              </a:rPr>
              <a:t>CEL </a:t>
            </a:r>
            <a:r>
              <a:rPr lang="pl-PL" sz="2400" dirty="0" smtClean="0">
                <a:solidFill>
                  <a:srgbClr val="FFFFFF"/>
                </a:solidFill>
              </a:rPr>
              <a:t>-</a:t>
            </a:r>
            <a:r>
              <a:rPr lang="pl-PL" sz="2400" dirty="0">
                <a:solidFill>
                  <a:srgbClr val="FFFFFF"/>
                </a:solidFill>
              </a:rPr>
              <a:t/>
            </a:r>
            <a:br>
              <a:rPr lang="pl-PL" sz="2400" dirty="0">
                <a:solidFill>
                  <a:srgbClr val="FFFFFF"/>
                </a:solidFill>
              </a:rPr>
            </a:br>
            <a:r>
              <a:rPr lang="pl-PL" sz="2400" i="1" dirty="0">
                <a:solidFill>
                  <a:schemeClr val="bg1"/>
                </a:solidFill>
                <a:latin typeface="+mn-lt"/>
              </a:rPr>
              <a:t>Poprawa jakości powietrza oraz zmniejszenie emisji gazów cieplarnianych poprzez wymianę źródeł ciepła i poprawę efektywności energetycznej budynków mieszkalnych jednorodzinnych.</a:t>
            </a:r>
          </a:p>
          <a:p>
            <a:pPr hangingPunct="1"/>
            <a:endParaRPr lang="pl-P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6015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90122" y="9981813"/>
            <a:ext cx="170878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 dirty="0"/>
          </a:p>
        </p:txBody>
      </p:sp>
      <p:sp>
        <p:nvSpPr>
          <p:cNvPr id="3" name="Nie gniewaj się na ból w naganę w przyjemność chce być o włos od bólu w nadziei, że nie ma hodowli.&#10;">
            <a:extLst>
              <a:ext uri="{FF2B5EF4-FFF2-40B4-BE49-F238E27FC236}">
                <a16:creationId xmlns:a16="http://schemas.microsoft.com/office/drawing/2014/main" id="{C2B1C130-91AB-7DE0-9186-71F9916FE8C7}"/>
              </a:ext>
            </a:extLst>
          </p:cNvPr>
          <p:cNvSpPr txBox="1"/>
          <p:nvPr/>
        </p:nvSpPr>
        <p:spPr>
          <a:xfrm>
            <a:off x="5322611" y="4742938"/>
            <a:ext cx="12238097" cy="57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defRPr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>
              <a:spcAft>
                <a:spcPts val="800"/>
              </a:spcAft>
            </a:pPr>
            <a:endParaRPr lang="pl-PL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ytuł slajdu 7">
            <a:extLst>
              <a:ext uri="{FF2B5EF4-FFF2-40B4-BE49-F238E27FC236}">
                <a16:creationId xmlns:a16="http://schemas.microsoft.com/office/drawing/2014/main" id="{F32CFFEE-AB26-884E-11DB-B35093B1F00F}"/>
              </a:ext>
            </a:extLst>
          </p:cNvPr>
          <p:cNvSpPr txBox="1">
            <a:spLocks/>
          </p:cNvSpPr>
          <p:nvPr/>
        </p:nvSpPr>
        <p:spPr>
          <a:xfrm>
            <a:off x="979929" y="1839913"/>
            <a:ext cx="4392574" cy="3118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 hangingPunct="1"/>
            <a:endParaRPr lang="pl-PL" sz="2500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94E48E-671A-A41D-207D-7A03F68E8451}"/>
              </a:ext>
            </a:extLst>
          </p:cNvPr>
          <p:cNvSpPr txBox="1"/>
          <p:nvPr/>
        </p:nvSpPr>
        <p:spPr>
          <a:xfrm>
            <a:off x="5322611" y="3629074"/>
            <a:ext cx="12580030" cy="4524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 algn="just">
              <a:buClr>
                <a:srgbClr val="00797A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Realizacja przedsięwzięć w budynkach mieszkalnych jednorodzinnych polegający na</a:t>
            </a:r>
            <a:r>
              <a:rPr lang="pl-PL" sz="2400" dirty="0" smtClean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:</a:t>
            </a:r>
          </a:p>
          <a:p>
            <a:pPr marL="285750" indent="-285750" algn="just">
              <a:buClr>
                <a:srgbClr val="00797A"/>
              </a:buClr>
              <a:buFont typeface="Wingdings" panose="05000000000000000000" pitchFamily="2" charset="2"/>
              <a:buChar char="Ø"/>
            </a:pPr>
            <a:endParaRPr lang="pl-PL" sz="240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285750" indent="-285750" algn="just">
              <a:buClr>
                <a:srgbClr val="00797A"/>
              </a:buClr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wymianie lub likwidacji wysokoemisyjnych źródeł ciepła na niskoemisyjne,</a:t>
            </a:r>
          </a:p>
          <a:p>
            <a:pPr marL="285750" indent="-285750" algn="just">
              <a:buClr>
                <a:srgbClr val="00797A"/>
              </a:buClr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Termomodernizacji,</a:t>
            </a:r>
          </a:p>
          <a:p>
            <a:pPr marL="285750" indent="-285750" algn="just">
              <a:buClr>
                <a:srgbClr val="00797A"/>
              </a:buClr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podłączeń do sieci ciepłowniczej lub gazowej,</a:t>
            </a:r>
          </a:p>
          <a:p>
            <a:pPr marL="285750" indent="-285750" algn="just">
              <a:buClr>
                <a:srgbClr val="00797A"/>
              </a:buClr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zapewnieniu budynkom dostępu do energii z instalacji OZE,</a:t>
            </a:r>
          </a:p>
          <a:p>
            <a:pPr marL="285750" indent="-285750" algn="just">
              <a:buClr>
                <a:srgbClr val="00797A"/>
              </a:buClr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zmniejszeniu </a:t>
            </a:r>
            <a:r>
              <a:rPr lang="pl-PL" sz="2400" dirty="0" smtClean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zapotrzebowania, budynków </a:t>
            </a: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mieszkalnych jednorodzinnych na energię dostarczaną na </a:t>
            </a:r>
            <a:r>
              <a:rPr lang="pl-PL" sz="2400" dirty="0" smtClean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potrzeby ich </a:t>
            </a: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ogrzewania i podgrzewania wody użytkowej</a:t>
            </a:r>
            <a:r>
              <a:rPr lang="pl-PL" sz="2400" dirty="0" smtClean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.</a:t>
            </a:r>
          </a:p>
          <a:p>
            <a:pPr marL="285750" indent="-285750" algn="just">
              <a:buClr>
                <a:srgbClr val="00797A"/>
              </a:buClr>
              <a:buFont typeface="Courier New" panose="02070309020205020404" pitchFamily="49" charset="0"/>
              <a:buChar char="o"/>
            </a:pPr>
            <a:endParaRPr lang="pl-PL" sz="240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285750" indent="-285750" algn="just">
              <a:buClr>
                <a:srgbClr val="00797A"/>
              </a:buClr>
              <a:buFont typeface="Wingdings" panose="05000000000000000000" pitchFamily="2" charset="2"/>
              <a:buChar char="Ø"/>
            </a:pPr>
            <a:r>
              <a:rPr lang="pl-PL" sz="2400" dirty="0" smtClean="0">
                <a:latin typeface="+mn-lt"/>
              </a:rPr>
              <a:t>Program </a:t>
            </a:r>
            <a:r>
              <a:rPr lang="pl-PL" sz="2400" dirty="0">
                <a:latin typeface="+mn-lt"/>
              </a:rPr>
              <a:t>walki ze </a:t>
            </a:r>
            <a:r>
              <a:rPr lang="pl-PL" sz="2400" dirty="0" smtClean="0">
                <a:latin typeface="+mn-lt"/>
              </a:rPr>
              <a:t>smogiem w powietrzu </a:t>
            </a:r>
            <a:r>
              <a:rPr lang="pl-PL" sz="2400" dirty="0">
                <a:latin typeface="+mn-lt"/>
              </a:rPr>
              <a:t>Stop Smog jest skierowany do gmin, w których obowiązuje tzw. uchwała antysmogowa, </a:t>
            </a:r>
            <a:r>
              <a:rPr lang="pl-PL" sz="2400" dirty="0" smtClean="0">
                <a:latin typeface="+mn-lt"/>
              </a:rPr>
              <a:t>czyli na obszarach </a:t>
            </a:r>
            <a:r>
              <a:rPr lang="pl-PL" sz="2400" dirty="0">
                <a:latin typeface="+mn-lt"/>
              </a:rPr>
              <a:t>gdzie stężenie zanieczyszczeń powietrza przekracza dopuszczalne normy</a:t>
            </a:r>
            <a:r>
              <a:rPr lang="pl-PL" sz="2400" dirty="0" smtClean="0">
                <a:latin typeface="+mn-lt"/>
              </a:rPr>
              <a:t>.</a:t>
            </a:r>
            <a:endParaRPr lang="pl-PL" sz="2400" dirty="0">
              <a:solidFill>
                <a:schemeClr val="tx1"/>
              </a:solidFill>
              <a:latin typeface="+mn-lt"/>
              <a:ea typeface="Source Sans Pro Semibold" panose="020B0603030403020204" pitchFamily="34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45B3C11-ACE9-5C12-C7D2-AAA9E74E6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2527979"/>
              </p:ext>
            </p:extLst>
          </p:nvPr>
        </p:nvGraphicFramePr>
        <p:xfrm>
          <a:off x="5312229" y="1219199"/>
          <a:ext cx="12509046" cy="1789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BF4A60C-74B3-F832-AE82-3E711E0419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7609318"/>
              </p:ext>
            </p:extLst>
          </p:nvPr>
        </p:nvGraphicFramePr>
        <p:xfrm>
          <a:off x="5312229" y="8550177"/>
          <a:ext cx="12060000" cy="9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ytuł slajdu 7">
            <a:extLst>
              <a:ext uri="{FF2B5EF4-FFF2-40B4-BE49-F238E27FC236}">
                <a16:creationId xmlns:a16="http://schemas.microsoft.com/office/drawing/2014/main" id="{F55A82FA-944F-434B-55AF-FE2D950E9F1F}"/>
              </a:ext>
            </a:extLst>
          </p:cNvPr>
          <p:cNvSpPr txBox="1">
            <a:spLocks/>
          </p:cNvSpPr>
          <p:nvPr/>
        </p:nvSpPr>
        <p:spPr>
          <a:xfrm>
            <a:off x="223252" y="1100983"/>
            <a:ext cx="4588042" cy="8983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 algn="ctr"/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endParaRPr lang="pl-PL" sz="24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 algn="ctr"/>
            <a:r>
              <a:rPr lang="pl-PL" sz="2400" i="1" dirty="0" smtClean="0">
                <a:solidFill>
                  <a:schemeClr val="bg1"/>
                </a:solidFill>
                <a:latin typeface="Source Sans Pro Semibold" panose="020B0503030403020204" pitchFamily="34" charset="0"/>
              </a:rPr>
              <a:t>Stop </a:t>
            </a:r>
            <a:r>
              <a:rPr lang="pl-PL" sz="2400" i="1" dirty="0">
                <a:solidFill>
                  <a:schemeClr val="bg1"/>
                </a:solidFill>
                <a:latin typeface="Source Sans Pro Semibold" panose="020B0503030403020204" pitchFamily="34" charset="0"/>
              </a:rPr>
              <a:t>Smog</a:t>
            </a:r>
          </a:p>
          <a:p>
            <a:pPr lvl="0" algn="ctr"/>
            <a:endParaRPr lang="pl-PL" sz="24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 algn="ctr"/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rgbClr val="FFFFFF"/>
                </a:solidFill>
              </a:rPr>
              <a:t>CEL </a:t>
            </a:r>
            <a:r>
              <a:rPr lang="pl-PL" sz="2400" dirty="0" smtClean="0">
                <a:solidFill>
                  <a:srgbClr val="FFFFFF"/>
                </a:solidFill>
              </a:rPr>
              <a:t>-</a:t>
            </a:r>
            <a:r>
              <a:rPr lang="pl-PL" sz="2400" dirty="0">
                <a:solidFill>
                  <a:srgbClr val="FFFFFF"/>
                </a:solidFill>
              </a:rPr>
              <a:t/>
            </a:r>
            <a:br>
              <a:rPr lang="pl-PL" sz="2400" dirty="0">
                <a:solidFill>
                  <a:srgbClr val="FFFFFF"/>
                </a:solidFill>
              </a:rPr>
            </a:br>
            <a:r>
              <a:rPr lang="pl-PL" sz="2400" i="1" dirty="0" smtClean="0">
                <a:solidFill>
                  <a:schemeClr val="bg1"/>
                </a:solidFill>
                <a:latin typeface="+mn-lt"/>
              </a:rPr>
              <a:t>Ograniczenie </a:t>
            </a:r>
            <a:r>
              <a:rPr lang="pl-PL" sz="2400" i="1" dirty="0">
                <a:solidFill>
                  <a:schemeClr val="bg1"/>
                </a:solidFill>
                <a:latin typeface="+mn-lt"/>
              </a:rPr>
              <a:t>emisji zanieczyszczeń do powietrza, </a:t>
            </a:r>
            <a:r>
              <a:rPr lang="pl-PL" sz="2400" i="1" dirty="0" smtClean="0">
                <a:solidFill>
                  <a:schemeClr val="bg1"/>
                </a:solidFill>
                <a:latin typeface="+mn-lt"/>
              </a:rPr>
              <a:t>poprawa jakości powietrza oraz poprawa efektywności energetycznej budynków poprzez realizację przedsięwzięć niskoemisyjnych na rzecz najmniej zamożnych gospodarstw domowych w budynkach mieszkalnych jednorodzinnych, w tym </a:t>
            </a:r>
            <a:r>
              <a:rPr lang="pl-PL" sz="2400" i="1" dirty="0" smtClean="0">
                <a:solidFill>
                  <a:schemeClr val="bg1"/>
                </a:solidFill>
                <a:latin typeface="+mn-lt"/>
              </a:rPr>
              <a:t>w </a:t>
            </a:r>
            <a:r>
              <a:rPr lang="pl-PL" sz="2400" i="1" dirty="0" smtClean="0">
                <a:solidFill>
                  <a:schemeClr val="bg1"/>
                </a:solidFill>
                <a:latin typeface="+mn-lt"/>
              </a:rPr>
              <a:t>szczególności tych których członkami są osoby mające prawo do korzystania ze świadczeń pieniężnych na podstawie ustawy o pomocy społecznej</a:t>
            </a:r>
          </a:p>
          <a:p>
            <a:pPr hangingPunct="1"/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8692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90122" y="9981813"/>
            <a:ext cx="170878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 dirty="0"/>
          </a:p>
        </p:txBody>
      </p:sp>
      <p:sp>
        <p:nvSpPr>
          <p:cNvPr id="3" name="Nie gniewaj się na ból w naganę w przyjemność chce być o włos od bólu w nadziei, że nie ma hodowli.&#10;">
            <a:extLst>
              <a:ext uri="{FF2B5EF4-FFF2-40B4-BE49-F238E27FC236}">
                <a16:creationId xmlns:a16="http://schemas.microsoft.com/office/drawing/2014/main" id="{C2B1C130-91AB-7DE0-9186-71F9916FE8C7}"/>
              </a:ext>
            </a:extLst>
          </p:cNvPr>
          <p:cNvSpPr txBox="1"/>
          <p:nvPr/>
        </p:nvSpPr>
        <p:spPr>
          <a:xfrm>
            <a:off x="5322611" y="4742938"/>
            <a:ext cx="12238097" cy="57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defRPr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>
              <a:spcAft>
                <a:spcPts val="800"/>
              </a:spcAft>
            </a:pPr>
            <a:endParaRPr lang="pl-PL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94E48E-671A-A41D-207D-7A03F68E8451}"/>
              </a:ext>
            </a:extLst>
          </p:cNvPr>
          <p:cNvSpPr txBox="1"/>
          <p:nvPr/>
        </p:nvSpPr>
        <p:spPr>
          <a:xfrm>
            <a:off x="5405920" y="3337591"/>
            <a:ext cx="12584202" cy="5632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buClr>
                <a:srgbClr val="00797A"/>
              </a:buClr>
            </a:pPr>
            <a:r>
              <a:rPr lang="pl-PL" sz="2400" dirty="0">
                <a:solidFill>
                  <a:srgbClr val="00797A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DLA OSÓB FIZYCZNYCH </a:t>
            </a:r>
            <a:endParaRPr lang="pl-PL" sz="2400" dirty="0" smtClean="0">
              <a:solidFill>
                <a:srgbClr val="00797A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285750" indent="-285750" algn="just">
              <a:buClr>
                <a:srgbClr val="00797A"/>
              </a:buClr>
              <a:buFont typeface="Wingdings" panose="05000000000000000000" pitchFamily="2" charset="2"/>
              <a:buChar char="Ø"/>
            </a:pPr>
            <a:r>
              <a:rPr lang="pl-PL" sz="2400" dirty="0" smtClean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Demontaż </a:t>
            </a: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nieefektywnych źródeł ciepła na paliwa stałe (tzw. kopciuchów) oraz zakup i montaż źródła ciepła do celów ogrzewania lub ogrzewania i </a:t>
            </a:r>
            <a:r>
              <a:rPr lang="pl-PL" sz="2400" dirty="0" err="1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c.w.u</a:t>
            </a: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albo podłączenie lokalu mieszkalnego do efektywnego źródła ciepła w budynku.</a:t>
            </a:r>
          </a:p>
          <a:p>
            <a:pPr marL="285750" indent="-285750" algn="just">
              <a:buClr>
                <a:srgbClr val="00797A"/>
              </a:buClr>
              <a:buFont typeface="Wingdings" panose="05000000000000000000" pitchFamily="2" charset="2"/>
              <a:buChar char="Ø"/>
            </a:pPr>
            <a:r>
              <a:rPr lang="pl-PL" sz="2400" i="1" dirty="0">
                <a:solidFill>
                  <a:srgbClr val="00729A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Warunkowo </a:t>
            </a:r>
            <a:r>
              <a:rPr lang="pl-PL" sz="2400" i="1" dirty="0" smtClean="0">
                <a:solidFill>
                  <a:srgbClr val="00729A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- </a:t>
            </a:r>
            <a:r>
              <a:rPr lang="pl-PL" sz="2400" dirty="0" smtClean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zakup </a:t>
            </a: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 montaż wentylacji mechanicznej z odzyskiem ciepła, stolarka okienna i drzwiowa, dokumentacja projektowa</a:t>
            </a:r>
            <a:r>
              <a:rPr lang="pl-PL" sz="2400" dirty="0" smtClean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.</a:t>
            </a:r>
          </a:p>
          <a:p>
            <a:pPr algn="just">
              <a:buClr>
                <a:srgbClr val="00797A"/>
              </a:buClr>
            </a:pPr>
            <a:endParaRPr lang="pl-PL" sz="2400" dirty="0" smtClean="0">
              <a:solidFill>
                <a:srgbClr val="00797A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algn="just">
              <a:buClr>
                <a:srgbClr val="00797A"/>
              </a:buClr>
            </a:pPr>
            <a:r>
              <a:rPr lang="pl-PL" sz="2400" dirty="0" smtClean="0">
                <a:solidFill>
                  <a:srgbClr val="00797A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DLA </a:t>
            </a:r>
            <a:r>
              <a:rPr lang="pl-PL" sz="2400" dirty="0" smtClean="0">
                <a:solidFill>
                  <a:srgbClr val="00797A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WSPÓLNOT</a:t>
            </a:r>
          </a:p>
          <a:p>
            <a:pPr marL="285750" indent="-285750" algn="just">
              <a:buClr>
                <a:srgbClr val="00797A"/>
              </a:buClr>
              <a:buFont typeface="Wingdings" panose="05000000000000000000" pitchFamily="2" charset="2"/>
              <a:buChar char="Ø"/>
            </a:pPr>
            <a:r>
              <a:rPr lang="pl-PL" sz="2400" dirty="0" smtClean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Demontaż </a:t>
            </a: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wszystkich nieefektywnych źródeł ciepła na paliwo stałe w budynku oraz zakup i montaż wspólnego źródła ciepła do celów ogrzewania lub ogrzewania i c.w.u.</a:t>
            </a:r>
          </a:p>
          <a:p>
            <a:pPr marL="285750" indent="-285750" algn="just">
              <a:buClr>
                <a:srgbClr val="00797A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Zakup i montaż nowej instalacji centralnego ogrzewania i/lub c.w.u.</a:t>
            </a:r>
          </a:p>
          <a:p>
            <a:pPr marL="285750" indent="-285750" algn="just">
              <a:buClr>
                <a:srgbClr val="00797A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Zakup i montaż wentylacji mechanicznej z odzyskiem ciepła.</a:t>
            </a:r>
          </a:p>
          <a:p>
            <a:pPr marL="285750" indent="-285750" algn="just">
              <a:buClr>
                <a:srgbClr val="00797A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Zakup i montaż ocieplenia przegród budowlanych, okien, drzwi, drzwi/bram garażowych. </a:t>
            </a:r>
          </a:p>
          <a:p>
            <a:pPr marL="285750" indent="-285750" algn="just">
              <a:buClr>
                <a:srgbClr val="00797A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Zakup i montaż </a:t>
            </a:r>
            <a:r>
              <a:rPr lang="pl-PL" sz="2400" dirty="0" err="1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mikroinstalacji</a:t>
            </a: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fotowoltaicznej. </a:t>
            </a:r>
          </a:p>
          <a:p>
            <a:pPr marL="285750" indent="-285750" algn="just">
              <a:buClr>
                <a:srgbClr val="00797A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Dokumentacja: audyt energetyczny, dokumentacja projektowa, ekspertyzy.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45B3C11-ACE9-5C12-C7D2-AAA9E74E6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9920627"/>
              </p:ext>
            </p:extLst>
          </p:nvPr>
        </p:nvGraphicFramePr>
        <p:xfrm>
          <a:off x="5405920" y="964399"/>
          <a:ext cx="12483994" cy="2373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BF4A60C-74B3-F832-AE82-3E711E0419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9958547"/>
              </p:ext>
            </p:extLst>
          </p:nvPr>
        </p:nvGraphicFramePr>
        <p:xfrm>
          <a:off x="5370708" y="8969902"/>
          <a:ext cx="12060000" cy="9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ytuł slajdu 7">
            <a:extLst>
              <a:ext uri="{FF2B5EF4-FFF2-40B4-BE49-F238E27FC236}">
                <a16:creationId xmlns:a16="http://schemas.microsoft.com/office/drawing/2014/main" id="{CA5A4B97-9B76-82B3-31C3-C4086F9A6277}"/>
              </a:ext>
            </a:extLst>
          </p:cNvPr>
          <p:cNvSpPr txBox="1">
            <a:spLocks/>
          </p:cNvSpPr>
          <p:nvPr/>
        </p:nvSpPr>
        <p:spPr>
          <a:xfrm>
            <a:off x="223252" y="1100983"/>
            <a:ext cx="4588042" cy="8983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 algn="ctr"/>
            <a:endParaRPr lang="pl-PL" sz="2400" dirty="0">
              <a:solidFill>
                <a:schemeClr val="bg1"/>
              </a:solidFill>
            </a:endParaRPr>
          </a:p>
          <a:p>
            <a:pPr lvl="0" algn="ctr"/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i="1" dirty="0">
                <a:solidFill>
                  <a:schemeClr val="bg1"/>
                </a:solidFill>
                <a:latin typeface="Source Sans Pro Semibold" panose="020B0503030403020204" pitchFamily="34" charset="0"/>
              </a:rPr>
              <a:t>Ciepłe Mieszkanie                                                                     (Cz. 1, 2, 3, 4)</a:t>
            </a:r>
          </a:p>
          <a:p>
            <a:pPr lvl="0" algn="ctr"/>
            <a:endParaRPr lang="pl-PL" sz="24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 algn="ctr"/>
            <a:endParaRPr lang="pl-PL" sz="24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/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endParaRPr lang="pl-PL" sz="2400" dirty="0">
              <a:solidFill>
                <a:schemeClr val="bg1"/>
              </a:solidFill>
            </a:endParaRPr>
          </a:p>
          <a:p>
            <a:pPr lvl="0"/>
            <a:endParaRPr lang="pl-PL" sz="2400" dirty="0">
              <a:solidFill>
                <a:schemeClr val="bg1"/>
              </a:solidFill>
            </a:endParaRPr>
          </a:p>
          <a:p>
            <a:pPr lvl="0"/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rgbClr val="FFFFFF"/>
                </a:solidFill>
              </a:rPr>
              <a:t>CEL </a:t>
            </a:r>
            <a:r>
              <a:rPr lang="pl-PL" sz="2400" dirty="0" smtClean="0">
                <a:solidFill>
                  <a:srgbClr val="FFFFFF"/>
                </a:solidFill>
              </a:rPr>
              <a:t>-</a:t>
            </a:r>
            <a:r>
              <a:rPr lang="pl-PL" sz="2400" dirty="0">
                <a:solidFill>
                  <a:srgbClr val="FFFFFF"/>
                </a:solidFill>
              </a:rPr>
              <a:t/>
            </a:r>
            <a:br>
              <a:rPr lang="pl-PL" sz="2400" dirty="0">
                <a:solidFill>
                  <a:srgbClr val="FFFFFF"/>
                </a:solidFill>
              </a:rPr>
            </a:br>
            <a:r>
              <a:rPr lang="pl-PL" sz="2400" i="1" dirty="0">
                <a:solidFill>
                  <a:schemeClr val="bg1"/>
                </a:solidFill>
                <a:latin typeface="+mn-lt"/>
              </a:rPr>
              <a:t>Poprawa jakości powietrza oraz zmniejszenie emisji pyłów oraz gazów cieplarnianych poprzez wymianę źródeł ciepła i poprawę efektywności energetycznej w lokalach mieszkalnych znajdujących się w budynkach mieszkalnych wielorodzinnych.</a:t>
            </a:r>
          </a:p>
          <a:p>
            <a:pPr lvl="0"/>
            <a:endParaRPr lang="pl-PL" sz="2400" i="1" dirty="0">
              <a:solidFill>
                <a:schemeClr val="bg1"/>
              </a:solidFill>
              <a:latin typeface="+mn-lt"/>
            </a:endParaRPr>
          </a:p>
          <a:p>
            <a:pPr hangingPunct="1"/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39643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prezentacji">
            <a:extLst>
              <a:ext uri="{FF2B5EF4-FFF2-40B4-BE49-F238E27FC236}">
                <a16:creationId xmlns:a16="http://schemas.microsoft.com/office/drawing/2014/main" id="{E3E54217-D9BA-9717-074A-300E96551D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7169" y="2059990"/>
            <a:ext cx="7937965" cy="2547202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pl-PL" sz="8000" dirty="0" smtClean="0"/>
              <a:t>Środki europejskie – Fundusz Modernizacyjny </a:t>
            </a:r>
            <a:endParaRPr lang="pl-PL" sz="8000" dirty="0"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90122" y="9981813"/>
            <a:ext cx="17087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 dirty="0"/>
          </a:p>
        </p:txBody>
      </p:sp>
      <p:grpSp>
        <p:nvGrpSpPr>
          <p:cNvPr id="107" name="Group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15255862" y="9325"/>
            <a:ext cx="2577784" cy="1107417"/>
            <a:chOff x="0" y="0"/>
            <a:chExt cx="2577782" cy="1107415"/>
          </a:xfrm>
        </p:grpSpPr>
        <p:pic>
          <p:nvPicPr>
            <p:cNvPr id="105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577783" cy="11074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8058" dir="5400000" rotWithShape="0">
                <a:srgbClr val="4D4D4D">
                  <a:alpha val="19617"/>
                </a:srgbClr>
              </a:outerShdw>
            </a:effectLst>
          </p:spPr>
        </p:pic>
        <p:pic>
          <p:nvPicPr>
            <p:cNvPr id="106" name="Image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405" y="320548"/>
              <a:ext cx="1934973" cy="466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16495477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90122" y="9981813"/>
            <a:ext cx="170878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 dirty="0"/>
          </a:p>
        </p:txBody>
      </p:sp>
      <p:sp>
        <p:nvSpPr>
          <p:cNvPr id="3" name="Nie gniewaj się na ból w naganę w przyjemność chce być o włos od bólu w nadziei, że nie ma hodowli.&#10;">
            <a:extLst>
              <a:ext uri="{FF2B5EF4-FFF2-40B4-BE49-F238E27FC236}">
                <a16:creationId xmlns:a16="http://schemas.microsoft.com/office/drawing/2014/main" id="{C2B1C130-91AB-7DE0-9186-71F9916FE8C7}"/>
              </a:ext>
            </a:extLst>
          </p:cNvPr>
          <p:cNvSpPr txBox="1"/>
          <p:nvPr/>
        </p:nvSpPr>
        <p:spPr>
          <a:xfrm>
            <a:off x="5322611" y="4742938"/>
            <a:ext cx="12238097" cy="57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defRPr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>
              <a:spcAft>
                <a:spcPts val="800"/>
              </a:spcAft>
            </a:pPr>
            <a:endParaRPr lang="pl-PL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ytuł slajdu 7">
            <a:extLst>
              <a:ext uri="{FF2B5EF4-FFF2-40B4-BE49-F238E27FC236}">
                <a16:creationId xmlns:a16="http://schemas.microsoft.com/office/drawing/2014/main" id="{F32CFFEE-AB26-884E-11DB-B35093B1F00F}"/>
              </a:ext>
            </a:extLst>
          </p:cNvPr>
          <p:cNvSpPr txBox="1">
            <a:spLocks/>
          </p:cNvSpPr>
          <p:nvPr/>
        </p:nvSpPr>
        <p:spPr>
          <a:xfrm>
            <a:off x="979929" y="1839913"/>
            <a:ext cx="4392574" cy="3118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 hangingPunct="1"/>
            <a:endParaRPr lang="pl-PL" sz="2500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94E48E-671A-A41D-207D-7A03F68E8451}"/>
              </a:ext>
            </a:extLst>
          </p:cNvPr>
          <p:cNvSpPr txBox="1"/>
          <p:nvPr/>
        </p:nvSpPr>
        <p:spPr>
          <a:xfrm>
            <a:off x="5082595" y="5673673"/>
            <a:ext cx="12636226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Clr>
                <a:srgbClr val="00797A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Zakup i montaż nowych pomp ciepła (powietrznych i gruntowych) wykorzystywanych do celów ogrzewania lub ogrzewania i ciepłej wody użytkowej w nowych budynkach mieszkalnych jednorodzinnych.</a:t>
            </a:r>
          </a:p>
          <a:p>
            <a:pPr marL="285750" indent="-285750" algn="just">
              <a:buClr>
                <a:srgbClr val="00797A"/>
              </a:buClr>
              <a:buFont typeface="Wingdings" panose="05000000000000000000" pitchFamily="2" charset="2"/>
              <a:buChar char="Ø"/>
            </a:pPr>
            <a:endParaRPr lang="pl-PL" sz="180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45B3C11-ACE9-5C12-C7D2-AAA9E74E6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091590"/>
              </p:ext>
            </p:extLst>
          </p:nvPr>
        </p:nvGraphicFramePr>
        <p:xfrm>
          <a:off x="5312229" y="1219200"/>
          <a:ext cx="12509046" cy="3165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BF4A60C-74B3-F832-AE82-3E711E0419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2845342"/>
              </p:ext>
            </p:extLst>
          </p:nvPr>
        </p:nvGraphicFramePr>
        <p:xfrm>
          <a:off x="5312229" y="8550177"/>
          <a:ext cx="12060000" cy="9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ytuł slajdu 7">
            <a:extLst>
              <a:ext uri="{FF2B5EF4-FFF2-40B4-BE49-F238E27FC236}">
                <a16:creationId xmlns:a16="http://schemas.microsoft.com/office/drawing/2014/main" id="{83528645-9E49-23C8-5070-19DDE14DC8E4}"/>
              </a:ext>
            </a:extLst>
          </p:cNvPr>
          <p:cNvSpPr txBox="1">
            <a:spLocks/>
          </p:cNvSpPr>
          <p:nvPr/>
        </p:nvSpPr>
        <p:spPr>
          <a:xfrm>
            <a:off x="223252" y="1100983"/>
            <a:ext cx="4588042" cy="8983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 algn="ctr"/>
            <a:endParaRPr lang="pl-PL" sz="2400" dirty="0">
              <a:solidFill>
                <a:schemeClr val="bg1"/>
              </a:solidFill>
            </a:endParaRPr>
          </a:p>
          <a:p>
            <a:pPr lvl="0" algn="ctr"/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i="1" dirty="0">
                <a:solidFill>
                  <a:schemeClr val="bg1"/>
                </a:solidFill>
                <a:latin typeface="Source Sans Pro Semibold" panose="020B0503030403020204" pitchFamily="34" charset="0"/>
              </a:rPr>
              <a:t>Moje Ciepło </a:t>
            </a:r>
          </a:p>
          <a:p>
            <a:pPr lvl="0" algn="ctr"/>
            <a:endParaRPr lang="pl-PL" sz="24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/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endParaRPr lang="pl-PL" sz="2400" dirty="0">
              <a:solidFill>
                <a:schemeClr val="bg1"/>
              </a:solidFill>
            </a:endParaRPr>
          </a:p>
          <a:p>
            <a:pPr lvl="0"/>
            <a:endParaRPr lang="pl-PL" sz="2400" dirty="0">
              <a:solidFill>
                <a:schemeClr val="bg1"/>
              </a:solidFill>
            </a:endParaRPr>
          </a:p>
          <a:p>
            <a:pPr lvl="0"/>
            <a:endParaRPr lang="pl-PL" sz="2400" dirty="0">
              <a:solidFill>
                <a:schemeClr val="bg1"/>
              </a:solidFill>
            </a:endParaRPr>
          </a:p>
          <a:p>
            <a:pPr lvl="0"/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rgbClr val="FFFFFF"/>
                </a:solidFill>
              </a:rPr>
              <a:t>CEL </a:t>
            </a:r>
            <a:r>
              <a:rPr lang="pl-PL" sz="2400" dirty="0" smtClean="0">
                <a:solidFill>
                  <a:srgbClr val="FFFFFF"/>
                </a:solidFill>
              </a:rPr>
              <a:t>-</a:t>
            </a:r>
            <a:r>
              <a:rPr lang="pl-PL" sz="2400" dirty="0">
                <a:solidFill>
                  <a:srgbClr val="FFFFFF"/>
                </a:solidFill>
              </a:rPr>
              <a:t/>
            </a:r>
            <a:br>
              <a:rPr lang="pl-PL" sz="2400" dirty="0">
                <a:solidFill>
                  <a:srgbClr val="FFFFFF"/>
                </a:solidFill>
              </a:rPr>
            </a:br>
            <a:r>
              <a:rPr lang="pl-PL" sz="2400" i="1" dirty="0">
                <a:solidFill>
                  <a:schemeClr val="bg1"/>
                </a:solidFill>
                <a:latin typeface="+mn-lt"/>
              </a:rPr>
              <a:t>Wsparcie rozwoju ogrzewnictwa indywidualnego i rozwoju energetyki </a:t>
            </a:r>
            <a:r>
              <a:rPr lang="pl-PL" sz="2400" i="1" dirty="0" err="1">
                <a:solidFill>
                  <a:schemeClr val="bg1"/>
                </a:solidFill>
                <a:latin typeface="+mn-lt"/>
              </a:rPr>
              <a:t>prosumenckiej</a:t>
            </a:r>
            <a:r>
              <a:rPr lang="pl-PL" sz="2400" i="1" dirty="0">
                <a:solidFill>
                  <a:schemeClr val="bg1"/>
                </a:solidFill>
                <a:latin typeface="+mn-lt"/>
              </a:rPr>
              <a:t> w obszarze powietrznych, wodnych i gruntownych pomp ciepła w nowych budynkach mieszkalnych jednorodzinnych.</a:t>
            </a:r>
          </a:p>
          <a:p>
            <a:pPr lvl="0"/>
            <a:endParaRPr lang="pl-PL" sz="2400" i="1" dirty="0">
              <a:solidFill>
                <a:schemeClr val="bg1"/>
              </a:solidFill>
              <a:latin typeface="+mn-lt"/>
            </a:endParaRPr>
          </a:p>
          <a:p>
            <a:pPr hangingPunct="1"/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3080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90122" y="9981813"/>
            <a:ext cx="170878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 dirty="0"/>
          </a:p>
        </p:txBody>
      </p:sp>
      <p:sp>
        <p:nvSpPr>
          <p:cNvPr id="3" name="Nie gniewaj się na ból w naganę w przyjemność chce być o włos od bólu w nadziei, że nie ma hodowli.&#10;">
            <a:extLst>
              <a:ext uri="{FF2B5EF4-FFF2-40B4-BE49-F238E27FC236}">
                <a16:creationId xmlns:a16="http://schemas.microsoft.com/office/drawing/2014/main" id="{C2B1C130-91AB-7DE0-9186-71F9916FE8C7}"/>
              </a:ext>
            </a:extLst>
          </p:cNvPr>
          <p:cNvSpPr txBox="1"/>
          <p:nvPr/>
        </p:nvSpPr>
        <p:spPr>
          <a:xfrm>
            <a:off x="5322611" y="4742938"/>
            <a:ext cx="12238097" cy="57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defRPr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>
              <a:spcAft>
                <a:spcPts val="800"/>
              </a:spcAft>
            </a:pPr>
            <a:endParaRPr lang="pl-PL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ytuł slajdu 7">
            <a:extLst>
              <a:ext uri="{FF2B5EF4-FFF2-40B4-BE49-F238E27FC236}">
                <a16:creationId xmlns:a16="http://schemas.microsoft.com/office/drawing/2014/main" id="{F32CFFEE-AB26-884E-11DB-B35093B1F00F}"/>
              </a:ext>
            </a:extLst>
          </p:cNvPr>
          <p:cNvSpPr txBox="1">
            <a:spLocks/>
          </p:cNvSpPr>
          <p:nvPr/>
        </p:nvSpPr>
        <p:spPr>
          <a:xfrm>
            <a:off x="-4759767" y="1839913"/>
            <a:ext cx="4392574" cy="3118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 hangingPunct="1"/>
            <a:endParaRPr lang="pl-PL" sz="2500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94E48E-671A-A41D-207D-7A03F68E8451}"/>
              </a:ext>
            </a:extLst>
          </p:cNvPr>
          <p:cNvSpPr txBox="1"/>
          <p:nvPr/>
        </p:nvSpPr>
        <p:spPr>
          <a:xfrm>
            <a:off x="5283836" y="2502843"/>
            <a:ext cx="12581250" cy="341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pl-PL" sz="2400" dirty="0">
              <a:latin typeface="+mn-lt"/>
            </a:endParaRPr>
          </a:p>
          <a:p>
            <a:endParaRPr lang="pl-PL" sz="24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 smtClean="0">
                <a:latin typeface="+mn-lt"/>
              </a:rPr>
              <a:t> </a:t>
            </a:r>
            <a:r>
              <a:rPr lang="pl-PL" sz="2400" dirty="0" smtClean="0">
                <a:latin typeface="+mn-lt"/>
              </a:rPr>
              <a:t>zakup </a:t>
            </a:r>
            <a:r>
              <a:rPr lang="pl-PL" sz="2400" dirty="0">
                <a:latin typeface="+mn-lt"/>
              </a:rPr>
              <a:t>i montaż </a:t>
            </a:r>
            <a:r>
              <a:rPr lang="pl-PL" sz="2400" dirty="0" err="1">
                <a:latin typeface="+mn-lt"/>
              </a:rPr>
              <a:t>mikroinstalacji</a:t>
            </a:r>
            <a:r>
              <a:rPr lang="pl-PL" sz="2400" dirty="0">
                <a:latin typeface="+mn-lt"/>
              </a:rPr>
              <a:t> wiatrowych dla potrzeb budynków mieszkalnych, służących zaspokajaniu własnych potrzeb energetycznych Wnioskodawcy – turbina wiatrowa o zainstalowanej mocy elektrycznej nie mniejszej niż 1 kW oraz nie większej niż 20 kW wraz z osprzętem niezbędnym do prawidłowego działania </a:t>
            </a:r>
            <a:r>
              <a:rPr lang="pl-PL" sz="2400" dirty="0" err="1">
                <a:latin typeface="+mn-lt"/>
              </a:rPr>
              <a:t>mikroinstalacji</a:t>
            </a:r>
            <a:r>
              <a:rPr lang="pl-PL" sz="2400" dirty="0" smtClean="0">
                <a:latin typeface="+mn-lt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l-PL" sz="24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 smtClean="0">
                <a:latin typeface="+mn-lt"/>
              </a:rPr>
              <a:t> </a:t>
            </a:r>
            <a:r>
              <a:rPr lang="pl-PL" sz="2400" dirty="0" smtClean="0">
                <a:latin typeface="+mn-lt"/>
              </a:rPr>
              <a:t>zakup </a:t>
            </a:r>
            <a:r>
              <a:rPr lang="pl-PL" sz="2400" dirty="0">
                <a:latin typeface="+mn-lt"/>
              </a:rPr>
              <a:t>i montaż towarzyszących magazynów energii o pojemności co najmniej 2 kWh dla </a:t>
            </a:r>
            <a:r>
              <a:rPr lang="pl-PL" sz="2400" dirty="0" err="1">
                <a:latin typeface="+mn-lt"/>
              </a:rPr>
              <a:t>mikroinstalacji</a:t>
            </a:r>
            <a:r>
              <a:rPr lang="pl-PL" sz="2400" dirty="0">
                <a:latin typeface="+mn-lt"/>
              </a:rPr>
              <a:t> z pkt. 1.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45B3C11-ACE9-5C12-C7D2-AAA9E74E6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1334932"/>
              </p:ext>
            </p:extLst>
          </p:nvPr>
        </p:nvGraphicFramePr>
        <p:xfrm>
          <a:off x="5327649" y="1219200"/>
          <a:ext cx="12493625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BF4A60C-74B3-F832-AE82-3E711E0419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666033"/>
              </p:ext>
            </p:extLst>
          </p:nvPr>
        </p:nvGraphicFramePr>
        <p:xfrm>
          <a:off x="5370708" y="8528590"/>
          <a:ext cx="12060000" cy="9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ytuł slajdu 7">
            <a:extLst>
              <a:ext uri="{FF2B5EF4-FFF2-40B4-BE49-F238E27FC236}">
                <a16:creationId xmlns:a16="http://schemas.microsoft.com/office/drawing/2014/main" id="{4D7154FE-F067-D317-ECF2-67CA32BE96D3}"/>
              </a:ext>
            </a:extLst>
          </p:cNvPr>
          <p:cNvSpPr txBox="1">
            <a:spLocks/>
          </p:cNvSpPr>
          <p:nvPr/>
        </p:nvSpPr>
        <p:spPr>
          <a:xfrm>
            <a:off x="223252" y="1100983"/>
            <a:ext cx="4588042" cy="8983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 algn="ctr"/>
            <a:endParaRPr lang="pl-PL" sz="2400" dirty="0">
              <a:solidFill>
                <a:schemeClr val="bg1"/>
              </a:solidFill>
            </a:endParaRPr>
          </a:p>
          <a:p>
            <a:pPr lvl="0" algn="ctr"/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i="1" dirty="0" smtClean="0">
                <a:solidFill>
                  <a:schemeClr val="bg1"/>
                </a:solidFill>
                <a:latin typeface="Source Sans Pro Semibold" panose="020B0503030403020204" pitchFamily="34" charset="0"/>
              </a:rPr>
              <a:t>Moja Elektrownia Wiatrowa</a:t>
            </a:r>
            <a:endParaRPr lang="pl-PL" sz="24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 algn="ctr"/>
            <a:endParaRPr lang="pl-PL" sz="2400" i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  <a:p>
            <a:pPr lvl="0"/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endParaRPr lang="pl-PL" sz="2400" dirty="0">
              <a:solidFill>
                <a:schemeClr val="bg1"/>
              </a:solidFill>
            </a:endParaRPr>
          </a:p>
          <a:p>
            <a:pPr lvl="0"/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/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rgbClr val="FFFFFF"/>
                </a:solidFill>
              </a:rPr>
              <a:t>CEL </a:t>
            </a:r>
            <a:r>
              <a:rPr lang="pl-PL" sz="2400" dirty="0" smtClean="0">
                <a:solidFill>
                  <a:srgbClr val="FFFFFF"/>
                </a:solidFill>
              </a:rPr>
              <a:t> -</a:t>
            </a:r>
            <a:r>
              <a:rPr lang="pl-PL" sz="2400" dirty="0">
                <a:solidFill>
                  <a:srgbClr val="FFFFFF"/>
                </a:solidFill>
              </a:rPr>
              <a:t/>
            </a:r>
            <a:br>
              <a:rPr lang="pl-PL" sz="2400" dirty="0">
                <a:solidFill>
                  <a:srgbClr val="FFFFFF"/>
                </a:solidFill>
              </a:rPr>
            </a:br>
            <a:r>
              <a:rPr lang="pl-PL" sz="2400" i="1" dirty="0" smtClean="0">
                <a:solidFill>
                  <a:schemeClr val="bg1"/>
                </a:solidFill>
              </a:rPr>
              <a:t>Rozwój </a:t>
            </a:r>
            <a:r>
              <a:rPr lang="pl-PL" sz="2400" i="1" dirty="0" smtClean="0">
                <a:solidFill>
                  <a:schemeClr val="bg1"/>
                </a:solidFill>
              </a:rPr>
              <a:t>energetyki </a:t>
            </a:r>
            <a:r>
              <a:rPr lang="pl-PL" sz="2400" i="1" dirty="0" err="1" smtClean="0">
                <a:solidFill>
                  <a:schemeClr val="bg1"/>
                </a:solidFill>
              </a:rPr>
              <a:t>prosumenckiej</a:t>
            </a:r>
            <a:r>
              <a:rPr lang="pl-PL" sz="2400" i="1" dirty="0" smtClean="0">
                <a:solidFill>
                  <a:schemeClr val="bg1"/>
                </a:solidFill>
              </a:rPr>
              <a:t> w </a:t>
            </a:r>
            <a:r>
              <a:rPr lang="pl-PL" sz="2400" i="1" dirty="0">
                <a:solidFill>
                  <a:schemeClr val="bg1"/>
                </a:solidFill>
              </a:rPr>
              <a:t>obszarze </a:t>
            </a:r>
            <a:r>
              <a:rPr lang="pl-PL" sz="2400" i="1" dirty="0" err="1">
                <a:solidFill>
                  <a:schemeClr val="bg1"/>
                </a:solidFill>
              </a:rPr>
              <a:t>mikroelektrowni</a:t>
            </a:r>
            <a:r>
              <a:rPr lang="pl-PL" sz="2400" i="1" dirty="0">
                <a:solidFill>
                  <a:schemeClr val="bg1"/>
                </a:solidFill>
              </a:rPr>
              <a:t> </a:t>
            </a:r>
            <a:r>
              <a:rPr lang="pl-PL" sz="2400" i="1" dirty="0" smtClean="0">
                <a:solidFill>
                  <a:schemeClr val="bg1"/>
                </a:solidFill>
              </a:rPr>
              <a:t>wiatrowych oraz </a:t>
            </a:r>
            <a:r>
              <a:rPr lang="pl-PL" sz="2400" dirty="0" smtClean="0">
                <a:solidFill>
                  <a:srgbClr val="FFFFFF"/>
                </a:solidFill>
                <a:latin typeface="+mn-lt"/>
              </a:rPr>
              <a:t>wzrost </a:t>
            </a:r>
            <a:r>
              <a:rPr lang="pl-PL" sz="2400" dirty="0" err="1">
                <a:solidFill>
                  <a:srgbClr val="FFFFFF"/>
                </a:solidFill>
                <a:latin typeface="+mn-lt"/>
              </a:rPr>
              <a:t>autokonsumpcji</a:t>
            </a:r>
            <a:r>
              <a:rPr lang="pl-PL" sz="2400" dirty="0">
                <a:solidFill>
                  <a:srgbClr val="FFFFFF"/>
                </a:solidFill>
                <a:latin typeface="+mn-lt"/>
              </a:rPr>
              <a:t> wytworzonej energii elektrycznej poprzez jej magazynowanie (magazyny energii elektrycznej)</a:t>
            </a:r>
            <a:endParaRPr lang="pl-PL" sz="2400" i="1" dirty="0">
              <a:solidFill>
                <a:srgbClr val="FFFFFF"/>
              </a:solidFill>
              <a:latin typeface="+mn-lt"/>
            </a:endParaRPr>
          </a:p>
          <a:p>
            <a:pPr lvl="0"/>
            <a:endParaRPr lang="pl-PL" sz="2400" i="1" dirty="0">
              <a:solidFill>
                <a:schemeClr val="bg1"/>
              </a:solidFill>
              <a:latin typeface="+mn-lt"/>
            </a:endParaRPr>
          </a:p>
          <a:p>
            <a:pPr hangingPunct="1"/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0962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Niestandardowy 6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07979"/>
      </a:accent1>
      <a:accent2>
        <a:srgbClr val="009999"/>
      </a:accent2>
      <a:accent3>
        <a:srgbClr val="4D4D4D"/>
      </a:accent3>
      <a:accent4>
        <a:srgbClr val="2C9751"/>
      </a:accent4>
      <a:accent5>
        <a:srgbClr val="076D91"/>
      </a:accent5>
      <a:accent6>
        <a:srgbClr val="079169"/>
      </a:accent6>
      <a:hlink>
        <a:srgbClr val="007979"/>
      </a:hlink>
      <a:folHlink>
        <a:srgbClr val="85DFD0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Source Sans Pro Semibold"/>
        <a:ea typeface="Source Sans Pro Semibold"/>
        <a:cs typeface="Source Sans Pro Semibold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Niestandardowy 5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4B2D9"/>
      </a:accent1>
      <a:accent2>
        <a:srgbClr val="03A688"/>
      </a:accent2>
      <a:accent3>
        <a:srgbClr val="007979"/>
      </a:accent3>
      <a:accent4>
        <a:srgbClr val="595656"/>
      </a:accent4>
      <a:accent5>
        <a:srgbClr val="CCDD8A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Source Sans Pro Semibold"/>
        <a:ea typeface="Source Sans Pro Semibold"/>
        <a:cs typeface="Source Sans Pro Semibold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Source Sans Pro Semibold"/>
        <a:ea typeface="Source Sans Pro Semibold"/>
        <a:cs typeface="Source Sans Pro Semibold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8d7d6cc-e219-48df-b738-2ee6414d9f8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2FC40E2B89E34EA4C55435DC62452F" ma:contentTypeVersion="5" ma:contentTypeDescription="Utwórz nowy dokument." ma:contentTypeScope="" ma:versionID="50ab95bce2ddff94ab794a2ac0de32bc">
  <xsd:schema xmlns:xsd="http://www.w3.org/2001/XMLSchema" xmlns:xs="http://www.w3.org/2001/XMLSchema" xmlns:p="http://schemas.microsoft.com/office/2006/metadata/properties" xmlns:ns3="18d7d6cc-e219-48df-b738-2ee6414d9f8a" targetNamespace="http://schemas.microsoft.com/office/2006/metadata/properties" ma:root="true" ma:fieldsID="9a9c552ec4e91acac0ec052477534d1d" ns3:_="">
    <xsd:import namespace="18d7d6cc-e219-48df-b738-2ee6414d9f8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7d6cc-e219-48df-b738-2ee6414d9f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7CB8B8-4805-4B3D-8456-79EB3F3BA82E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purl.org/dc/elements/1.1/"/>
    <ds:schemaRef ds:uri="18d7d6cc-e219-48df-b738-2ee6414d9f8a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4EA2ED0-A449-4F87-9547-9F758845DC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d7d6cc-e219-48df-b738-2ee6414d9f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72CCA2-156C-4252-9157-7446EE25CF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2824</Words>
  <Application>Microsoft Office PowerPoint</Application>
  <PresentationFormat>Niestandardowy</PresentationFormat>
  <Paragraphs>285</Paragraphs>
  <Slides>19</Slides>
  <Notes>19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19</vt:i4>
      </vt:variant>
    </vt:vector>
  </HeadingPairs>
  <TitlesOfParts>
    <vt:vector size="29" baseType="lpstr">
      <vt:lpstr>Aptos</vt:lpstr>
      <vt:lpstr>Arial</vt:lpstr>
      <vt:lpstr>Calibri</vt:lpstr>
      <vt:lpstr>Courier New</vt:lpstr>
      <vt:lpstr>Source Sans Pro</vt:lpstr>
      <vt:lpstr>Source Sans Pro Semibold</vt:lpstr>
      <vt:lpstr>Times New Roman</vt:lpstr>
      <vt:lpstr>Wingdings</vt:lpstr>
      <vt:lpstr>Office Theme</vt:lpstr>
      <vt:lpstr>1_Office Theme</vt:lpstr>
      <vt:lpstr>      Wsparcie efektywności energetycznej budynków w ofercie NFOŚiGW     15.10.2024</vt:lpstr>
      <vt:lpstr>Główne obszary aktywności NFOŚiGW</vt:lpstr>
      <vt:lpstr>Środki krajowe </vt:lpstr>
      <vt:lpstr>Prezentacja programu PowerPoint</vt:lpstr>
      <vt:lpstr>Prezentacja programu PowerPoint</vt:lpstr>
      <vt:lpstr>Prezentacja programu PowerPoint</vt:lpstr>
      <vt:lpstr>Środki europejskie – Fundusz Modernizacyjny </vt:lpstr>
      <vt:lpstr>Prezentacja programu PowerPoint</vt:lpstr>
      <vt:lpstr>Prezentacja programu PowerPoint</vt:lpstr>
      <vt:lpstr>Prezentacja programu PowerPoint</vt:lpstr>
      <vt:lpstr>Środki europejskie - Fundusze Europejskie na Infrastrukturę, Klimat, Środowisko 2021-2027 (FEnIKS) </vt:lpstr>
      <vt:lpstr>Prezentacja programu PowerPoint</vt:lpstr>
      <vt:lpstr>Prezentacja programu PowerPoint</vt:lpstr>
      <vt:lpstr>Prezentacja programu PowerPoint</vt:lpstr>
      <vt:lpstr>Prezentacja programu PowerPoint</vt:lpstr>
      <vt:lpstr>Środki europejskie – Krajowy Plan Odbudowy                             i Zwiększania Odporności (KPO)</vt:lpstr>
      <vt:lpstr>Prezentacja programu PowerPoint</vt:lpstr>
      <vt:lpstr>Prezentacja programu PowerPoint</vt:lpstr>
      <vt:lpstr>Dziękujemy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Wzór prezentacji NFOŚiGW</dc:title>
  <dc:creator/>
  <cp:lastModifiedBy/>
  <cp:revision>1</cp:revision>
  <dcterms:modified xsi:type="dcterms:W3CDTF">2024-10-14T20:49:16Z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0x010100BC2FC40E2B89E34EA4C55435DC62452F</vt:lpwstr>
  </property>
</Properties>
</file>