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sldIdLst>
    <p:sldId id="256" r:id="rId2"/>
    <p:sldId id="267" r:id="rId3"/>
    <p:sldId id="268" r:id="rId4"/>
    <p:sldId id="269" r:id="rId5"/>
    <p:sldId id="284" r:id="rId6"/>
    <p:sldId id="285" r:id="rId7"/>
    <p:sldId id="286" r:id="rId8"/>
    <p:sldId id="283" r:id="rId9"/>
    <p:sldId id="272" r:id="rId10"/>
    <p:sldId id="270" r:id="rId11"/>
    <p:sldId id="274" r:id="rId12"/>
    <p:sldId id="275" r:id="rId13"/>
    <p:sldId id="277" r:id="rId14"/>
    <p:sldId id="278" r:id="rId15"/>
    <p:sldId id="280" r:id="rId16"/>
    <p:sldId id="281" r:id="rId17"/>
    <p:sldId id="282" r:id="rId18"/>
    <p:sldId id="271" r:id="rId19"/>
  </p:sldIdLst>
  <p:sldSz cx="12192000" cy="6858000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3282"/>
    <a:srgbClr val="006441"/>
    <a:srgbClr val="FFDE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35" autoAdjust="0"/>
    <p:restoredTop sz="96357" autoAdjust="0"/>
  </p:normalViewPr>
  <p:slideViewPr>
    <p:cSldViewPr snapToGrid="0">
      <p:cViewPr varScale="1">
        <p:scale>
          <a:sx n="83" d="100"/>
          <a:sy n="83" d="100"/>
        </p:scale>
        <p:origin x="643" y="7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Struktura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opłat</a:t>
            </a:r>
            <a:endParaRPr lang="en-US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c:rich>
      </c:tx>
      <c:layout>
        <c:manualLayout>
          <c:xMode val="edge"/>
          <c:yMode val="edge"/>
          <c:x val="2.6286244938850158E-3"/>
          <c:y val="3.82741050602927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2094585573629689"/>
          <c:y val="0.23790455174998396"/>
          <c:w val="0.83890210017707978"/>
          <c:h val="0.70621102790326329"/>
        </c:manualLayout>
      </c:layout>
      <c:pie3D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Struktura opłat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73D4-4F86-9DCA-3E46D5A0852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73D4-4F86-9DCA-3E46D5A0852F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73D4-4F86-9DCA-3E46D5A0852F}"/>
              </c:ext>
            </c:extLst>
          </c:dPt>
          <c:dPt>
            <c:idx val="3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73D4-4F86-9DCA-3E46D5A0852F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1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defRPr>
                  </a:pPr>
                  <a:endParaRPr lang="pl-PL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73D4-4F86-9DCA-3E46D5A0852F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1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defRPr>
                  </a:pPr>
                  <a:endParaRPr lang="pl-PL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73D4-4F86-9DCA-3E46D5A0852F}"/>
                </c:ext>
              </c:extLst>
            </c:dLbl>
            <c:dLbl>
              <c:idx val="2"/>
              <c:layout>
                <c:manualLayout>
                  <c:x val="-2.9767080416132696E-2"/>
                  <c:y val="-2.226410783307994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defRPr>
                    </a:pPr>
                    <a:fld id="{BDCF2329-6FE5-47AB-BDD8-490654153AFA}" type="CATEGORYNAME">
                      <a:rPr lang="en-US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a:pPr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defRPr>
                      </a:pPr>
                      <a:t>[NAZWA KATEGORII]</a:t>
                    </a:fld>
                    <a:r>
                      <a:rPr lang="en-US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a:t>
</a:t>
                    </a:r>
                    <a:fld id="{E2BDE532-5EAC-45B5-AD44-FD4969C10A54}" type="PERCENTAGE">
                      <a:rPr lang="en-US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a:pPr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defRPr>
                      </a:pPr>
                      <a:t>[PROCENTOWE]</a:t>
                    </a:fld>
                    <a:endParaRPr lang="en-US">
                      <a:solidFill>
                        <a:schemeClr val="bg1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1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73D4-4F86-9DCA-3E46D5A0852F}"/>
                </c:ext>
              </c:extLst>
            </c:dLbl>
            <c:dLbl>
              <c:idx val="3"/>
              <c:layout>
                <c:manualLayout>
                  <c:x val="0.17162282032337303"/>
                  <c:y val="-3.710684638846661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defRPr>
                    </a:pPr>
                    <a:fld id="{3413661B-E0E3-48FB-B02F-18DB164650CD}" type="CATEGORYNAME">
                      <a:rPr lang="en-US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a:pPr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defRPr>
                      </a:pPr>
                      <a:t>[NAZWA KATEGORII]</a:t>
                    </a:fld>
                    <a:r>
                      <a:rPr lang="en-US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a:t>
</a:t>
                    </a:r>
                    <a:fld id="{62BBB02F-3AD8-481C-8EDF-A29E701149F2}" type="PERCENTAGE">
                      <a:rPr lang="en-US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a:pPr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defRPr>
                      </a:pPr>
                      <a:t>[PROCENTOWE]</a:t>
                    </a:fld>
                    <a:endParaRPr lang="en-US">
                      <a:solidFill>
                        <a:schemeClr val="bg1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1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73D4-4F86-9DCA-3E46D5A0852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spc="0" baseline="0">
                    <a:solidFill>
                      <a:schemeClr val="bg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lang="pl-PL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Arkusz1!$A$2:$A$5</c:f>
              <c:strCache>
                <c:ptCount val="4"/>
                <c:pt idx="0">
                  <c:v>Energia elektryczna</c:v>
                </c:pt>
                <c:pt idx="1">
                  <c:v>Ciepło sieciowe</c:v>
                </c:pt>
                <c:pt idx="2">
                  <c:v>Gaz</c:v>
                </c:pt>
                <c:pt idx="3">
                  <c:v>Woda i ścieki</c:v>
                </c:pt>
              </c:strCache>
            </c:strRef>
          </c:cat>
          <c:val>
            <c:numRef>
              <c:f>Arkusz1!$B$2:$B$5</c:f>
              <c:numCache>
                <c:formatCode>General</c:formatCode>
                <c:ptCount val="4"/>
                <c:pt idx="0">
                  <c:v>533.1</c:v>
                </c:pt>
                <c:pt idx="1">
                  <c:v>201.9</c:v>
                </c:pt>
                <c:pt idx="2">
                  <c:v>51.1</c:v>
                </c:pt>
                <c:pt idx="3">
                  <c:v>52.8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3D4-4F86-9DCA-3E46D5A0852F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19A26E-88E2-4E1E-A35A-02D9F5403D7B}" type="doc">
      <dgm:prSet loTypeId="urn:microsoft.com/office/officeart/2005/8/layout/matrix3" loCatId="matrix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pl-PL"/>
        </a:p>
      </dgm:t>
    </dgm:pt>
    <dgm:pt modelId="{D9D2ABE3-D424-486E-A876-A41504EE5D4A}">
      <dgm:prSet phldrT="[Tekst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l-PL" b="1" dirty="0">
              <a:latin typeface="Calibri" panose="020F0502020204030204" pitchFamily="34" charset="0"/>
              <a:cs typeface="Calibri" panose="020F0502020204030204" pitchFamily="34" charset="0"/>
            </a:rPr>
            <a:t>Na lata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pl-PL" b="1" dirty="0">
              <a:latin typeface="Calibri" panose="020F0502020204030204" pitchFamily="34" charset="0"/>
              <a:cs typeface="Calibri" panose="020F0502020204030204" pitchFamily="34" charset="0"/>
            </a:rPr>
            <a:t>2022-2025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pl-PL" b="1" dirty="0">
              <a:latin typeface="Calibri" panose="020F0502020204030204" pitchFamily="34" charset="0"/>
              <a:cs typeface="Calibri" panose="020F0502020204030204" pitchFamily="34" charset="0"/>
            </a:rPr>
            <a:t>przeznaczono kwotę 85 mln zł.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pl-PL" b="1" dirty="0">
              <a:latin typeface="Calibri" panose="020F0502020204030204" pitchFamily="34" charset="0"/>
              <a:cs typeface="Calibri" panose="020F0502020204030204" pitchFamily="34" charset="0"/>
            </a:rPr>
            <a:t>na rozwój </a:t>
          </a:r>
          <a:r>
            <a:rPr lang="pl-PL" b="1" dirty="0" err="1">
              <a:latin typeface="Calibri" panose="020F0502020204030204" pitchFamily="34" charset="0"/>
              <a:cs typeface="Calibri" panose="020F0502020204030204" pitchFamily="34" charset="0"/>
            </a:rPr>
            <a:t>fotowotaiki</a:t>
          </a:r>
          <a:r>
            <a:rPr lang="pl-PL" b="1" dirty="0">
              <a:latin typeface="Calibri" panose="020F0502020204030204" pitchFamily="34" charset="0"/>
              <a:cs typeface="Calibri" panose="020F0502020204030204" pitchFamily="34" charset="0"/>
            </a:rPr>
            <a:t> miejskiej </a:t>
          </a:r>
        </a:p>
        <a:p>
          <a:pPr>
            <a:lnSpc>
              <a:spcPct val="90000"/>
            </a:lnSpc>
            <a:spcAft>
              <a:spcPct val="35000"/>
            </a:spcAft>
          </a:pPr>
          <a:endParaRPr lang="pl-PL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83159B3-C8E7-4AFF-A355-35DB8A17C901}" type="parTrans" cxnId="{96A4CA93-CD56-4B59-9D24-AFDEA0901790}">
      <dgm:prSet/>
      <dgm:spPr/>
      <dgm:t>
        <a:bodyPr/>
        <a:lstStyle/>
        <a:p>
          <a:endParaRPr lang="pl-PL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C983E59-41B7-4D83-8198-4E972CEBA069}" type="sibTrans" cxnId="{96A4CA93-CD56-4B59-9D24-AFDEA0901790}">
      <dgm:prSet/>
      <dgm:spPr/>
      <dgm:t>
        <a:bodyPr/>
        <a:lstStyle/>
        <a:p>
          <a:endParaRPr lang="pl-PL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ACF736E-B101-4ED8-8A1C-CD9A59A09E09}">
      <dgm:prSet phldrT="[Teks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l-PL" sz="1400" b="1" dirty="0">
              <a:latin typeface="Calibri" panose="020F0502020204030204" pitchFamily="34" charset="0"/>
              <a:cs typeface="Calibri" panose="020F0502020204030204" pitchFamily="34" charset="0"/>
            </a:rPr>
            <a:t>Biuro Infrastruktury przyznało środki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pl-PL" sz="1400" b="1" dirty="0">
              <a:latin typeface="Calibri" panose="020F0502020204030204" pitchFamily="34" charset="0"/>
              <a:cs typeface="Calibri" panose="020F0502020204030204" pitchFamily="34" charset="0"/>
            </a:rPr>
            <a:t>w wysokości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pl-PL" sz="1400" b="1" dirty="0">
              <a:latin typeface="Calibri" panose="020F0502020204030204" pitchFamily="34" charset="0"/>
              <a:cs typeface="Calibri" panose="020F0502020204030204" pitchFamily="34" charset="0"/>
            </a:rPr>
            <a:t>ok. 34, 3 mln zł.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pl-PL" sz="1400" b="1" dirty="0">
              <a:latin typeface="Calibri" panose="020F0502020204030204" pitchFamily="34" charset="0"/>
              <a:cs typeface="Calibri" panose="020F0502020204030204" pitchFamily="34" charset="0"/>
            </a:rPr>
            <a:t>na realizację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pl-PL" sz="1400" b="1" dirty="0">
              <a:latin typeface="Calibri" panose="020F0502020204030204" pitchFamily="34" charset="0"/>
              <a:cs typeface="Calibri" panose="020F0502020204030204" pitchFamily="34" charset="0"/>
            </a:rPr>
            <a:t>97 inwestycji </a:t>
          </a:r>
        </a:p>
      </dgm:t>
    </dgm:pt>
    <dgm:pt modelId="{8895DA31-95FA-4519-A31E-EC661CB6B1F1}" type="parTrans" cxnId="{A458EFC5-A8E2-45EE-B4A0-7CC1003BE826}">
      <dgm:prSet/>
      <dgm:spPr/>
      <dgm:t>
        <a:bodyPr/>
        <a:lstStyle/>
        <a:p>
          <a:endParaRPr lang="pl-PL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CD3BEC0-78D6-4F04-A201-4AAAC13763E3}" type="sibTrans" cxnId="{A458EFC5-A8E2-45EE-B4A0-7CC1003BE826}">
      <dgm:prSet/>
      <dgm:spPr/>
      <dgm:t>
        <a:bodyPr/>
        <a:lstStyle/>
        <a:p>
          <a:endParaRPr lang="pl-PL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81630A0-D338-4DF1-8117-43070D769A22}">
      <dgm:prSet phldrT="[Tekst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l-PL" b="1" dirty="0">
              <a:latin typeface="Calibri"/>
              <a:cs typeface="Calibri"/>
            </a:rPr>
            <a:t>W Warszawie </a:t>
          </a:r>
          <a:br>
            <a:rPr lang="pl-PL" b="1" dirty="0">
              <a:latin typeface="Calibri"/>
              <a:cs typeface="Calibri"/>
            </a:rPr>
          </a:br>
          <a:r>
            <a:rPr lang="pl-PL" b="1" dirty="0">
              <a:latin typeface="Calibri"/>
              <a:cs typeface="Calibri"/>
            </a:rPr>
            <a:t>funkcjonuje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pl-PL" b="1" dirty="0">
              <a:latin typeface="Calibri"/>
              <a:cs typeface="Calibri"/>
            </a:rPr>
            <a:t>307 instalacji PV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pl-PL" b="1" dirty="0">
              <a:latin typeface="Calibri"/>
              <a:cs typeface="Calibri"/>
            </a:rPr>
            <a:t>o łącznej mocy 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pl-PL" b="1" dirty="0">
              <a:latin typeface="Calibri"/>
              <a:cs typeface="Calibri"/>
            </a:rPr>
            <a:t>16,03 MW</a:t>
          </a:r>
        </a:p>
      </dgm:t>
    </dgm:pt>
    <dgm:pt modelId="{61CECD59-A6C4-475E-B639-2940CA7244D1}" type="parTrans" cxnId="{992418F0-BB40-44F5-8D41-3363C86DEE47}">
      <dgm:prSet/>
      <dgm:spPr/>
      <dgm:t>
        <a:bodyPr/>
        <a:lstStyle/>
        <a:p>
          <a:endParaRPr lang="pl-PL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4FD6217-5F2B-4B06-A517-DA5E263E0CDF}" type="sibTrans" cxnId="{992418F0-BB40-44F5-8D41-3363C86DEE47}">
      <dgm:prSet/>
      <dgm:spPr/>
      <dgm:t>
        <a:bodyPr/>
        <a:lstStyle/>
        <a:p>
          <a:endParaRPr lang="pl-PL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F6409D6-DAAB-4387-82AA-8488B782C4E6}">
      <dgm:prSet phldrT="[Tekst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l-PL" b="1" dirty="0">
              <a:latin typeface="Calibri"/>
              <a:cs typeface="Calibri"/>
            </a:rPr>
            <a:t>Instalacje PV produkują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pl-PL" b="1" dirty="0">
              <a:latin typeface="Calibri"/>
              <a:cs typeface="Calibri"/>
            </a:rPr>
            <a:t>ok. 13,6 </a:t>
          </a:r>
          <a:r>
            <a:rPr lang="pl-PL" b="1" dirty="0" err="1">
              <a:latin typeface="Calibri"/>
              <a:cs typeface="Calibri"/>
            </a:rPr>
            <a:t>GWh</a:t>
          </a:r>
          <a:r>
            <a:rPr lang="pl-PL" b="1" dirty="0">
              <a:latin typeface="Calibri"/>
              <a:cs typeface="Calibri"/>
            </a:rPr>
            <a:t>.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pl-PL" b="1" dirty="0">
              <a:latin typeface="Calibri"/>
              <a:cs typeface="Calibri"/>
            </a:rPr>
            <a:t>Dzięki temu uniknęliśmy emisji ok. 10 370 t CO</a:t>
          </a:r>
          <a:r>
            <a:rPr lang="pl-PL" b="1" baseline="-25000" dirty="0">
              <a:latin typeface="Calibri"/>
              <a:cs typeface="Calibri"/>
            </a:rPr>
            <a:t>2</a:t>
          </a:r>
        </a:p>
      </dgm:t>
    </dgm:pt>
    <dgm:pt modelId="{0419492E-7501-4F51-A0B6-69D11DCA8B92}" type="parTrans" cxnId="{661EBA07-DA2C-469F-969A-E6CCF2B8C5BB}">
      <dgm:prSet/>
      <dgm:spPr/>
      <dgm:t>
        <a:bodyPr/>
        <a:lstStyle/>
        <a:p>
          <a:endParaRPr lang="pl-PL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93A3B40-AFA6-4F9A-AB41-50D58313EAB6}" type="sibTrans" cxnId="{661EBA07-DA2C-469F-969A-E6CCF2B8C5BB}">
      <dgm:prSet/>
      <dgm:spPr/>
      <dgm:t>
        <a:bodyPr/>
        <a:lstStyle/>
        <a:p>
          <a:endParaRPr lang="pl-PL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206C105-203A-4D4C-A32D-3C85B9C0CF86}" type="pres">
      <dgm:prSet presAssocID="{C519A26E-88E2-4E1E-A35A-02D9F5403D7B}" presName="matrix" presStyleCnt="0">
        <dgm:presLayoutVars>
          <dgm:chMax val="1"/>
          <dgm:dir/>
          <dgm:resizeHandles val="exact"/>
        </dgm:presLayoutVars>
      </dgm:prSet>
      <dgm:spPr/>
    </dgm:pt>
    <dgm:pt modelId="{8DBADA3C-278A-4BA1-920A-306E7615665B}" type="pres">
      <dgm:prSet presAssocID="{C519A26E-88E2-4E1E-A35A-02D9F5403D7B}" presName="diamond" presStyleLbl="bgShp" presStyleIdx="0" presStyleCnt="1"/>
      <dgm:spPr/>
    </dgm:pt>
    <dgm:pt modelId="{83ADFA89-410E-4BE9-82F4-FFE3E7A6AA67}" type="pres">
      <dgm:prSet presAssocID="{C519A26E-88E2-4E1E-A35A-02D9F5403D7B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2EE08B52-7386-4A3B-A37D-FA72E1A7047B}" type="pres">
      <dgm:prSet presAssocID="{C519A26E-88E2-4E1E-A35A-02D9F5403D7B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3438135B-0197-4886-87E1-F83DD0BB7CA6}" type="pres">
      <dgm:prSet presAssocID="{C519A26E-88E2-4E1E-A35A-02D9F5403D7B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725EEC68-FC52-4B35-8BCC-A9F592D864BC}" type="pres">
      <dgm:prSet presAssocID="{C519A26E-88E2-4E1E-A35A-02D9F5403D7B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661EBA07-DA2C-469F-969A-E6CCF2B8C5BB}" srcId="{C519A26E-88E2-4E1E-A35A-02D9F5403D7B}" destId="{0F6409D6-DAAB-4387-82AA-8488B782C4E6}" srcOrd="3" destOrd="0" parTransId="{0419492E-7501-4F51-A0B6-69D11DCA8B92}" sibTransId="{E93A3B40-AFA6-4F9A-AB41-50D58313EAB6}"/>
    <dgm:cxn modelId="{B2BC4C0A-15A2-4EEA-9F31-0DB063B1F62A}" type="presOf" srcId="{381630A0-D338-4DF1-8117-43070D769A22}" destId="{3438135B-0197-4886-87E1-F83DD0BB7CA6}" srcOrd="0" destOrd="0" presId="urn:microsoft.com/office/officeart/2005/8/layout/matrix3"/>
    <dgm:cxn modelId="{2728EE3C-BDB3-46DE-B0D1-CDF53C332FB9}" type="presOf" srcId="{D9D2ABE3-D424-486E-A876-A41504EE5D4A}" destId="{83ADFA89-410E-4BE9-82F4-FFE3E7A6AA67}" srcOrd="0" destOrd="0" presId="urn:microsoft.com/office/officeart/2005/8/layout/matrix3"/>
    <dgm:cxn modelId="{96A4CA93-CD56-4B59-9D24-AFDEA0901790}" srcId="{C519A26E-88E2-4E1E-A35A-02D9F5403D7B}" destId="{D9D2ABE3-D424-486E-A876-A41504EE5D4A}" srcOrd="0" destOrd="0" parTransId="{E83159B3-C8E7-4AFF-A355-35DB8A17C901}" sibTransId="{BC983E59-41B7-4D83-8198-4E972CEBA069}"/>
    <dgm:cxn modelId="{A3FEA4B3-0441-49E7-AB19-D6DDE64E41B0}" type="presOf" srcId="{C519A26E-88E2-4E1E-A35A-02D9F5403D7B}" destId="{8206C105-203A-4D4C-A32D-3C85B9C0CF86}" srcOrd="0" destOrd="0" presId="urn:microsoft.com/office/officeart/2005/8/layout/matrix3"/>
    <dgm:cxn modelId="{A458EFC5-A8E2-45EE-B4A0-7CC1003BE826}" srcId="{C519A26E-88E2-4E1E-A35A-02D9F5403D7B}" destId="{3ACF736E-B101-4ED8-8A1C-CD9A59A09E09}" srcOrd="1" destOrd="0" parTransId="{8895DA31-95FA-4519-A31E-EC661CB6B1F1}" sibTransId="{7CD3BEC0-78D6-4F04-A201-4AAAC13763E3}"/>
    <dgm:cxn modelId="{E8A01EE7-A4DD-43F0-8650-619A1CD86250}" type="presOf" srcId="{3ACF736E-B101-4ED8-8A1C-CD9A59A09E09}" destId="{2EE08B52-7386-4A3B-A37D-FA72E1A7047B}" srcOrd="0" destOrd="0" presId="urn:microsoft.com/office/officeart/2005/8/layout/matrix3"/>
    <dgm:cxn modelId="{992418F0-BB40-44F5-8D41-3363C86DEE47}" srcId="{C519A26E-88E2-4E1E-A35A-02D9F5403D7B}" destId="{381630A0-D338-4DF1-8117-43070D769A22}" srcOrd="2" destOrd="0" parTransId="{61CECD59-A6C4-475E-B639-2940CA7244D1}" sibTransId="{74FD6217-5F2B-4B06-A517-DA5E263E0CDF}"/>
    <dgm:cxn modelId="{4ECC88F0-2862-4FD2-B398-4ADE5CCD8C3B}" type="presOf" srcId="{0F6409D6-DAAB-4387-82AA-8488B782C4E6}" destId="{725EEC68-FC52-4B35-8BCC-A9F592D864BC}" srcOrd="0" destOrd="0" presId="urn:microsoft.com/office/officeart/2005/8/layout/matrix3"/>
    <dgm:cxn modelId="{38C101B7-DFCC-4F29-A9DA-E802DC9FFAAE}" type="presParOf" srcId="{8206C105-203A-4D4C-A32D-3C85B9C0CF86}" destId="{8DBADA3C-278A-4BA1-920A-306E7615665B}" srcOrd="0" destOrd="0" presId="urn:microsoft.com/office/officeart/2005/8/layout/matrix3"/>
    <dgm:cxn modelId="{AEE20D48-7D97-4AE0-BE16-FAF21A20D472}" type="presParOf" srcId="{8206C105-203A-4D4C-A32D-3C85B9C0CF86}" destId="{83ADFA89-410E-4BE9-82F4-FFE3E7A6AA67}" srcOrd="1" destOrd="0" presId="urn:microsoft.com/office/officeart/2005/8/layout/matrix3"/>
    <dgm:cxn modelId="{A7A8684D-7BE8-4B37-8AFE-527826B95BFF}" type="presParOf" srcId="{8206C105-203A-4D4C-A32D-3C85B9C0CF86}" destId="{2EE08B52-7386-4A3B-A37D-FA72E1A7047B}" srcOrd="2" destOrd="0" presId="urn:microsoft.com/office/officeart/2005/8/layout/matrix3"/>
    <dgm:cxn modelId="{153908AE-FA67-499C-B007-7D8957EA8680}" type="presParOf" srcId="{8206C105-203A-4D4C-A32D-3C85B9C0CF86}" destId="{3438135B-0197-4886-87E1-F83DD0BB7CA6}" srcOrd="3" destOrd="0" presId="urn:microsoft.com/office/officeart/2005/8/layout/matrix3"/>
    <dgm:cxn modelId="{DC025A2A-F4BA-46F1-91A4-61AA0B889E37}" type="presParOf" srcId="{8206C105-203A-4D4C-A32D-3C85B9C0CF86}" destId="{725EEC68-FC52-4B35-8BCC-A9F592D864BC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8A10192-6C4D-4074-BE00-5956CF236AC5}" type="doc">
      <dgm:prSet loTypeId="urn:microsoft.com/office/officeart/2005/8/layout/radial4" loCatId="relationship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pl-PL"/>
        </a:p>
      </dgm:t>
    </dgm:pt>
    <dgm:pt modelId="{0C749A37-19BF-4F29-8973-561FCDF283E3}">
      <dgm:prSet phldrT="[Tekst]"/>
      <dgm:spPr/>
      <dgm:t>
        <a:bodyPr/>
        <a:lstStyle/>
        <a:p>
          <a:r>
            <a:rPr lang="pl-PL" b="1" dirty="0">
              <a:latin typeface="Calibri" panose="020F0502020204030204" pitchFamily="34" charset="0"/>
              <a:cs typeface="Calibri" panose="020F0502020204030204" pitchFamily="34" charset="0"/>
            </a:rPr>
            <a:t>60 </a:t>
          </a:r>
          <a:r>
            <a:rPr lang="pl-PL" b="1" dirty="0" err="1">
              <a:latin typeface="Calibri" panose="020F0502020204030204" pitchFamily="34" charset="0"/>
              <a:cs typeface="Calibri" panose="020F0502020204030204" pitchFamily="34" charset="0"/>
            </a:rPr>
            <a:t>GWh</a:t>
          </a:r>
          <a:r>
            <a:rPr lang="pl-PL" b="1" dirty="0">
              <a:latin typeface="Calibri" panose="020F0502020204030204" pitchFamily="34" charset="0"/>
              <a:cs typeface="Calibri" panose="020F0502020204030204" pitchFamily="34" charset="0"/>
            </a:rPr>
            <a:t>* </a:t>
          </a:r>
          <a:br>
            <a:rPr lang="pl-PL" b="1" dirty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pl-PL" dirty="0">
              <a:latin typeface="Calibri" panose="020F0502020204030204" pitchFamily="34" charset="0"/>
              <a:cs typeface="Calibri" panose="020F0502020204030204" pitchFamily="34" charset="0"/>
            </a:rPr>
            <a:t>w 2023</a:t>
          </a:r>
        </a:p>
      </dgm:t>
    </dgm:pt>
    <dgm:pt modelId="{3BCC95A0-7665-4476-AEF3-8BFF0958CB10}" type="parTrans" cxnId="{B2E4AC01-98FC-492C-BF72-8C456A1915B0}">
      <dgm:prSet/>
      <dgm:spPr/>
      <dgm:t>
        <a:bodyPr/>
        <a:lstStyle/>
        <a:p>
          <a:endParaRPr lang="pl-PL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A1F72FD-7E56-4A75-BD31-46A1CC8A21C7}" type="sibTrans" cxnId="{B2E4AC01-98FC-492C-BF72-8C456A1915B0}">
      <dgm:prSet/>
      <dgm:spPr/>
      <dgm:t>
        <a:bodyPr/>
        <a:lstStyle/>
        <a:p>
          <a:endParaRPr lang="pl-PL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1F11B1E-9967-4739-930E-E39408C5E29A}">
      <dgm:prSet phldrT="[Tekst]"/>
      <dgm:spPr/>
      <dgm:t>
        <a:bodyPr/>
        <a:lstStyle/>
        <a:p>
          <a:r>
            <a:rPr lang="en-US" noProof="0" dirty="0">
              <a:latin typeface="Calibri" panose="020F0502020204030204" pitchFamily="34" charset="0"/>
              <a:cs typeface="Calibri" panose="020F0502020204030204" pitchFamily="34" charset="0"/>
            </a:rPr>
            <a:t>8 </a:t>
          </a:r>
          <a:r>
            <a:rPr lang="pl-PL" noProof="0" dirty="0">
              <a:latin typeface="Calibri" panose="020F0502020204030204" pitchFamily="34" charset="0"/>
              <a:cs typeface="Calibri" panose="020F0502020204030204" pitchFamily="34" charset="0"/>
            </a:rPr>
            <a:t>jednostek kogeneracyjnych zasilanych biogazem</a:t>
          </a:r>
          <a:endParaRPr lang="en-US" noProof="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17C1EF6-9468-49DB-8629-024FDB75F09F}" type="parTrans" cxnId="{4509B049-780C-4443-9AFC-7D00BC27C360}">
      <dgm:prSet/>
      <dgm:spPr/>
      <dgm:t>
        <a:bodyPr/>
        <a:lstStyle/>
        <a:p>
          <a:endParaRPr lang="pl-PL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4ECDD30-2D13-4E69-9945-1B2345A02953}" type="sibTrans" cxnId="{4509B049-780C-4443-9AFC-7D00BC27C360}">
      <dgm:prSet/>
      <dgm:spPr/>
      <dgm:t>
        <a:bodyPr/>
        <a:lstStyle/>
        <a:p>
          <a:endParaRPr lang="pl-PL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1045358-821C-48DC-9D29-0CCFE3568BD2}">
      <dgm:prSet phldrT="[Tekst]"/>
      <dgm:spPr/>
      <dgm:t>
        <a:bodyPr/>
        <a:lstStyle/>
        <a:p>
          <a:r>
            <a:rPr lang="pl-PL" noProof="0" dirty="0">
              <a:latin typeface="Calibri" panose="020F0502020204030204" pitchFamily="34" charset="0"/>
              <a:cs typeface="Calibri" panose="020F0502020204030204" pitchFamily="34" charset="0"/>
            </a:rPr>
            <a:t>Turbogenerator wykorzystujący energię spalanego osadu ściekowego</a:t>
          </a:r>
        </a:p>
        <a:p>
          <a:r>
            <a:rPr lang="pl-PL" noProof="0" dirty="0">
              <a:latin typeface="Calibri" panose="020F0502020204030204" pitchFamily="34" charset="0"/>
              <a:cs typeface="Calibri" panose="020F0502020204030204" pitchFamily="34" charset="0"/>
            </a:rPr>
            <a:t>(STUOŚ)</a:t>
          </a:r>
          <a:endParaRPr lang="en-US" noProof="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33FE84F-B2CA-44CE-AAF3-57E276310E43}" type="parTrans" cxnId="{B5792CC1-3487-4076-81E4-5DCF80B4947D}">
      <dgm:prSet/>
      <dgm:spPr/>
      <dgm:t>
        <a:bodyPr/>
        <a:lstStyle/>
        <a:p>
          <a:endParaRPr lang="pl-PL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5F8CA73-988B-478E-B6FB-6C8AF1E11346}" type="sibTrans" cxnId="{B5792CC1-3487-4076-81E4-5DCF80B4947D}">
      <dgm:prSet/>
      <dgm:spPr/>
      <dgm:t>
        <a:bodyPr/>
        <a:lstStyle/>
        <a:p>
          <a:endParaRPr lang="pl-PL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AA0B045-900A-4346-A1A1-6C8235CB8B3B}">
      <dgm:prSet phldrT="[Tekst]"/>
      <dgm:spPr/>
      <dgm:t>
        <a:bodyPr/>
        <a:lstStyle/>
        <a:p>
          <a:r>
            <a:rPr lang="pl-PL" noProof="0" dirty="0">
              <a:latin typeface="Calibri" panose="020F0502020204030204" pitchFamily="34" charset="0"/>
              <a:cs typeface="Calibri" panose="020F0502020204030204" pitchFamily="34" charset="0"/>
            </a:rPr>
            <a:t>Instalacje fotowoltaiczne na terenach zielonych  oraz na dachu jednego budynku biurowego</a:t>
          </a:r>
          <a:endParaRPr lang="en-US" noProof="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5A91D60-2CFF-4E95-BD76-20B161ED8ACD}" type="parTrans" cxnId="{BB901636-C1CA-4BB1-8FC3-903F3D1F6114}">
      <dgm:prSet/>
      <dgm:spPr/>
      <dgm:t>
        <a:bodyPr/>
        <a:lstStyle/>
        <a:p>
          <a:endParaRPr lang="pl-PL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232B7C7-869B-447B-A5B1-A2F2F4E6A43A}" type="sibTrans" cxnId="{BB901636-C1CA-4BB1-8FC3-903F3D1F6114}">
      <dgm:prSet/>
      <dgm:spPr/>
      <dgm:t>
        <a:bodyPr/>
        <a:lstStyle/>
        <a:p>
          <a:endParaRPr lang="pl-PL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30D98DE-BF4B-46D3-9A37-E7C57BE76448}">
      <dgm:prSet/>
      <dgm:spPr/>
      <dgm:t>
        <a:bodyPr/>
        <a:lstStyle/>
        <a:p>
          <a:endParaRPr lang="pl-PL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D7D08D5-A61E-4EE0-83CE-A5BC6BAC8603}" type="parTrans" cxnId="{14AE7062-4AE2-45F6-BEFE-655F7032D714}">
      <dgm:prSet/>
      <dgm:spPr/>
      <dgm:t>
        <a:bodyPr/>
        <a:lstStyle/>
        <a:p>
          <a:endParaRPr lang="pl-PL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3F2DDC1-BDE4-46B2-A1E3-A2A13673394D}" type="sibTrans" cxnId="{14AE7062-4AE2-45F6-BEFE-655F7032D714}">
      <dgm:prSet/>
      <dgm:spPr/>
      <dgm:t>
        <a:bodyPr/>
        <a:lstStyle/>
        <a:p>
          <a:endParaRPr lang="pl-PL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9DCAB1F-1B02-4772-9C58-2F444B289C11}" type="pres">
      <dgm:prSet presAssocID="{E8A10192-6C4D-4074-BE00-5956CF236AC5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C669B87D-E5A1-4E07-8AA8-90719DFF7601}" type="pres">
      <dgm:prSet presAssocID="{0C749A37-19BF-4F29-8973-561FCDF283E3}" presName="centerShape" presStyleLbl="node0" presStyleIdx="0" presStyleCnt="1"/>
      <dgm:spPr/>
    </dgm:pt>
    <dgm:pt modelId="{B9EF3E52-F101-4C75-BBA5-407283487A85}" type="pres">
      <dgm:prSet presAssocID="{C17C1EF6-9468-49DB-8629-024FDB75F09F}" presName="parTrans" presStyleLbl="bgSibTrans2D1" presStyleIdx="0" presStyleCnt="3"/>
      <dgm:spPr/>
    </dgm:pt>
    <dgm:pt modelId="{190C5E3E-9621-4949-8294-81E39F359A6A}" type="pres">
      <dgm:prSet presAssocID="{C1F11B1E-9967-4739-930E-E39408C5E29A}" presName="node" presStyleLbl="node1" presStyleIdx="0" presStyleCnt="3">
        <dgm:presLayoutVars>
          <dgm:bulletEnabled val="1"/>
        </dgm:presLayoutVars>
      </dgm:prSet>
      <dgm:spPr/>
    </dgm:pt>
    <dgm:pt modelId="{97CCCF4C-C3AA-4135-A3F5-5FFBFFC188A7}" type="pres">
      <dgm:prSet presAssocID="{033FE84F-B2CA-44CE-AAF3-57E276310E43}" presName="parTrans" presStyleLbl="bgSibTrans2D1" presStyleIdx="1" presStyleCnt="3"/>
      <dgm:spPr/>
    </dgm:pt>
    <dgm:pt modelId="{2D26A68B-EE7F-4C6B-8E6C-B2B4285B7F5D}" type="pres">
      <dgm:prSet presAssocID="{61045358-821C-48DC-9D29-0CCFE3568BD2}" presName="node" presStyleLbl="node1" presStyleIdx="1" presStyleCnt="3" custScaleX="116909">
        <dgm:presLayoutVars>
          <dgm:bulletEnabled val="1"/>
        </dgm:presLayoutVars>
      </dgm:prSet>
      <dgm:spPr/>
    </dgm:pt>
    <dgm:pt modelId="{60234D5E-59F3-414D-BAB3-82F448336288}" type="pres">
      <dgm:prSet presAssocID="{05A91D60-2CFF-4E95-BD76-20B161ED8ACD}" presName="parTrans" presStyleLbl="bgSibTrans2D1" presStyleIdx="2" presStyleCnt="3"/>
      <dgm:spPr/>
    </dgm:pt>
    <dgm:pt modelId="{203DF74A-23DE-41B7-A7B1-64767F835B00}" type="pres">
      <dgm:prSet presAssocID="{2AA0B045-900A-4346-A1A1-6C8235CB8B3B}" presName="node" presStyleLbl="node1" presStyleIdx="2" presStyleCnt="3">
        <dgm:presLayoutVars>
          <dgm:bulletEnabled val="1"/>
        </dgm:presLayoutVars>
      </dgm:prSet>
      <dgm:spPr/>
    </dgm:pt>
  </dgm:ptLst>
  <dgm:cxnLst>
    <dgm:cxn modelId="{B2E4AC01-98FC-492C-BF72-8C456A1915B0}" srcId="{E8A10192-6C4D-4074-BE00-5956CF236AC5}" destId="{0C749A37-19BF-4F29-8973-561FCDF283E3}" srcOrd="0" destOrd="0" parTransId="{3BCC95A0-7665-4476-AEF3-8BFF0958CB10}" sibTransId="{7A1F72FD-7E56-4A75-BD31-46A1CC8A21C7}"/>
    <dgm:cxn modelId="{A1AD2531-0CC6-4E5D-9430-72FF593A91FC}" type="presOf" srcId="{2AA0B045-900A-4346-A1A1-6C8235CB8B3B}" destId="{203DF74A-23DE-41B7-A7B1-64767F835B00}" srcOrd="0" destOrd="0" presId="urn:microsoft.com/office/officeart/2005/8/layout/radial4"/>
    <dgm:cxn modelId="{BB901636-C1CA-4BB1-8FC3-903F3D1F6114}" srcId="{0C749A37-19BF-4F29-8973-561FCDF283E3}" destId="{2AA0B045-900A-4346-A1A1-6C8235CB8B3B}" srcOrd="2" destOrd="0" parTransId="{05A91D60-2CFF-4E95-BD76-20B161ED8ACD}" sibTransId="{B232B7C7-869B-447B-A5B1-A2F2F4E6A43A}"/>
    <dgm:cxn modelId="{1F0D1E3E-208D-4CF4-8A16-F7E6A21CAACC}" type="presOf" srcId="{E8A10192-6C4D-4074-BE00-5956CF236AC5}" destId="{29DCAB1F-1B02-4772-9C58-2F444B289C11}" srcOrd="0" destOrd="0" presId="urn:microsoft.com/office/officeart/2005/8/layout/radial4"/>
    <dgm:cxn modelId="{14AE7062-4AE2-45F6-BEFE-655F7032D714}" srcId="{E8A10192-6C4D-4074-BE00-5956CF236AC5}" destId="{A30D98DE-BF4B-46D3-9A37-E7C57BE76448}" srcOrd="1" destOrd="0" parTransId="{8D7D08D5-A61E-4EE0-83CE-A5BC6BAC8603}" sibTransId="{03F2DDC1-BDE4-46B2-A1E3-A2A13673394D}"/>
    <dgm:cxn modelId="{1E1E4147-3275-482B-8246-BDE4E87CA146}" type="presOf" srcId="{61045358-821C-48DC-9D29-0CCFE3568BD2}" destId="{2D26A68B-EE7F-4C6B-8E6C-B2B4285B7F5D}" srcOrd="0" destOrd="0" presId="urn:microsoft.com/office/officeart/2005/8/layout/radial4"/>
    <dgm:cxn modelId="{2FB18169-7618-4697-A167-BA627226493C}" type="presOf" srcId="{0C749A37-19BF-4F29-8973-561FCDF283E3}" destId="{C669B87D-E5A1-4E07-8AA8-90719DFF7601}" srcOrd="0" destOrd="0" presId="urn:microsoft.com/office/officeart/2005/8/layout/radial4"/>
    <dgm:cxn modelId="{4509B049-780C-4443-9AFC-7D00BC27C360}" srcId="{0C749A37-19BF-4F29-8973-561FCDF283E3}" destId="{C1F11B1E-9967-4739-930E-E39408C5E29A}" srcOrd="0" destOrd="0" parTransId="{C17C1EF6-9468-49DB-8629-024FDB75F09F}" sibTransId="{E4ECDD30-2D13-4E69-9945-1B2345A02953}"/>
    <dgm:cxn modelId="{8E72BD7A-94E3-4E67-B141-BE3A3EBA0371}" type="presOf" srcId="{C17C1EF6-9468-49DB-8629-024FDB75F09F}" destId="{B9EF3E52-F101-4C75-BBA5-407283487A85}" srcOrd="0" destOrd="0" presId="urn:microsoft.com/office/officeart/2005/8/layout/radial4"/>
    <dgm:cxn modelId="{9F130F7E-3846-4E84-BAD0-8C6CD5E5B3F7}" type="presOf" srcId="{C1F11B1E-9967-4739-930E-E39408C5E29A}" destId="{190C5E3E-9621-4949-8294-81E39F359A6A}" srcOrd="0" destOrd="0" presId="urn:microsoft.com/office/officeart/2005/8/layout/radial4"/>
    <dgm:cxn modelId="{5AFAB1BE-4BFF-4549-85AA-5819C226FA00}" type="presOf" srcId="{033FE84F-B2CA-44CE-AAF3-57E276310E43}" destId="{97CCCF4C-C3AA-4135-A3F5-5FFBFFC188A7}" srcOrd="0" destOrd="0" presId="urn:microsoft.com/office/officeart/2005/8/layout/radial4"/>
    <dgm:cxn modelId="{B5792CC1-3487-4076-81E4-5DCF80B4947D}" srcId="{0C749A37-19BF-4F29-8973-561FCDF283E3}" destId="{61045358-821C-48DC-9D29-0CCFE3568BD2}" srcOrd="1" destOrd="0" parTransId="{033FE84F-B2CA-44CE-AAF3-57E276310E43}" sibTransId="{95F8CA73-988B-478E-B6FB-6C8AF1E11346}"/>
    <dgm:cxn modelId="{9F0CE4F2-48CD-4D38-B56E-4A418C3A6F34}" type="presOf" srcId="{05A91D60-2CFF-4E95-BD76-20B161ED8ACD}" destId="{60234D5E-59F3-414D-BAB3-82F448336288}" srcOrd="0" destOrd="0" presId="urn:microsoft.com/office/officeart/2005/8/layout/radial4"/>
    <dgm:cxn modelId="{CCF20AF3-3704-42BF-A4FF-C2CA279B78CC}" type="presParOf" srcId="{29DCAB1F-1B02-4772-9C58-2F444B289C11}" destId="{C669B87D-E5A1-4E07-8AA8-90719DFF7601}" srcOrd="0" destOrd="0" presId="urn:microsoft.com/office/officeart/2005/8/layout/radial4"/>
    <dgm:cxn modelId="{85C8F69C-DCFC-4BD3-ADEE-45349B7CAFE6}" type="presParOf" srcId="{29DCAB1F-1B02-4772-9C58-2F444B289C11}" destId="{B9EF3E52-F101-4C75-BBA5-407283487A85}" srcOrd="1" destOrd="0" presId="urn:microsoft.com/office/officeart/2005/8/layout/radial4"/>
    <dgm:cxn modelId="{9DE7328A-5A55-4C8A-A693-5C261029A071}" type="presParOf" srcId="{29DCAB1F-1B02-4772-9C58-2F444B289C11}" destId="{190C5E3E-9621-4949-8294-81E39F359A6A}" srcOrd="2" destOrd="0" presId="urn:microsoft.com/office/officeart/2005/8/layout/radial4"/>
    <dgm:cxn modelId="{8D33BF75-A7DA-468B-8A4D-6688FE2B6200}" type="presParOf" srcId="{29DCAB1F-1B02-4772-9C58-2F444B289C11}" destId="{97CCCF4C-C3AA-4135-A3F5-5FFBFFC188A7}" srcOrd="3" destOrd="0" presId="urn:microsoft.com/office/officeart/2005/8/layout/radial4"/>
    <dgm:cxn modelId="{708435F4-18DA-4498-B767-A108577B9978}" type="presParOf" srcId="{29DCAB1F-1B02-4772-9C58-2F444B289C11}" destId="{2D26A68B-EE7F-4C6B-8E6C-B2B4285B7F5D}" srcOrd="4" destOrd="0" presId="urn:microsoft.com/office/officeart/2005/8/layout/radial4"/>
    <dgm:cxn modelId="{1076F2EF-5B1A-42B6-A75E-8257C2F15EC3}" type="presParOf" srcId="{29DCAB1F-1B02-4772-9C58-2F444B289C11}" destId="{60234D5E-59F3-414D-BAB3-82F448336288}" srcOrd="5" destOrd="0" presId="urn:microsoft.com/office/officeart/2005/8/layout/radial4"/>
    <dgm:cxn modelId="{60FCACD0-E99A-4868-8E82-6C273FEEB4B4}" type="presParOf" srcId="{29DCAB1F-1B02-4772-9C58-2F444B289C11}" destId="{203DF74A-23DE-41B7-A7B1-64767F835B00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5E25D70-6ADD-4CD2-84B3-10B341FB985A}" type="doc">
      <dgm:prSet loTypeId="urn:microsoft.com/office/officeart/2005/8/layout/vList2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pl-PL"/>
        </a:p>
      </dgm:t>
    </dgm:pt>
    <dgm:pt modelId="{1E7BAE13-5FAD-439D-BB93-20A763865E4A}">
      <dgm:prSet phldrT="[Tekst]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pl-PL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Odzysk ciepła ze ścieków dla ogrzania kampusu głównego Politechniki Warszawskiej</a:t>
          </a:r>
        </a:p>
      </dgm:t>
    </dgm:pt>
    <dgm:pt modelId="{4830F864-E1A0-433C-AB4D-5FD6F8FB01D3}" type="parTrans" cxnId="{0E2B4472-11B6-4DC9-89B1-8547B19B7C6D}">
      <dgm:prSet/>
      <dgm:spPr/>
      <dgm:t>
        <a:bodyPr/>
        <a:lstStyle/>
        <a:p>
          <a:endParaRPr lang="pl-PL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EB38ADE-A324-4B96-A000-01609F679315}" type="sibTrans" cxnId="{0E2B4472-11B6-4DC9-89B1-8547B19B7C6D}">
      <dgm:prSet/>
      <dgm:spPr/>
      <dgm:t>
        <a:bodyPr/>
        <a:lstStyle/>
        <a:p>
          <a:endParaRPr lang="pl-PL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5CE767F-0C48-4740-917C-18C008D74227}">
      <dgm:prSet phldrT="[Tekst]"/>
      <dgm:spPr/>
      <dgm:t>
        <a:bodyPr/>
        <a:lstStyle/>
        <a:p>
          <a:r>
            <a:rPr lang="pl-PL" b="0" i="0" dirty="0">
              <a:latin typeface="Calibri" panose="020F0502020204030204" pitchFamily="34" charset="0"/>
              <a:cs typeface="Calibri" panose="020F0502020204030204" pitchFamily="34" charset="0"/>
            </a:rPr>
            <a:t>opracowanie przez </a:t>
          </a:r>
          <a:r>
            <a:rPr lang="pl-PL" b="0" i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Politechnikę</a:t>
          </a:r>
          <a:r>
            <a:rPr lang="pl-PL" b="0" i="0" dirty="0">
              <a:latin typeface="Calibri" panose="020F0502020204030204" pitchFamily="34" charset="0"/>
              <a:cs typeface="Calibri" panose="020F0502020204030204" pitchFamily="34" charset="0"/>
            </a:rPr>
            <a:t> Warszawską koncepcji instalacji odzysku ciepła z sieci kanalizacyjnej wraz z metodyką opisującą projektowanie oraz wdrożenie rozwiązań technicznych z użyciem pomp ciepła</a:t>
          </a:r>
          <a:endParaRPr lang="pl-PL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C0B5CD8-A56D-4365-B636-157A2DB54FEA}" type="parTrans" cxnId="{02A27C5C-BE69-4355-ACDE-0F3AAF4C4B1F}">
      <dgm:prSet/>
      <dgm:spPr/>
      <dgm:t>
        <a:bodyPr/>
        <a:lstStyle/>
        <a:p>
          <a:endParaRPr lang="pl-PL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7E1F9FC-AFC8-41A9-94DD-7FB386D76B67}" type="sibTrans" cxnId="{02A27C5C-BE69-4355-ACDE-0F3AAF4C4B1F}">
      <dgm:prSet/>
      <dgm:spPr/>
      <dgm:t>
        <a:bodyPr/>
        <a:lstStyle/>
        <a:p>
          <a:endParaRPr lang="pl-PL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F02BB4A-DEEA-444E-9EE4-CBDC3D1E1C1C}">
      <dgm:prSet phldrT="[Tekst]" custT="1"/>
      <dgm:spPr/>
      <dgm:t>
        <a:bodyPr/>
        <a:lstStyle/>
        <a:p>
          <a:pPr rtl="0">
            <a:lnSpc>
              <a:spcPct val="100000"/>
            </a:lnSpc>
            <a:spcAft>
              <a:spcPts val="600"/>
            </a:spcAft>
          </a:pPr>
          <a:r>
            <a:rPr kumimoji="0" lang="pl-PL" sz="2400" b="1" i="0" u="none" strike="noStrike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Projekt z </a:t>
          </a:r>
          <a:r>
            <a:rPr kumimoji="0" lang="pl-PL" sz="2400" b="1" i="0" u="none" strike="noStrike" cap="none" spc="0" normalizeH="0" baseline="0" noProof="0" dirty="0" err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Veolia</a:t>
          </a:r>
          <a:r>
            <a:rPr kumimoji="0" lang="pl-PL" sz="2400" b="1" i="0" u="none" strike="noStrike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Energia Warszawa S.A. oraz odrębnie z PGNiG Termika</a:t>
          </a:r>
          <a:endParaRPr lang="pl-PL" sz="2400" b="1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C04C999-7C30-4003-99E0-20E4232B3B84}" type="parTrans" cxnId="{6D61E28A-8341-4E80-B206-99678F18B7A7}">
      <dgm:prSet/>
      <dgm:spPr/>
      <dgm:t>
        <a:bodyPr/>
        <a:lstStyle/>
        <a:p>
          <a:endParaRPr lang="pl-PL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7DCA951-EE6F-4EF2-B66D-6ED4CC475C88}" type="sibTrans" cxnId="{6D61E28A-8341-4E80-B206-99678F18B7A7}">
      <dgm:prSet/>
      <dgm:spPr/>
      <dgm:t>
        <a:bodyPr/>
        <a:lstStyle/>
        <a:p>
          <a:endParaRPr lang="pl-PL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D7A59FE-D0D8-4320-A6F9-230F14F1243E}">
      <dgm:prSet phldrT="[Tekst]"/>
      <dgm:spPr/>
      <dgm:t>
        <a:bodyPr/>
        <a:lstStyle/>
        <a:p>
          <a:r>
            <a:rPr lang="pl-PL" dirty="0">
              <a:latin typeface="Calibri" panose="020F0502020204030204" pitchFamily="34" charset="0"/>
              <a:cs typeface="Calibri" panose="020F0502020204030204" pitchFamily="34" charset="0"/>
            </a:rPr>
            <a:t>celem kooperacji jest w szczególności określenie możliwości technicznych i potencjału produkcji/odzysku ciepła z oczyszczalni Czajka, Południe, Pruszków oraz kolektorów kanalizacyjnych</a:t>
          </a:r>
        </a:p>
      </dgm:t>
    </dgm:pt>
    <dgm:pt modelId="{D25889C0-6050-4D7F-8D71-0C3A1314A2BE}" type="parTrans" cxnId="{5321CD60-867D-48F8-84EC-AEDDBD08C639}">
      <dgm:prSet/>
      <dgm:spPr/>
      <dgm:t>
        <a:bodyPr/>
        <a:lstStyle/>
        <a:p>
          <a:endParaRPr lang="pl-PL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5494E6B-5839-4E7D-B8AF-F38D6289A239}" type="sibTrans" cxnId="{5321CD60-867D-48F8-84EC-AEDDBD08C639}">
      <dgm:prSet/>
      <dgm:spPr/>
      <dgm:t>
        <a:bodyPr/>
        <a:lstStyle/>
        <a:p>
          <a:endParaRPr lang="pl-PL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BEFCC29-D0B3-4C81-B21C-4F015E39FC1D}" type="pres">
      <dgm:prSet presAssocID="{15E25D70-6ADD-4CD2-84B3-10B341FB985A}" presName="linear" presStyleCnt="0">
        <dgm:presLayoutVars>
          <dgm:animLvl val="lvl"/>
          <dgm:resizeHandles val="exact"/>
        </dgm:presLayoutVars>
      </dgm:prSet>
      <dgm:spPr/>
    </dgm:pt>
    <dgm:pt modelId="{0D239C80-7FD1-4D4E-B337-DCDA258A9019}" type="pres">
      <dgm:prSet presAssocID="{1E7BAE13-5FAD-439D-BB93-20A763865E4A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DF761920-627C-4346-AE04-9E61F29624A3}" type="pres">
      <dgm:prSet presAssocID="{1E7BAE13-5FAD-439D-BB93-20A763865E4A}" presName="childText" presStyleLbl="revTx" presStyleIdx="0" presStyleCnt="2">
        <dgm:presLayoutVars>
          <dgm:bulletEnabled val="1"/>
        </dgm:presLayoutVars>
      </dgm:prSet>
      <dgm:spPr/>
    </dgm:pt>
    <dgm:pt modelId="{352C70F9-E881-41BB-B947-8006DE3DCC30}" type="pres">
      <dgm:prSet presAssocID="{6F02BB4A-DEEA-444E-9EE4-CBDC3D1E1C1C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8242EAC2-850C-43A9-B35F-7D53CF7B113F}" type="pres">
      <dgm:prSet presAssocID="{6F02BB4A-DEEA-444E-9EE4-CBDC3D1E1C1C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02A27C5C-BE69-4355-ACDE-0F3AAF4C4B1F}" srcId="{1E7BAE13-5FAD-439D-BB93-20A763865E4A}" destId="{25CE767F-0C48-4740-917C-18C008D74227}" srcOrd="0" destOrd="0" parTransId="{DC0B5CD8-A56D-4365-B636-157A2DB54FEA}" sibTransId="{B7E1F9FC-AFC8-41A9-94DD-7FB386D76B67}"/>
    <dgm:cxn modelId="{5321CD60-867D-48F8-84EC-AEDDBD08C639}" srcId="{6F02BB4A-DEEA-444E-9EE4-CBDC3D1E1C1C}" destId="{1D7A59FE-D0D8-4320-A6F9-230F14F1243E}" srcOrd="0" destOrd="0" parTransId="{D25889C0-6050-4D7F-8D71-0C3A1314A2BE}" sibTransId="{05494E6B-5839-4E7D-B8AF-F38D6289A239}"/>
    <dgm:cxn modelId="{500BE242-1017-48E4-BA79-8CB6C500A067}" type="presOf" srcId="{1D7A59FE-D0D8-4320-A6F9-230F14F1243E}" destId="{8242EAC2-850C-43A9-B35F-7D53CF7B113F}" srcOrd="0" destOrd="0" presId="urn:microsoft.com/office/officeart/2005/8/layout/vList2"/>
    <dgm:cxn modelId="{6DEAB86F-CA1D-4655-8C10-CCBB67D641BE}" type="presOf" srcId="{15E25D70-6ADD-4CD2-84B3-10B341FB985A}" destId="{5BEFCC29-D0B3-4C81-B21C-4F015E39FC1D}" srcOrd="0" destOrd="0" presId="urn:microsoft.com/office/officeart/2005/8/layout/vList2"/>
    <dgm:cxn modelId="{0E2B4472-11B6-4DC9-89B1-8547B19B7C6D}" srcId="{15E25D70-6ADD-4CD2-84B3-10B341FB985A}" destId="{1E7BAE13-5FAD-439D-BB93-20A763865E4A}" srcOrd="0" destOrd="0" parTransId="{4830F864-E1A0-433C-AB4D-5FD6F8FB01D3}" sibTransId="{2EB38ADE-A324-4B96-A000-01609F679315}"/>
    <dgm:cxn modelId="{41560854-5BF9-424B-8318-26AD6F8C0273}" type="presOf" srcId="{1E7BAE13-5FAD-439D-BB93-20A763865E4A}" destId="{0D239C80-7FD1-4D4E-B337-DCDA258A9019}" srcOrd="0" destOrd="0" presId="urn:microsoft.com/office/officeart/2005/8/layout/vList2"/>
    <dgm:cxn modelId="{6D61E28A-8341-4E80-B206-99678F18B7A7}" srcId="{15E25D70-6ADD-4CD2-84B3-10B341FB985A}" destId="{6F02BB4A-DEEA-444E-9EE4-CBDC3D1E1C1C}" srcOrd="1" destOrd="0" parTransId="{6C04C999-7C30-4003-99E0-20E4232B3B84}" sibTransId="{A7DCA951-EE6F-4EF2-B66D-6ED4CC475C88}"/>
    <dgm:cxn modelId="{727AF9B4-EE62-4EFB-9F59-A4C86C6B9434}" type="presOf" srcId="{25CE767F-0C48-4740-917C-18C008D74227}" destId="{DF761920-627C-4346-AE04-9E61F29624A3}" srcOrd="0" destOrd="0" presId="urn:microsoft.com/office/officeart/2005/8/layout/vList2"/>
    <dgm:cxn modelId="{22EE38BA-2141-4677-B88C-A73431B68AF7}" type="presOf" srcId="{6F02BB4A-DEEA-444E-9EE4-CBDC3D1E1C1C}" destId="{352C70F9-E881-41BB-B947-8006DE3DCC30}" srcOrd="0" destOrd="0" presId="urn:microsoft.com/office/officeart/2005/8/layout/vList2"/>
    <dgm:cxn modelId="{2EDB807A-0DBD-402F-8889-794F63F0433F}" type="presParOf" srcId="{5BEFCC29-D0B3-4C81-B21C-4F015E39FC1D}" destId="{0D239C80-7FD1-4D4E-B337-DCDA258A9019}" srcOrd="0" destOrd="0" presId="urn:microsoft.com/office/officeart/2005/8/layout/vList2"/>
    <dgm:cxn modelId="{1B8E82B3-BFC8-4560-B87D-53C988954A95}" type="presParOf" srcId="{5BEFCC29-D0B3-4C81-B21C-4F015E39FC1D}" destId="{DF761920-627C-4346-AE04-9E61F29624A3}" srcOrd="1" destOrd="0" presId="urn:microsoft.com/office/officeart/2005/8/layout/vList2"/>
    <dgm:cxn modelId="{038562AF-C991-4B92-8028-F35DA872B354}" type="presParOf" srcId="{5BEFCC29-D0B3-4C81-B21C-4F015E39FC1D}" destId="{352C70F9-E881-41BB-B947-8006DE3DCC30}" srcOrd="2" destOrd="0" presId="urn:microsoft.com/office/officeart/2005/8/layout/vList2"/>
    <dgm:cxn modelId="{457966F3-638F-4AC4-88D9-D09ECC9921B2}" type="presParOf" srcId="{5BEFCC29-D0B3-4C81-B21C-4F015E39FC1D}" destId="{8242EAC2-850C-43A9-B35F-7D53CF7B113F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4675163-413D-494F-A06C-0A59047CCDA2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F0864696-2F9C-411A-ACDF-A97A087768C5}">
      <dgm:prSet phldrT="[Tekst]"/>
      <dgm:spPr/>
      <dgm:t>
        <a:bodyPr/>
        <a:lstStyle/>
        <a:p>
          <a:r>
            <a:rPr lang="pl-PL" dirty="0">
              <a:latin typeface="Calibri" panose="020F0502020204030204" pitchFamily="34" charset="0"/>
              <a:cs typeface="Calibri" panose="020F0502020204030204" pitchFamily="34" charset="0"/>
            </a:rPr>
            <a:t>Warszawska Grupa Zakupowa</a:t>
          </a:r>
        </a:p>
      </dgm:t>
    </dgm:pt>
    <dgm:pt modelId="{B009B3DD-5A2D-422B-9D34-64CAECF305B3}" type="parTrans" cxnId="{37A759E3-7789-40A5-99C0-672B91E2C6F9}">
      <dgm:prSet/>
      <dgm:spPr/>
      <dgm:t>
        <a:bodyPr/>
        <a:lstStyle/>
        <a:p>
          <a:endParaRPr lang="pl-PL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138CD52-56E2-4690-A455-98E4C9D199B3}" type="sibTrans" cxnId="{37A759E3-7789-40A5-99C0-672B91E2C6F9}">
      <dgm:prSet/>
      <dgm:spPr/>
      <dgm:t>
        <a:bodyPr/>
        <a:lstStyle/>
        <a:p>
          <a:endParaRPr lang="pl-PL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04B13B8-A4F5-422E-AB97-77ECEE000B5E}">
      <dgm:prSet phldrT="[Tekst]"/>
      <dgm:spPr/>
      <dgm:t>
        <a:bodyPr/>
        <a:lstStyle/>
        <a:p>
          <a:r>
            <a:rPr lang="pl-PL" dirty="0">
              <a:latin typeface="Calibri" panose="020F0502020204030204" pitchFamily="34" charset="0"/>
              <a:cs typeface="Calibri" panose="020F0502020204030204" pitchFamily="34" charset="0"/>
            </a:rPr>
            <a:t>System zarządzania ciepłem</a:t>
          </a:r>
        </a:p>
      </dgm:t>
    </dgm:pt>
    <dgm:pt modelId="{C0E75357-2217-4A75-A399-0F9C4DE3CA68}" type="parTrans" cxnId="{AFD31953-BAED-4C3B-8889-8920884672F8}">
      <dgm:prSet/>
      <dgm:spPr/>
      <dgm:t>
        <a:bodyPr/>
        <a:lstStyle/>
        <a:p>
          <a:endParaRPr lang="pl-PL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EDD30CF-F685-4908-97CA-7E89A615DAEF}" type="sibTrans" cxnId="{AFD31953-BAED-4C3B-8889-8920884672F8}">
      <dgm:prSet/>
      <dgm:spPr/>
      <dgm:t>
        <a:bodyPr/>
        <a:lstStyle/>
        <a:p>
          <a:endParaRPr lang="pl-PL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55B9F25-B2BA-4199-B5D4-3012C812336D}">
      <dgm:prSet phldrT="[Tekst]"/>
      <dgm:spPr/>
      <dgm:t>
        <a:bodyPr/>
        <a:lstStyle/>
        <a:p>
          <a:r>
            <a:rPr lang="pl-PL" dirty="0">
              <a:latin typeface="Calibri" panose="020F0502020204030204" pitchFamily="34" charset="0"/>
              <a:cs typeface="Calibri" panose="020F0502020204030204" pitchFamily="34" charset="0"/>
            </a:rPr>
            <a:t>System monitoringu mediów</a:t>
          </a:r>
        </a:p>
      </dgm:t>
    </dgm:pt>
    <dgm:pt modelId="{E8D86E45-0275-42F3-B050-71801E80DA58}" type="parTrans" cxnId="{6456248F-D7D4-466A-BB0F-D0C18CBFC54A}">
      <dgm:prSet/>
      <dgm:spPr/>
      <dgm:t>
        <a:bodyPr/>
        <a:lstStyle/>
        <a:p>
          <a:endParaRPr lang="pl-PL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7D8586B-7E56-4767-891B-E611446CFA69}" type="sibTrans" cxnId="{6456248F-D7D4-466A-BB0F-D0C18CBFC54A}">
      <dgm:prSet/>
      <dgm:spPr/>
      <dgm:t>
        <a:bodyPr/>
        <a:lstStyle/>
        <a:p>
          <a:endParaRPr lang="pl-PL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3A77A9E-AB93-4098-85EB-1F79AF653094}">
      <dgm:prSet phldrT="[Tekst]"/>
      <dgm:spPr/>
      <dgm:t>
        <a:bodyPr/>
        <a:lstStyle/>
        <a:p>
          <a:r>
            <a:rPr lang="pl-PL" dirty="0">
              <a:latin typeface="Calibri" panose="020F0502020204030204" pitchFamily="34" charset="0"/>
              <a:cs typeface="Calibri" panose="020F0502020204030204" pitchFamily="34" charset="0"/>
            </a:rPr>
            <a:t>System do Zarządzania Energią</a:t>
          </a:r>
        </a:p>
      </dgm:t>
    </dgm:pt>
    <dgm:pt modelId="{07DF0FBC-ECBD-4D48-9ACB-A7784DD8986D}" type="parTrans" cxnId="{3C7108D9-EB7C-4243-9FE0-0C2322CFE9ED}">
      <dgm:prSet/>
      <dgm:spPr/>
      <dgm:t>
        <a:bodyPr/>
        <a:lstStyle/>
        <a:p>
          <a:endParaRPr lang="pl-PL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3FEF8E1-1646-4531-BE6E-A7508B9E945F}" type="sibTrans" cxnId="{3C7108D9-EB7C-4243-9FE0-0C2322CFE9ED}">
      <dgm:prSet/>
      <dgm:spPr/>
      <dgm:t>
        <a:bodyPr/>
        <a:lstStyle/>
        <a:p>
          <a:endParaRPr lang="pl-PL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50B2512-CEB6-4984-B2AA-95CBD08820B1}" type="pres">
      <dgm:prSet presAssocID="{F4675163-413D-494F-A06C-0A59047CCDA2}" presName="Name0" presStyleCnt="0">
        <dgm:presLayoutVars>
          <dgm:chMax val="4"/>
          <dgm:resizeHandles val="exact"/>
        </dgm:presLayoutVars>
      </dgm:prSet>
      <dgm:spPr/>
    </dgm:pt>
    <dgm:pt modelId="{DC90E94D-DDE3-4692-BA80-D0CBCEC1DD0E}" type="pres">
      <dgm:prSet presAssocID="{F4675163-413D-494F-A06C-0A59047CCDA2}" presName="ellipse" presStyleLbl="trBgShp" presStyleIdx="0" presStyleCnt="1" custScaleX="124556" custLinFactNeighborX="-519" custLinFactNeighborY="5244"/>
      <dgm:spPr/>
    </dgm:pt>
    <dgm:pt modelId="{0BC69469-0D43-41CF-8B33-34BD396EDFA5}" type="pres">
      <dgm:prSet presAssocID="{F4675163-413D-494F-A06C-0A59047CCDA2}" presName="arrow1" presStyleLbl="fgShp" presStyleIdx="0" presStyleCnt="1"/>
      <dgm:spPr/>
    </dgm:pt>
    <dgm:pt modelId="{F0CF04DB-3F04-494B-8659-3340C8B89E2D}" type="pres">
      <dgm:prSet presAssocID="{F4675163-413D-494F-A06C-0A59047CCDA2}" presName="rectangle" presStyleLbl="revTx" presStyleIdx="0" presStyleCnt="1">
        <dgm:presLayoutVars>
          <dgm:bulletEnabled val="1"/>
        </dgm:presLayoutVars>
      </dgm:prSet>
      <dgm:spPr/>
    </dgm:pt>
    <dgm:pt modelId="{C7A67772-0CAA-4DFE-A442-12021AE44E16}" type="pres">
      <dgm:prSet presAssocID="{704B13B8-A4F5-422E-AB97-77ECEE000B5E}" presName="item1" presStyleLbl="node1" presStyleIdx="0" presStyleCnt="3">
        <dgm:presLayoutVars>
          <dgm:bulletEnabled val="1"/>
        </dgm:presLayoutVars>
      </dgm:prSet>
      <dgm:spPr/>
    </dgm:pt>
    <dgm:pt modelId="{2BD02539-1006-4680-A199-6AE1507812D3}" type="pres">
      <dgm:prSet presAssocID="{655B9F25-B2BA-4199-B5D4-3012C812336D}" presName="item2" presStyleLbl="node1" presStyleIdx="1" presStyleCnt="3">
        <dgm:presLayoutVars>
          <dgm:bulletEnabled val="1"/>
        </dgm:presLayoutVars>
      </dgm:prSet>
      <dgm:spPr/>
    </dgm:pt>
    <dgm:pt modelId="{5E47C1E0-7BB7-4CA6-A075-B8B44215F1AB}" type="pres">
      <dgm:prSet presAssocID="{63A77A9E-AB93-4098-85EB-1F79AF653094}" presName="item3" presStyleLbl="node1" presStyleIdx="2" presStyleCnt="3">
        <dgm:presLayoutVars>
          <dgm:bulletEnabled val="1"/>
        </dgm:presLayoutVars>
      </dgm:prSet>
      <dgm:spPr/>
    </dgm:pt>
    <dgm:pt modelId="{25F23A2C-064A-4F61-943B-8962B7971C53}" type="pres">
      <dgm:prSet presAssocID="{F4675163-413D-494F-A06C-0A59047CCDA2}" presName="funnel" presStyleLbl="trAlignAcc1" presStyleIdx="0" presStyleCnt="1" custScaleX="123682" custScaleY="96609"/>
      <dgm:spPr>
        <a:solidFill>
          <a:schemeClr val="accent1">
            <a:lumMod val="20000"/>
            <a:lumOff val="80000"/>
            <a:alpha val="40000"/>
          </a:schemeClr>
        </a:solidFill>
      </dgm:spPr>
    </dgm:pt>
  </dgm:ptLst>
  <dgm:cxnLst>
    <dgm:cxn modelId="{38C51937-E862-4E3F-9A61-AFD50C3113F0}" type="presOf" srcId="{655B9F25-B2BA-4199-B5D4-3012C812336D}" destId="{C7A67772-0CAA-4DFE-A442-12021AE44E16}" srcOrd="0" destOrd="0" presId="urn:microsoft.com/office/officeart/2005/8/layout/funnel1"/>
    <dgm:cxn modelId="{1FBE6267-F6AF-4D77-894F-D465301866C9}" type="presOf" srcId="{63A77A9E-AB93-4098-85EB-1F79AF653094}" destId="{F0CF04DB-3F04-494B-8659-3340C8B89E2D}" srcOrd="0" destOrd="0" presId="urn:microsoft.com/office/officeart/2005/8/layout/funnel1"/>
    <dgm:cxn modelId="{6006626E-E654-4C03-9C0F-1A11496291EB}" type="presOf" srcId="{F0864696-2F9C-411A-ACDF-A97A087768C5}" destId="{5E47C1E0-7BB7-4CA6-A075-B8B44215F1AB}" srcOrd="0" destOrd="0" presId="urn:microsoft.com/office/officeart/2005/8/layout/funnel1"/>
    <dgm:cxn modelId="{AFD31953-BAED-4C3B-8889-8920884672F8}" srcId="{F4675163-413D-494F-A06C-0A59047CCDA2}" destId="{704B13B8-A4F5-422E-AB97-77ECEE000B5E}" srcOrd="1" destOrd="0" parTransId="{C0E75357-2217-4A75-A399-0F9C4DE3CA68}" sibTransId="{2EDD30CF-F685-4908-97CA-7E89A615DAEF}"/>
    <dgm:cxn modelId="{6456248F-D7D4-466A-BB0F-D0C18CBFC54A}" srcId="{F4675163-413D-494F-A06C-0A59047CCDA2}" destId="{655B9F25-B2BA-4199-B5D4-3012C812336D}" srcOrd="2" destOrd="0" parTransId="{E8D86E45-0275-42F3-B050-71801E80DA58}" sibTransId="{97D8586B-7E56-4767-891B-E611446CFA69}"/>
    <dgm:cxn modelId="{DA038DC6-60D9-49AE-B39E-386DD8E6EC3F}" type="presOf" srcId="{F4675163-413D-494F-A06C-0A59047CCDA2}" destId="{950B2512-CEB6-4984-B2AA-95CBD08820B1}" srcOrd="0" destOrd="0" presId="urn:microsoft.com/office/officeart/2005/8/layout/funnel1"/>
    <dgm:cxn modelId="{91EAF2D1-E8F8-4121-A126-28B0EE76EB05}" type="presOf" srcId="{704B13B8-A4F5-422E-AB97-77ECEE000B5E}" destId="{2BD02539-1006-4680-A199-6AE1507812D3}" srcOrd="0" destOrd="0" presId="urn:microsoft.com/office/officeart/2005/8/layout/funnel1"/>
    <dgm:cxn modelId="{3C7108D9-EB7C-4243-9FE0-0C2322CFE9ED}" srcId="{F4675163-413D-494F-A06C-0A59047CCDA2}" destId="{63A77A9E-AB93-4098-85EB-1F79AF653094}" srcOrd="3" destOrd="0" parTransId="{07DF0FBC-ECBD-4D48-9ACB-A7784DD8986D}" sibTransId="{43FEF8E1-1646-4531-BE6E-A7508B9E945F}"/>
    <dgm:cxn modelId="{37A759E3-7789-40A5-99C0-672B91E2C6F9}" srcId="{F4675163-413D-494F-A06C-0A59047CCDA2}" destId="{F0864696-2F9C-411A-ACDF-A97A087768C5}" srcOrd="0" destOrd="0" parTransId="{B009B3DD-5A2D-422B-9D34-64CAECF305B3}" sibTransId="{8138CD52-56E2-4690-A455-98E4C9D199B3}"/>
    <dgm:cxn modelId="{3BFD0648-0B06-4E0D-A566-9EA8B2C1F4A8}" type="presParOf" srcId="{950B2512-CEB6-4984-B2AA-95CBD08820B1}" destId="{DC90E94D-DDE3-4692-BA80-D0CBCEC1DD0E}" srcOrd="0" destOrd="0" presId="urn:microsoft.com/office/officeart/2005/8/layout/funnel1"/>
    <dgm:cxn modelId="{56DBCE96-E744-467C-A7B5-EFC89475DA10}" type="presParOf" srcId="{950B2512-CEB6-4984-B2AA-95CBD08820B1}" destId="{0BC69469-0D43-41CF-8B33-34BD396EDFA5}" srcOrd="1" destOrd="0" presId="urn:microsoft.com/office/officeart/2005/8/layout/funnel1"/>
    <dgm:cxn modelId="{CCC8B672-A5B5-4597-B2CF-A403B5048D0B}" type="presParOf" srcId="{950B2512-CEB6-4984-B2AA-95CBD08820B1}" destId="{F0CF04DB-3F04-494B-8659-3340C8B89E2D}" srcOrd="2" destOrd="0" presId="urn:microsoft.com/office/officeart/2005/8/layout/funnel1"/>
    <dgm:cxn modelId="{E8B69BAC-25F4-4832-9636-D76F64235CA9}" type="presParOf" srcId="{950B2512-CEB6-4984-B2AA-95CBD08820B1}" destId="{C7A67772-0CAA-4DFE-A442-12021AE44E16}" srcOrd="3" destOrd="0" presId="urn:microsoft.com/office/officeart/2005/8/layout/funnel1"/>
    <dgm:cxn modelId="{146BB735-20EE-469B-B9C4-DFC254BC42FE}" type="presParOf" srcId="{950B2512-CEB6-4984-B2AA-95CBD08820B1}" destId="{2BD02539-1006-4680-A199-6AE1507812D3}" srcOrd="4" destOrd="0" presId="urn:microsoft.com/office/officeart/2005/8/layout/funnel1"/>
    <dgm:cxn modelId="{5D38C664-AA71-42E8-86D1-C4308DB36790}" type="presParOf" srcId="{950B2512-CEB6-4984-B2AA-95CBD08820B1}" destId="{5E47C1E0-7BB7-4CA6-A075-B8B44215F1AB}" srcOrd="5" destOrd="0" presId="urn:microsoft.com/office/officeart/2005/8/layout/funnel1"/>
    <dgm:cxn modelId="{FF49F265-45A6-45C2-AC87-9900480324F4}" type="presParOf" srcId="{950B2512-CEB6-4984-B2AA-95CBD08820B1}" destId="{25F23A2C-064A-4F61-943B-8962B7971C53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80AD9B2-5FB8-4A71-992C-80BF0F074A5F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F39C1653-15E6-4C2F-B913-D2E980AD44A2}">
      <dgm:prSet phldrT="[Tekst]" phldr="0"/>
      <dgm:spPr/>
      <dgm:t>
        <a:bodyPr/>
        <a:lstStyle/>
        <a:p>
          <a:r>
            <a:rPr lang="pl-PL" dirty="0">
              <a:latin typeface="Calibri" panose="020F0502020204030204" pitchFamily="34" charset="0"/>
              <a:cs typeface="Calibri" panose="020F0502020204030204" pitchFamily="34" charset="0"/>
            </a:rPr>
            <a:t>Biomasa</a:t>
          </a:r>
        </a:p>
      </dgm:t>
    </dgm:pt>
    <dgm:pt modelId="{271245A3-73E2-43F4-B0C9-2B3369E6D71D}" type="parTrans" cxnId="{DD463345-9705-4DDD-8FD7-9B729C615B36}">
      <dgm:prSet/>
      <dgm:spPr/>
      <dgm:t>
        <a:bodyPr/>
        <a:lstStyle/>
        <a:p>
          <a:endParaRPr lang="pl-PL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E2054A6-D611-4531-9722-93CD06712E7F}" type="sibTrans" cxnId="{DD463345-9705-4DDD-8FD7-9B729C615B36}">
      <dgm:prSet/>
      <dgm:spPr/>
      <dgm:t>
        <a:bodyPr/>
        <a:lstStyle/>
        <a:p>
          <a:endParaRPr lang="pl-PL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95C19EC-1C0A-49DE-BD6C-9FD2897E90F5}">
      <dgm:prSet phldrT="[Tekst]" phldr="0"/>
      <dgm:spPr/>
      <dgm:t>
        <a:bodyPr/>
        <a:lstStyle/>
        <a:p>
          <a:pPr rtl="0"/>
          <a:r>
            <a:rPr lang="pl-PL" dirty="0">
              <a:latin typeface="Calibri" panose="020F0502020204030204" pitchFamily="34" charset="0"/>
              <a:cs typeface="Calibri" panose="020F0502020204030204" pitchFamily="34" charset="0"/>
            </a:rPr>
            <a:t>EC Siekierki</a:t>
          </a:r>
        </a:p>
      </dgm:t>
    </dgm:pt>
    <dgm:pt modelId="{BD765474-5746-4C5F-AE9F-BF31A2379FA7}" type="parTrans" cxnId="{A22B4257-6ED3-469A-863A-81B32D275B4B}">
      <dgm:prSet/>
      <dgm:spPr/>
      <dgm:t>
        <a:bodyPr/>
        <a:lstStyle/>
        <a:p>
          <a:endParaRPr lang="pl-PL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0B0FF05-D7B2-441A-9B1B-FF32AC0922D1}" type="sibTrans" cxnId="{A22B4257-6ED3-469A-863A-81B32D275B4B}">
      <dgm:prSet/>
      <dgm:spPr/>
      <dgm:t>
        <a:bodyPr/>
        <a:lstStyle/>
        <a:p>
          <a:endParaRPr lang="pl-PL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2C2040A-6338-41A5-B9BA-C6A1DE410A09}">
      <dgm:prSet phldrT="[Tekst]" phldr="0"/>
      <dgm:spPr/>
      <dgm:t>
        <a:bodyPr/>
        <a:lstStyle/>
        <a:p>
          <a:pPr rtl="0"/>
          <a:r>
            <a:rPr lang="pl-PL" dirty="0">
              <a:latin typeface="Calibri" panose="020F0502020204030204" pitchFamily="34" charset="0"/>
              <a:cs typeface="Calibri" panose="020F0502020204030204" pitchFamily="34" charset="0"/>
            </a:rPr>
            <a:t>Odpady </a:t>
          </a:r>
          <a:r>
            <a:rPr lang="pl-PL" b="0" dirty="0">
              <a:latin typeface="Calibri" panose="020F0502020204030204" pitchFamily="34" charset="0"/>
              <a:cs typeface="Calibri" panose="020F0502020204030204" pitchFamily="34" charset="0"/>
            </a:rPr>
            <a:t>komunalne</a:t>
          </a:r>
          <a:endParaRPr lang="pl-PL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531BB0C-1EAB-48D1-85A6-751ABE9E20A4}" type="parTrans" cxnId="{0E21C74F-89AC-4F5E-A27D-3B9DF7216482}">
      <dgm:prSet/>
      <dgm:spPr/>
      <dgm:t>
        <a:bodyPr/>
        <a:lstStyle/>
        <a:p>
          <a:endParaRPr lang="pl-PL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0AB20E8-D083-4F40-887A-CD2433DAD557}" type="sibTrans" cxnId="{0E21C74F-89AC-4F5E-A27D-3B9DF7216482}">
      <dgm:prSet/>
      <dgm:spPr/>
      <dgm:t>
        <a:bodyPr/>
        <a:lstStyle/>
        <a:p>
          <a:endParaRPr lang="pl-PL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E2A911D-7FF9-4DAC-BC02-4BCEB1D3BADF}">
      <dgm:prSet phldrT="[Tekst]" phldr="0"/>
      <dgm:spPr/>
      <dgm:t>
        <a:bodyPr/>
        <a:lstStyle/>
        <a:p>
          <a:pPr rtl="0"/>
          <a:r>
            <a:rPr lang="pl-PL" dirty="0">
              <a:latin typeface="Calibri" panose="020F0502020204030204" pitchFamily="34" charset="0"/>
              <a:cs typeface="Calibri" panose="020F0502020204030204" pitchFamily="34" charset="0"/>
            </a:rPr>
            <a:t>Paliwa alternatywne</a:t>
          </a:r>
        </a:p>
      </dgm:t>
    </dgm:pt>
    <dgm:pt modelId="{123F19E5-D1F3-484C-8D97-1677C41DCA6F}" type="parTrans" cxnId="{B6A7043A-DF83-4D0B-B417-682EE511C026}">
      <dgm:prSet/>
      <dgm:spPr/>
      <dgm:t>
        <a:bodyPr/>
        <a:lstStyle/>
        <a:p>
          <a:endParaRPr lang="pl-PL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3E9E6CD-5CDA-4123-BE5B-464824A70B91}" type="sibTrans" cxnId="{B6A7043A-DF83-4D0B-B417-682EE511C026}">
      <dgm:prSet/>
      <dgm:spPr/>
      <dgm:t>
        <a:bodyPr/>
        <a:lstStyle/>
        <a:p>
          <a:endParaRPr lang="pl-PL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347D568-A42F-466B-8575-2B3EFDEA8894}">
      <dgm:prSet phldrT="[Tekst]" phldr="0"/>
      <dgm:spPr/>
      <dgm:t>
        <a:bodyPr/>
        <a:lstStyle/>
        <a:p>
          <a:pPr rtl="0"/>
          <a:r>
            <a:rPr lang="pl-PL" dirty="0">
              <a:latin typeface="Calibri" panose="020F0502020204030204" pitchFamily="34" charset="0"/>
              <a:cs typeface="Calibri" panose="020F0502020204030204" pitchFamily="34" charset="0"/>
            </a:rPr>
            <a:t>EC Żerań (blok wielopaliwowy, biomasa+RDF)</a:t>
          </a:r>
        </a:p>
      </dgm:t>
    </dgm:pt>
    <dgm:pt modelId="{4E04E9C0-90FA-4E05-873C-2B7767DAC55C}" type="parTrans" cxnId="{A506A364-7C3D-40CB-8DCA-AD56DFD29573}">
      <dgm:prSet/>
      <dgm:spPr/>
      <dgm:t>
        <a:bodyPr/>
        <a:lstStyle/>
        <a:p>
          <a:endParaRPr lang="pl-PL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1F3F1A5-A083-40DB-ABB3-6CDD98D73EFD}" type="sibTrans" cxnId="{A506A364-7C3D-40CB-8DCA-AD56DFD29573}">
      <dgm:prSet/>
      <dgm:spPr/>
      <dgm:t>
        <a:bodyPr/>
        <a:lstStyle/>
        <a:p>
          <a:endParaRPr lang="pl-PL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DBD6A90-C1CA-449E-8BEE-A7EB0E1D9492}">
      <dgm:prSet phldr="0"/>
      <dgm:spPr/>
      <dgm:t>
        <a:bodyPr/>
        <a:lstStyle/>
        <a:p>
          <a:r>
            <a:rPr lang="pl-PL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od 2016 r. pracuje kocioł na biomasę o mocy 133 </a:t>
          </a:r>
          <a:r>
            <a:rPr lang="pl-PL" dirty="0" err="1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MWt</a:t>
          </a:r>
          <a:endParaRPr lang="pl-PL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401A14C-BB74-41AA-BF1A-49FA541F90CF}" type="parTrans" cxnId="{E60297FF-34CA-4FD5-AC29-7358EC337C3C}">
      <dgm:prSet/>
      <dgm:spPr/>
      <dgm:t>
        <a:bodyPr/>
        <a:lstStyle/>
        <a:p>
          <a:endParaRPr lang="pl-PL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1F55046-0E11-4E92-8DA0-2CB1A50CD2F3}" type="sibTrans" cxnId="{E60297FF-34CA-4FD5-AC29-7358EC337C3C}">
      <dgm:prSet/>
      <dgm:spPr/>
      <dgm:t>
        <a:bodyPr/>
        <a:lstStyle/>
        <a:p>
          <a:endParaRPr lang="pl-PL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02EEB6E-381E-44D4-A637-B178ACBD14C0}">
      <dgm:prSet phldr="0"/>
      <dgm:spPr/>
      <dgm:t>
        <a:bodyPr/>
        <a:lstStyle/>
        <a:p>
          <a:pPr rtl="0"/>
          <a:r>
            <a:rPr lang="pl-PL" b="0" dirty="0">
              <a:latin typeface="Calibri" panose="020F0502020204030204" pitchFamily="34" charset="0"/>
              <a:cs typeface="Calibri" panose="020F0502020204030204" pitchFamily="34" charset="0"/>
            </a:rPr>
            <a:t>Elektrociepłownia ZUSOK</a:t>
          </a:r>
        </a:p>
      </dgm:t>
    </dgm:pt>
    <dgm:pt modelId="{673F9643-B1A2-4DE5-AC90-A82B6883F87D}" type="parTrans" cxnId="{70F795B6-4893-4914-8F70-61441A48C8FA}">
      <dgm:prSet/>
      <dgm:spPr/>
      <dgm:t>
        <a:bodyPr/>
        <a:lstStyle/>
        <a:p>
          <a:endParaRPr lang="pl-PL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11D20B9-965A-41BE-B15A-58B09131F87B}" type="sibTrans" cxnId="{70F795B6-4893-4914-8F70-61441A48C8FA}">
      <dgm:prSet/>
      <dgm:spPr/>
      <dgm:t>
        <a:bodyPr/>
        <a:lstStyle/>
        <a:p>
          <a:endParaRPr lang="pl-PL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A807BD7-B77B-469C-80F2-F3F5EB60F93C}">
      <dgm:prSet phldr="0"/>
      <dgm:spPr/>
      <dgm:t>
        <a:bodyPr/>
        <a:lstStyle/>
        <a:p>
          <a:pPr rtl="0"/>
          <a:r>
            <a:rPr lang="pl-PL" dirty="0">
              <a:latin typeface="Calibri" panose="020F0502020204030204" pitchFamily="34" charset="0"/>
              <a:cs typeface="Calibri" panose="020F0502020204030204" pitchFamily="34" charset="0"/>
            </a:rPr>
            <a:t>Biogazownia MPO</a:t>
          </a:r>
        </a:p>
      </dgm:t>
    </dgm:pt>
    <dgm:pt modelId="{513D6E12-EE43-4894-8F26-FFE842F82CE2}" type="parTrans" cxnId="{0071A1F5-978D-465F-B604-52D391E88A27}">
      <dgm:prSet/>
      <dgm:spPr/>
      <dgm:t>
        <a:bodyPr/>
        <a:lstStyle/>
        <a:p>
          <a:endParaRPr lang="pl-PL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ADB6111-D467-474B-82EB-DAEF77A38385}" type="sibTrans" cxnId="{0071A1F5-978D-465F-B604-52D391E88A27}">
      <dgm:prSet/>
      <dgm:spPr/>
      <dgm:t>
        <a:bodyPr/>
        <a:lstStyle/>
        <a:p>
          <a:endParaRPr lang="pl-PL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32971BC-10EB-4E36-A90C-313F9164DFEE}">
      <dgm:prSet phldr="0"/>
      <dgm:spPr/>
      <dgm:t>
        <a:bodyPr/>
        <a:lstStyle/>
        <a:p>
          <a:r>
            <a:rPr lang="pl-PL" b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źródło</a:t>
          </a:r>
          <a:r>
            <a:rPr lang="pl-PL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 kogeneracyjne </a:t>
          </a:r>
          <a:br>
            <a:rPr lang="pl-PL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pl-PL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w trakcie rozbudowy docelowo: 54 MWt i 27,2 MWe</a:t>
          </a:r>
          <a:endParaRPr lang="pl-PL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AB37EF5-8FCA-4503-AE7B-48206F96AE36}" type="parTrans" cxnId="{B8571DCB-B40F-4FE2-9EFB-F1BB0432E456}">
      <dgm:prSet/>
      <dgm:spPr/>
      <dgm:t>
        <a:bodyPr/>
        <a:lstStyle/>
        <a:p>
          <a:endParaRPr lang="pl-PL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0E4DD76-2706-45FA-A5D3-EE4A2AFEE242}" type="sibTrans" cxnId="{B8571DCB-B40F-4FE2-9EFB-F1BB0432E456}">
      <dgm:prSet/>
      <dgm:spPr/>
      <dgm:t>
        <a:bodyPr/>
        <a:lstStyle/>
        <a:p>
          <a:endParaRPr lang="pl-PL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B664EB1-C4DE-4079-AD1E-4643513E6803}">
      <dgm:prSet phldr="0"/>
      <dgm:spPr/>
      <dgm:t>
        <a:bodyPr/>
        <a:lstStyle/>
        <a:p>
          <a:pPr rtl="0"/>
          <a:r>
            <a:rPr lang="pl-PL" dirty="0">
              <a:latin typeface="Calibri" panose="020F0502020204030204" pitchFamily="34" charset="0"/>
              <a:cs typeface="Calibri" panose="020F0502020204030204" pitchFamily="34" charset="0"/>
            </a:rPr>
            <a:t>Oczyszczalnia ścieków "Czajka"</a:t>
          </a:r>
        </a:p>
      </dgm:t>
    </dgm:pt>
    <dgm:pt modelId="{024C2205-0A51-4F7D-BB06-6E5929A1DDFC}" type="parTrans" cxnId="{5B319533-D355-4426-B31E-7651A745AE37}">
      <dgm:prSet/>
      <dgm:spPr/>
      <dgm:t>
        <a:bodyPr/>
        <a:lstStyle/>
        <a:p>
          <a:endParaRPr lang="pl-PL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96110C8-6621-44DC-A56B-6EF4C49D127F}" type="sibTrans" cxnId="{5B319533-D355-4426-B31E-7651A745AE37}">
      <dgm:prSet/>
      <dgm:spPr/>
      <dgm:t>
        <a:bodyPr/>
        <a:lstStyle/>
        <a:p>
          <a:endParaRPr lang="pl-PL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92E49AF-2249-44A3-AB72-2B79D01FA9A1}">
      <dgm:prSet phldr="0"/>
      <dgm:spPr/>
      <dgm:t>
        <a:bodyPr/>
        <a:lstStyle/>
        <a:p>
          <a:pPr rtl="0"/>
          <a:r>
            <a:rPr lang="pl-PL" dirty="0">
              <a:latin typeface="Calibri" panose="020F0502020204030204" pitchFamily="34" charset="0"/>
              <a:cs typeface="Calibri" panose="020F0502020204030204" pitchFamily="34" charset="0"/>
            </a:rPr>
            <a:t>Węzły hybrydowy</a:t>
          </a:r>
        </a:p>
      </dgm:t>
    </dgm:pt>
    <dgm:pt modelId="{3424B125-73EE-4200-BC70-E75A76DDB5C8}" type="parTrans" cxnId="{F8DD3068-E335-4F84-81E4-2A5DB24B318B}">
      <dgm:prSet/>
      <dgm:spPr/>
      <dgm:t>
        <a:bodyPr/>
        <a:lstStyle/>
        <a:p>
          <a:endParaRPr lang="pl-PL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8DDA6E4-76AB-4324-AB53-3F36670EDF5E}" type="sibTrans" cxnId="{F8DD3068-E335-4F84-81E4-2A5DB24B318B}">
      <dgm:prSet/>
      <dgm:spPr/>
      <dgm:t>
        <a:bodyPr/>
        <a:lstStyle/>
        <a:p>
          <a:endParaRPr lang="pl-PL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0E2E6C1-48D4-447A-9A10-DDC1D7D4DAB5}" type="pres">
      <dgm:prSet presAssocID="{580AD9B2-5FB8-4A71-992C-80BF0F074A5F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088FA03B-37EC-4A4B-A624-6D0DE00657A0}" type="pres">
      <dgm:prSet presAssocID="{F39C1653-15E6-4C2F-B913-D2E980AD44A2}" presName="horFlow" presStyleCnt="0"/>
      <dgm:spPr/>
    </dgm:pt>
    <dgm:pt modelId="{CD5BF9A6-99E8-41EE-96B3-999F479C942F}" type="pres">
      <dgm:prSet presAssocID="{F39C1653-15E6-4C2F-B913-D2E980AD44A2}" presName="bigChev" presStyleLbl="node1" presStyleIdx="0" presStyleCnt="3"/>
      <dgm:spPr/>
    </dgm:pt>
    <dgm:pt modelId="{5BC998DF-71F6-44B5-9465-9185AE806633}" type="pres">
      <dgm:prSet presAssocID="{BD765474-5746-4C5F-AE9F-BF31A2379FA7}" presName="parTrans" presStyleCnt="0"/>
      <dgm:spPr/>
    </dgm:pt>
    <dgm:pt modelId="{85FCB3CB-3BD3-4FF5-8A04-2DA7508D1824}" type="pres">
      <dgm:prSet presAssocID="{B95C19EC-1C0A-49DE-BD6C-9FD2897E90F5}" presName="node" presStyleLbl="alignAccFollowNode1" presStyleIdx="0" presStyleCnt="8">
        <dgm:presLayoutVars>
          <dgm:bulletEnabled val="1"/>
        </dgm:presLayoutVars>
      </dgm:prSet>
      <dgm:spPr/>
    </dgm:pt>
    <dgm:pt modelId="{406966A2-C551-4A08-964F-0C98447494D2}" type="pres">
      <dgm:prSet presAssocID="{A0B0FF05-D7B2-441A-9B1B-FF32AC0922D1}" presName="sibTrans" presStyleCnt="0"/>
      <dgm:spPr/>
    </dgm:pt>
    <dgm:pt modelId="{FEE4E022-94AD-4BB6-8B92-A3D9F3324356}" type="pres">
      <dgm:prSet presAssocID="{EDBD6A90-C1CA-449E-8BEE-A7EB0E1D9492}" presName="node" presStyleLbl="alignAccFollowNode1" presStyleIdx="1" presStyleCnt="8">
        <dgm:presLayoutVars>
          <dgm:bulletEnabled val="1"/>
        </dgm:presLayoutVars>
      </dgm:prSet>
      <dgm:spPr/>
    </dgm:pt>
    <dgm:pt modelId="{612284A5-DC50-43CB-86B8-13B2764DCCB9}" type="pres">
      <dgm:prSet presAssocID="{F39C1653-15E6-4C2F-B913-D2E980AD44A2}" presName="vSp" presStyleCnt="0"/>
      <dgm:spPr/>
    </dgm:pt>
    <dgm:pt modelId="{C92AE0FE-A045-4E37-9398-43F31F89BFD8}" type="pres">
      <dgm:prSet presAssocID="{B2C2040A-6338-41A5-B9BA-C6A1DE410A09}" presName="horFlow" presStyleCnt="0"/>
      <dgm:spPr/>
    </dgm:pt>
    <dgm:pt modelId="{21263588-C718-4EF3-A691-8C86BAED68C0}" type="pres">
      <dgm:prSet presAssocID="{B2C2040A-6338-41A5-B9BA-C6A1DE410A09}" presName="bigChev" presStyleLbl="node1" presStyleIdx="1" presStyleCnt="3"/>
      <dgm:spPr/>
    </dgm:pt>
    <dgm:pt modelId="{1911BF33-8ABE-4D2D-9713-01126582C914}" type="pres">
      <dgm:prSet presAssocID="{673F9643-B1A2-4DE5-AC90-A82B6883F87D}" presName="parTrans" presStyleCnt="0"/>
      <dgm:spPr/>
    </dgm:pt>
    <dgm:pt modelId="{926299E0-C0A6-42E6-94E4-C69286A59A46}" type="pres">
      <dgm:prSet presAssocID="{502EEB6E-381E-44D4-A637-B178ACBD14C0}" presName="node" presStyleLbl="alignAccFollowNode1" presStyleIdx="2" presStyleCnt="8">
        <dgm:presLayoutVars>
          <dgm:bulletEnabled val="1"/>
        </dgm:presLayoutVars>
      </dgm:prSet>
      <dgm:spPr/>
    </dgm:pt>
    <dgm:pt modelId="{308A6ED4-B8F3-474B-A35F-B541EB52BA36}" type="pres">
      <dgm:prSet presAssocID="{A11D20B9-965A-41BE-B15A-58B09131F87B}" presName="sibTrans" presStyleCnt="0"/>
      <dgm:spPr/>
    </dgm:pt>
    <dgm:pt modelId="{42106320-454D-4A43-82BE-ED95B416F0C2}" type="pres">
      <dgm:prSet presAssocID="{432971BC-10EB-4E36-A90C-313F9164DFEE}" presName="node" presStyleLbl="alignAccFollowNode1" presStyleIdx="3" presStyleCnt="8">
        <dgm:presLayoutVars>
          <dgm:bulletEnabled val="1"/>
        </dgm:presLayoutVars>
      </dgm:prSet>
      <dgm:spPr/>
    </dgm:pt>
    <dgm:pt modelId="{B641BC10-7A8C-4C3E-A4A0-FD38B0768391}" type="pres">
      <dgm:prSet presAssocID="{B2C2040A-6338-41A5-B9BA-C6A1DE410A09}" presName="vSp" presStyleCnt="0"/>
      <dgm:spPr/>
    </dgm:pt>
    <dgm:pt modelId="{5C1834E3-35B1-45DB-A4FB-D2DF8C07A5B7}" type="pres">
      <dgm:prSet presAssocID="{DE2A911D-7FF9-4DAC-BC02-4BCEB1D3BADF}" presName="horFlow" presStyleCnt="0"/>
      <dgm:spPr/>
    </dgm:pt>
    <dgm:pt modelId="{90D165D9-D88F-4ACE-8A48-E7128F898925}" type="pres">
      <dgm:prSet presAssocID="{DE2A911D-7FF9-4DAC-BC02-4BCEB1D3BADF}" presName="bigChev" presStyleLbl="node1" presStyleIdx="2" presStyleCnt="3"/>
      <dgm:spPr/>
    </dgm:pt>
    <dgm:pt modelId="{27E86A11-819B-43B7-A04B-A0988456C2E8}" type="pres">
      <dgm:prSet presAssocID="{4E04E9C0-90FA-4E05-873C-2B7767DAC55C}" presName="parTrans" presStyleCnt="0"/>
      <dgm:spPr/>
    </dgm:pt>
    <dgm:pt modelId="{BF6B2304-F32E-4190-B372-9E3578228D75}" type="pres">
      <dgm:prSet presAssocID="{6347D568-A42F-466B-8575-2B3EFDEA8894}" presName="node" presStyleLbl="alignAccFollowNode1" presStyleIdx="4" presStyleCnt="8">
        <dgm:presLayoutVars>
          <dgm:bulletEnabled val="1"/>
        </dgm:presLayoutVars>
      </dgm:prSet>
      <dgm:spPr/>
    </dgm:pt>
    <dgm:pt modelId="{7A04CA6F-E31D-46FC-A67B-26A8A4622917}" type="pres">
      <dgm:prSet presAssocID="{F1F3F1A5-A083-40DB-ABB3-6CDD98D73EFD}" presName="sibTrans" presStyleCnt="0"/>
      <dgm:spPr/>
    </dgm:pt>
    <dgm:pt modelId="{D4A0333D-3944-4AAB-A0DB-53232E9E75B8}" type="pres">
      <dgm:prSet presAssocID="{5A807BD7-B77B-469C-80F2-F3F5EB60F93C}" presName="node" presStyleLbl="alignAccFollowNode1" presStyleIdx="5" presStyleCnt="8">
        <dgm:presLayoutVars>
          <dgm:bulletEnabled val="1"/>
        </dgm:presLayoutVars>
      </dgm:prSet>
      <dgm:spPr/>
    </dgm:pt>
    <dgm:pt modelId="{47E0A5E5-75A6-4943-8621-ACCA905B8382}" type="pres">
      <dgm:prSet presAssocID="{FADB6111-D467-474B-82EB-DAEF77A38385}" presName="sibTrans" presStyleCnt="0"/>
      <dgm:spPr/>
    </dgm:pt>
    <dgm:pt modelId="{9D61916E-5A0F-4D38-A755-6743F7532403}" type="pres">
      <dgm:prSet presAssocID="{5B664EB1-C4DE-4079-AD1E-4643513E6803}" presName="node" presStyleLbl="alignAccFollowNode1" presStyleIdx="6" presStyleCnt="8">
        <dgm:presLayoutVars>
          <dgm:bulletEnabled val="1"/>
        </dgm:presLayoutVars>
      </dgm:prSet>
      <dgm:spPr/>
    </dgm:pt>
    <dgm:pt modelId="{623D957F-15AD-4E2D-9A73-B313B9D012AF}" type="pres">
      <dgm:prSet presAssocID="{D96110C8-6621-44DC-A56B-6EF4C49D127F}" presName="sibTrans" presStyleCnt="0"/>
      <dgm:spPr/>
    </dgm:pt>
    <dgm:pt modelId="{B8943BFF-1BD7-43C9-B000-C65BC8D60C27}" type="pres">
      <dgm:prSet presAssocID="{A92E49AF-2249-44A3-AB72-2B79D01FA9A1}" presName="node" presStyleLbl="alignAccFollowNode1" presStyleIdx="7" presStyleCnt="8">
        <dgm:presLayoutVars>
          <dgm:bulletEnabled val="1"/>
        </dgm:presLayoutVars>
      </dgm:prSet>
      <dgm:spPr/>
    </dgm:pt>
  </dgm:ptLst>
  <dgm:cxnLst>
    <dgm:cxn modelId="{2F272631-D86C-4330-AB52-E64D0993CC8E}" type="presOf" srcId="{580AD9B2-5FB8-4A71-992C-80BF0F074A5F}" destId="{60E2E6C1-48D4-447A-9A10-DDC1D7D4DAB5}" srcOrd="0" destOrd="0" presId="urn:microsoft.com/office/officeart/2005/8/layout/lProcess3"/>
    <dgm:cxn modelId="{D937F832-ADBC-4D8A-9B64-A8B9277308FF}" type="presOf" srcId="{502EEB6E-381E-44D4-A637-B178ACBD14C0}" destId="{926299E0-C0A6-42E6-94E4-C69286A59A46}" srcOrd="0" destOrd="0" presId="urn:microsoft.com/office/officeart/2005/8/layout/lProcess3"/>
    <dgm:cxn modelId="{5B319533-D355-4426-B31E-7651A745AE37}" srcId="{DE2A911D-7FF9-4DAC-BC02-4BCEB1D3BADF}" destId="{5B664EB1-C4DE-4079-AD1E-4643513E6803}" srcOrd="2" destOrd="0" parTransId="{024C2205-0A51-4F7D-BB06-6E5929A1DDFC}" sibTransId="{D96110C8-6621-44DC-A56B-6EF4C49D127F}"/>
    <dgm:cxn modelId="{B6A7043A-DF83-4D0B-B417-682EE511C026}" srcId="{580AD9B2-5FB8-4A71-992C-80BF0F074A5F}" destId="{DE2A911D-7FF9-4DAC-BC02-4BCEB1D3BADF}" srcOrd="2" destOrd="0" parTransId="{123F19E5-D1F3-484C-8D97-1677C41DCA6F}" sibTransId="{C3E9E6CD-5CDA-4123-BE5B-464824A70B91}"/>
    <dgm:cxn modelId="{C08AB43A-78B3-4EA9-97A3-B8D83A615709}" type="presOf" srcId="{B2C2040A-6338-41A5-B9BA-C6A1DE410A09}" destId="{21263588-C718-4EF3-A691-8C86BAED68C0}" srcOrd="0" destOrd="0" presId="urn:microsoft.com/office/officeart/2005/8/layout/lProcess3"/>
    <dgm:cxn modelId="{5095913B-ECCE-427D-AD49-4916AB533ABA}" type="presOf" srcId="{DE2A911D-7FF9-4DAC-BC02-4BCEB1D3BADF}" destId="{90D165D9-D88F-4ACE-8A48-E7128F898925}" srcOrd="0" destOrd="0" presId="urn:microsoft.com/office/officeart/2005/8/layout/lProcess3"/>
    <dgm:cxn modelId="{A506A364-7C3D-40CB-8DCA-AD56DFD29573}" srcId="{DE2A911D-7FF9-4DAC-BC02-4BCEB1D3BADF}" destId="{6347D568-A42F-466B-8575-2B3EFDEA8894}" srcOrd="0" destOrd="0" parTransId="{4E04E9C0-90FA-4E05-873C-2B7767DAC55C}" sibTransId="{F1F3F1A5-A083-40DB-ABB3-6CDD98D73EFD}"/>
    <dgm:cxn modelId="{DD463345-9705-4DDD-8FD7-9B729C615B36}" srcId="{580AD9B2-5FB8-4A71-992C-80BF0F074A5F}" destId="{F39C1653-15E6-4C2F-B913-D2E980AD44A2}" srcOrd="0" destOrd="0" parTransId="{271245A3-73E2-43F4-B0C9-2B3369E6D71D}" sibTransId="{0E2054A6-D611-4531-9722-93CD06712E7F}"/>
    <dgm:cxn modelId="{F8DD3068-E335-4F84-81E4-2A5DB24B318B}" srcId="{DE2A911D-7FF9-4DAC-BC02-4BCEB1D3BADF}" destId="{A92E49AF-2249-44A3-AB72-2B79D01FA9A1}" srcOrd="3" destOrd="0" parTransId="{3424B125-73EE-4200-BC70-E75A76DDB5C8}" sibTransId="{48DDA6E4-76AB-4324-AB53-3F36670EDF5E}"/>
    <dgm:cxn modelId="{0E21C74F-89AC-4F5E-A27D-3B9DF7216482}" srcId="{580AD9B2-5FB8-4A71-992C-80BF0F074A5F}" destId="{B2C2040A-6338-41A5-B9BA-C6A1DE410A09}" srcOrd="1" destOrd="0" parTransId="{8531BB0C-1EAB-48D1-85A6-751ABE9E20A4}" sibTransId="{E0AB20E8-D083-4F40-887A-CD2433DAD557}"/>
    <dgm:cxn modelId="{5CD03A55-F14D-4C2E-A442-86D1674BCB24}" type="presOf" srcId="{B95C19EC-1C0A-49DE-BD6C-9FD2897E90F5}" destId="{85FCB3CB-3BD3-4FF5-8A04-2DA7508D1824}" srcOrd="0" destOrd="0" presId="urn:microsoft.com/office/officeart/2005/8/layout/lProcess3"/>
    <dgm:cxn modelId="{A22B4257-6ED3-469A-863A-81B32D275B4B}" srcId="{F39C1653-15E6-4C2F-B913-D2E980AD44A2}" destId="{B95C19EC-1C0A-49DE-BD6C-9FD2897E90F5}" srcOrd="0" destOrd="0" parTransId="{BD765474-5746-4C5F-AE9F-BF31A2379FA7}" sibTransId="{A0B0FF05-D7B2-441A-9B1B-FF32AC0922D1}"/>
    <dgm:cxn modelId="{9ABC3D79-18A8-4392-8F65-8D99CBBCBCC0}" type="presOf" srcId="{5A807BD7-B77B-469C-80F2-F3F5EB60F93C}" destId="{D4A0333D-3944-4AAB-A0DB-53232E9E75B8}" srcOrd="0" destOrd="0" presId="urn:microsoft.com/office/officeart/2005/8/layout/lProcess3"/>
    <dgm:cxn modelId="{9645F89D-6FEF-459E-B2EE-C2F026038242}" type="presOf" srcId="{5B664EB1-C4DE-4079-AD1E-4643513E6803}" destId="{9D61916E-5A0F-4D38-A755-6743F7532403}" srcOrd="0" destOrd="0" presId="urn:microsoft.com/office/officeart/2005/8/layout/lProcess3"/>
    <dgm:cxn modelId="{04D778B0-EC22-4951-96E0-E969C1DE2055}" type="presOf" srcId="{6347D568-A42F-466B-8575-2B3EFDEA8894}" destId="{BF6B2304-F32E-4190-B372-9E3578228D75}" srcOrd="0" destOrd="0" presId="urn:microsoft.com/office/officeart/2005/8/layout/lProcess3"/>
    <dgm:cxn modelId="{B5B82DB4-4CBC-4495-BEFC-B84CEFF99967}" type="presOf" srcId="{EDBD6A90-C1CA-449E-8BEE-A7EB0E1D9492}" destId="{FEE4E022-94AD-4BB6-8B92-A3D9F3324356}" srcOrd="0" destOrd="0" presId="urn:microsoft.com/office/officeart/2005/8/layout/lProcess3"/>
    <dgm:cxn modelId="{70F795B6-4893-4914-8F70-61441A48C8FA}" srcId="{B2C2040A-6338-41A5-B9BA-C6A1DE410A09}" destId="{502EEB6E-381E-44D4-A637-B178ACBD14C0}" srcOrd="0" destOrd="0" parTransId="{673F9643-B1A2-4DE5-AC90-A82B6883F87D}" sibTransId="{A11D20B9-965A-41BE-B15A-58B09131F87B}"/>
    <dgm:cxn modelId="{B8571DCB-B40F-4FE2-9EFB-F1BB0432E456}" srcId="{B2C2040A-6338-41A5-B9BA-C6A1DE410A09}" destId="{432971BC-10EB-4E36-A90C-313F9164DFEE}" srcOrd="1" destOrd="0" parTransId="{EAB37EF5-8FCA-4503-AE7B-48206F96AE36}" sibTransId="{A0E4DD76-2706-45FA-A5D3-EE4A2AFEE242}"/>
    <dgm:cxn modelId="{64B26FE5-B8E7-4E89-9BA8-AED2DFEB0BAD}" type="presOf" srcId="{F39C1653-15E6-4C2F-B913-D2E980AD44A2}" destId="{CD5BF9A6-99E8-41EE-96B3-999F479C942F}" srcOrd="0" destOrd="0" presId="urn:microsoft.com/office/officeart/2005/8/layout/lProcess3"/>
    <dgm:cxn modelId="{CA635DE8-E2CE-4A0C-859C-CB3B9CC9474F}" type="presOf" srcId="{432971BC-10EB-4E36-A90C-313F9164DFEE}" destId="{42106320-454D-4A43-82BE-ED95B416F0C2}" srcOrd="0" destOrd="0" presId="urn:microsoft.com/office/officeart/2005/8/layout/lProcess3"/>
    <dgm:cxn modelId="{ECE278F0-CE7C-4EA0-810C-13D7F10B74EE}" type="presOf" srcId="{A92E49AF-2249-44A3-AB72-2B79D01FA9A1}" destId="{B8943BFF-1BD7-43C9-B000-C65BC8D60C27}" srcOrd="0" destOrd="0" presId="urn:microsoft.com/office/officeart/2005/8/layout/lProcess3"/>
    <dgm:cxn modelId="{0071A1F5-978D-465F-B604-52D391E88A27}" srcId="{DE2A911D-7FF9-4DAC-BC02-4BCEB1D3BADF}" destId="{5A807BD7-B77B-469C-80F2-F3F5EB60F93C}" srcOrd="1" destOrd="0" parTransId="{513D6E12-EE43-4894-8F26-FFE842F82CE2}" sibTransId="{FADB6111-D467-474B-82EB-DAEF77A38385}"/>
    <dgm:cxn modelId="{E60297FF-34CA-4FD5-AC29-7358EC337C3C}" srcId="{F39C1653-15E6-4C2F-B913-D2E980AD44A2}" destId="{EDBD6A90-C1CA-449E-8BEE-A7EB0E1D9492}" srcOrd="1" destOrd="0" parTransId="{E401A14C-BB74-41AA-BF1A-49FA541F90CF}" sibTransId="{01F55046-0E11-4E92-8DA0-2CB1A50CD2F3}"/>
    <dgm:cxn modelId="{C7D04F74-9EA2-49DD-9F9D-07B43B45EDED}" type="presParOf" srcId="{60E2E6C1-48D4-447A-9A10-DDC1D7D4DAB5}" destId="{088FA03B-37EC-4A4B-A624-6D0DE00657A0}" srcOrd="0" destOrd="0" presId="urn:microsoft.com/office/officeart/2005/8/layout/lProcess3"/>
    <dgm:cxn modelId="{E0F6255A-2101-41EB-84D2-52B77707BFF3}" type="presParOf" srcId="{088FA03B-37EC-4A4B-A624-6D0DE00657A0}" destId="{CD5BF9A6-99E8-41EE-96B3-999F479C942F}" srcOrd="0" destOrd="0" presId="urn:microsoft.com/office/officeart/2005/8/layout/lProcess3"/>
    <dgm:cxn modelId="{CA3F846C-6FFA-4775-A860-04C2D7112124}" type="presParOf" srcId="{088FA03B-37EC-4A4B-A624-6D0DE00657A0}" destId="{5BC998DF-71F6-44B5-9465-9185AE806633}" srcOrd="1" destOrd="0" presId="urn:microsoft.com/office/officeart/2005/8/layout/lProcess3"/>
    <dgm:cxn modelId="{6C4C55C6-6954-4279-A702-26C0E6F2F37B}" type="presParOf" srcId="{088FA03B-37EC-4A4B-A624-6D0DE00657A0}" destId="{85FCB3CB-3BD3-4FF5-8A04-2DA7508D1824}" srcOrd="2" destOrd="0" presId="urn:microsoft.com/office/officeart/2005/8/layout/lProcess3"/>
    <dgm:cxn modelId="{166A0044-8D14-4713-B95C-7D543CFC7D01}" type="presParOf" srcId="{088FA03B-37EC-4A4B-A624-6D0DE00657A0}" destId="{406966A2-C551-4A08-964F-0C98447494D2}" srcOrd="3" destOrd="0" presId="urn:microsoft.com/office/officeart/2005/8/layout/lProcess3"/>
    <dgm:cxn modelId="{F1B7F32E-CCD3-4638-AFAB-CF9B445AF006}" type="presParOf" srcId="{088FA03B-37EC-4A4B-A624-6D0DE00657A0}" destId="{FEE4E022-94AD-4BB6-8B92-A3D9F3324356}" srcOrd="4" destOrd="0" presId="urn:microsoft.com/office/officeart/2005/8/layout/lProcess3"/>
    <dgm:cxn modelId="{5BA2BF85-F824-4769-939C-B7BE40940EEA}" type="presParOf" srcId="{60E2E6C1-48D4-447A-9A10-DDC1D7D4DAB5}" destId="{612284A5-DC50-43CB-86B8-13B2764DCCB9}" srcOrd="1" destOrd="0" presId="urn:microsoft.com/office/officeart/2005/8/layout/lProcess3"/>
    <dgm:cxn modelId="{280556E0-9908-436F-B84E-7D28AC483555}" type="presParOf" srcId="{60E2E6C1-48D4-447A-9A10-DDC1D7D4DAB5}" destId="{C92AE0FE-A045-4E37-9398-43F31F89BFD8}" srcOrd="2" destOrd="0" presId="urn:microsoft.com/office/officeart/2005/8/layout/lProcess3"/>
    <dgm:cxn modelId="{70927381-C6D8-42F6-8C37-063462409911}" type="presParOf" srcId="{C92AE0FE-A045-4E37-9398-43F31F89BFD8}" destId="{21263588-C718-4EF3-A691-8C86BAED68C0}" srcOrd="0" destOrd="0" presId="urn:microsoft.com/office/officeart/2005/8/layout/lProcess3"/>
    <dgm:cxn modelId="{1FEC5535-4395-438B-A8A4-06A45003741C}" type="presParOf" srcId="{C92AE0FE-A045-4E37-9398-43F31F89BFD8}" destId="{1911BF33-8ABE-4D2D-9713-01126582C914}" srcOrd="1" destOrd="0" presId="urn:microsoft.com/office/officeart/2005/8/layout/lProcess3"/>
    <dgm:cxn modelId="{9204C34C-F637-4258-B1B2-0E9A0E94792F}" type="presParOf" srcId="{C92AE0FE-A045-4E37-9398-43F31F89BFD8}" destId="{926299E0-C0A6-42E6-94E4-C69286A59A46}" srcOrd="2" destOrd="0" presId="urn:microsoft.com/office/officeart/2005/8/layout/lProcess3"/>
    <dgm:cxn modelId="{0820583F-CA93-4DAB-A937-A99C5664E0A6}" type="presParOf" srcId="{C92AE0FE-A045-4E37-9398-43F31F89BFD8}" destId="{308A6ED4-B8F3-474B-A35F-B541EB52BA36}" srcOrd="3" destOrd="0" presId="urn:microsoft.com/office/officeart/2005/8/layout/lProcess3"/>
    <dgm:cxn modelId="{53F2DA21-1736-4650-B28F-3E2CFFB05234}" type="presParOf" srcId="{C92AE0FE-A045-4E37-9398-43F31F89BFD8}" destId="{42106320-454D-4A43-82BE-ED95B416F0C2}" srcOrd="4" destOrd="0" presId="urn:microsoft.com/office/officeart/2005/8/layout/lProcess3"/>
    <dgm:cxn modelId="{3A33AD80-8DF8-4500-A40C-89BB34181617}" type="presParOf" srcId="{60E2E6C1-48D4-447A-9A10-DDC1D7D4DAB5}" destId="{B641BC10-7A8C-4C3E-A4A0-FD38B0768391}" srcOrd="3" destOrd="0" presId="urn:microsoft.com/office/officeart/2005/8/layout/lProcess3"/>
    <dgm:cxn modelId="{1DF6B26B-F7B2-46EE-B6FF-D90402358CE2}" type="presParOf" srcId="{60E2E6C1-48D4-447A-9A10-DDC1D7D4DAB5}" destId="{5C1834E3-35B1-45DB-A4FB-D2DF8C07A5B7}" srcOrd="4" destOrd="0" presId="urn:microsoft.com/office/officeart/2005/8/layout/lProcess3"/>
    <dgm:cxn modelId="{0A473877-ABEF-4E54-82A3-4E69BD96AD76}" type="presParOf" srcId="{5C1834E3-35B1-45DB-A4FB-D2DF8C07A5B7}" destId="{90D165D9-D88F-4ACE-8A48-E7128F898925}" srcOrd="0" destOrd="0" presId="urn:microsoft.com/office/officeart/2005/8/layout/lProcess3"/>
    <dgm:cxn modelId="{AD58E186-3042-4E25-9278-4CBF79B92C77}" type="presParOf" srcId="{5C1834E3-35B1-45DB-A4FB-D2DF8C07A5B7}" destId="{27E86A11-819B-43B7-A04B-A0988456C2E8}" srcOrd="1" destOrd="0" presId="urn:microsoft.com/office/officeart/2005/8/layout/lProcess3"/>
    <dgm:cxn modelId="{AA5978CA-9706-458F-944C-9A84A139B80B}" type="presParOf" srcId="{5C1834E3-35B1-45DB-A4FB-D2DF8C07A5B7}" destId="{BF6B2304-F32E-4190-B372-9E3578228D75}" srcOrd="2" destOrd="0" presId="urn:microsoft.com/office/officeart/2005/8/layout/lProcess3"/>
    <dgm:cxn modelId="{21BBEEFC-A0FB-40C2-B06E-81590E3E38A2}" type="presParOf" srcId="{5C1834E3-35B1-45DB-A4FB-D2DF8C07A5B7}" destId="{7A04CA6F-E31D-46FC-A67B-26A8A4622917}" srcOrd="3" destOrd="0" presId="urn:microsoft.com/office/officeart/2005/8/layout/lProcess3"/>
    <dgm:cxn modelId="{70F869DA-E04C-4AC3-9106-6991FB704428}" type="presParOf" srcId="{5C1834E3-35B1-45DB-A4FB-D2DF8C07A5B7}" destId="{D4A0333D-3944-4AAB-A0DB-53232E9E75B8}" srcOrd="4" destOrd="0" presId="urn:microsoft.com/office/officeart/2005/8/layout/lProcess3"/>
    <dgm:cxn modelId="{9DE930A0-E3AD-4BAC-8573-2331241D8BFE}" type="presParOf" srcId="{5C1834E3-35B1-45DB-A4FB-D2DF8C07A5B7}" destId="{47E0A5E5-75A6-4943-8621-ACCA905B8382}" srcOrd="5" destOrd="0" presId="urn:microsoft.com/office/officeart/2005/8/layout/lProcess3"/>
    <dgm:cxn modelId="{913AD297-EF59-489F-B153-AD4274ACA917}" type="presParOf" srcId="{5C1834E3-35B1-45DB-A4FB-D2DF8C07A5B7}" destId="{9D61916E-5A0F-4D38-A755-6743F7532403}" srcOrd="6" destOrd="0" presId="urn:microsoft.com/office/officeart/2005/8/layout/lProcess3"/>
    <dgm:cxn modelId="{B05CA049-4094-4C78-82A6-E699FD4405CC}" type="presParOf" srcId="{5C1834E3-35B1-45DB-A4FB-D2DF8C07A5B7}" destId="{623D957F-15AD-4E2D-9A73-B313B9D012AF}" srcOrd="7" destOrd="0" presId="urn:microsoft.com/office/officeart/2005/8/layout/lProcess3"/>
    <dgm:cxn modelId="{3C1B61D5-BF87-4392-B9E7-5A3EEE2E4CDB}" type="presParOf" srcId="{5C1834E3-35B1-45DB-A4FB-D2DF8C07A5B7}" destId="{B8943BFF-1BD7-43C9-B000-C65BC8D60C27}" srcOrd="8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BADA3C-278A-4BA1-920A-306E7615665B}">
      <dsp:nvSpPr>
        <dsp:cNvPr id="0" name=""/>
        <dsp:cNvSpPr/>
      </dsp:nvSpPr>
      <dsp:spPr>
        <a:xfrm>
          <a:off x="1354666" y="0"/>
          <a:ext cx="5418667" cy="5418667"/>
        </a:xfrm>
        <a:prstGeom prst="diamond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ADFA89-410E-4BE9-82F4-FFE3E7A6AA67}">
      <dsp:nvSpPr>
        <dsp:cNvPr id="0" name=""/>
        <dsp:cNvSpPr/>
      </dsp:nvSpPr>
      <dsp:spPr>
        <a:xfrm>
          <a:off x="1869439" y="514773"/>
          <a:ext cx="2113280" cy="21132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l-PL" sz="1600" b="1" kern="1200" dirty="0">
              <a:latin typeface="Calibri" panose="020F0502020204030204" pitchFamily="34" charset="0"/>
              <a:cs typeface="Calibri" panose="020F0502020204030204" pitchFamily="34" charset="0"/>
            </a:rPr>
            <a:t>Na lata</a:t>
          </a:r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l-PL" sz="1600" b="1" kern="1200" dirty="0">
              <a:latin typeface="Calibri" panose="020F0502020204030204" pitchFamily="34" charset="0"/>
              <a:cs typeface="Calibri" panose="020F0502020204030204" pitchFamily="34" charset="0"/>
            </a:rPr>
            <a:t>2022-2025</a:t>
          </a:r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l-PL" sz="1600" b="1" kern="1200" dirty="0">
              <a:latin typeface="Calibri" panose="020F0502020204030204" pitchFamily="34" charset="0"/>
              <a:cs typeface="Calibri" panose="020F0502020204030204" pitchFamily="34" charset="0"/>
            </a:rPr>
            <a:t>przeznaczono kwotę 85 mln zł.</a:t>
          </a:r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l-PL" sz="1600" b="1" kern="1200" dirty="0">
              <a:latin typeface="Calibri" panose="020F0502020204030204" pitchFamily="34" charset="0"/>
              <a:cs typeface="Calibri" panose="020F0502020204030204" pitchFamily="34" charset="0"/>
            </a:rPr>
            <a:t>na rozwój </a:t>
          </a:r>
          <a:r>
            <a:rPr lang="pl-PL" sz="1600" b="1" kern="1200" dirty="0" err="1">
              <a:latin typeface="Calibri" panose="020F0502020204030204" pitchFamily="34" charset="0"/>
              <a:cs typeface="Calibri" panose="020F0502020204030204" pitchFamily="34" charset="0"/>
            </a:rPr>
            <a:t>fotowotaiki</a:t>
          </a:r>
          <a:r>
            <a:rPr lang="pl-PL" sz="1600" b="1" kern="1200" dirty="0">
              <a:latin typeface="Calibri" panose="020F0502020204030204" pitchFamily="34" charset="0"/>
              <a:cs typeface="Calibri" panose="020F0502020204030204" pitchFamily="34" charset="0"/>
            </a:rPr>
            <a:t> miejskiej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6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972601" y="617935"/>
        <a:ext cx="1906956" cy="1906956"/>
      </dsp:txXfrm>
    </dsp:sp>
    <dsp:sp modelId="{2EE08B52-7386-4A3B-A37D-FA72E1A7047B}">
      <dsp:nvSpPr>
        <dsp:cNvPr id="0" name=""/>
        <dsp:cNvSpPr/>
      </dsp:nvSpPr>
      <dsp:spPr>
        <a:xfrm>
          <a:off x="4145280" y="514773"/>
          <a:ext cx="2113280" cy="2113280"/>
        </a:xfrm>
        <a:prstGeom prst="roundRect">
          <a:avLst/>
        </a:prstGeom>
        <a:solidFill>
          <a:schemeClr val="accent3">
            <a:hueOff val="3564709"/>
            <a:satOff val="-10667"/>
            <a:lumOff val="653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l-PL" sz="1400" b="1" kern="1200" dirty="0">
              <a:latin typeface="Calibri" panose="020F0502020204030204" pitchFamily="34" charset="0"/>
              <a:cs typeface="Calibri" panose="020F0502020204030204" pitchFamily="34" charset="0"/>
            </a:rPr>
            <a:t>Biuro Infrastruktury przyznało środki 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l-PL" sz="1400" b="1" kern="1200" dirty="0">
              <a:latin typeface="Calibri" panose="020F0502020204030204" pitchFamily="34" charset="0"/>
              <a:cs typeface="Calibri" panose="020F0502020204030204" pitchFamily="34" charset="0"/>
            </a:rPr>
            <a:t>w wysokości 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l-PL" sz="1400" b="1" kern="1200" dirty="0">
              <a:latin typeface="Calibri" panose="020F0502020204030204" pitchFamily="34" charset="0"/>
              <a:cs typeface="Calibri" panose="020F0502020204030204" pitchFamily="34" charset="0"/>
            </a:rPr>
            <a:t>ok. 34, 3 mln zł.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l-PL" sz="1400" b="1" kern="1200" dirty="0">
              <a:latin typeface="Calibri" panose="020F0502020204030204" pitchFamily="34" charset="0"/>
              <a:cs typeface="Calibri" panose="020F0502020204030204" pitchFamily="34" charset="0"/>
            </a:rPr>
            <a:t>na realizację 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l-PL" sz="1400" b="1" kern="1200" dirty="0">
              <a:latin typeface="Calibri" panose="020F0502020204030204" pitchFamily="34" charset="0"/>
              <a:cs typeface="Calibri" panose="020F0502020204030204" pitchFamily="34" charset="0"/>
            </a:rPr>
            <a:t>97 inwestycji </a:t>
          </a:r>
        </a:p>
      </dsp:txBody>
      <dsp:txXfrm>
        <a:off x="4248442" y="617935"/>
        <a:ext cx="1906956" cy="1906956"/>
      </dsp:txXfrm>
    </dsp:sp>
    <dsp:sp modelId="{3438135B-0197-4886-87E1-F83DD0BB7CA6}">
      <dsp:nvSpPr>
        <dsp:cNvPr id="0" name=""/>
        <dsp:cNvSpPr/>
      </dsp:nvSpPr>
      <dsp:spPr>
        <a:xfrm>
          <a:off x="1869439" y="2790613"/>
          <a:ext cx="2113280" cy="2113280"/>
        </a:xfrm>
        <a:prstGeom prst="roundRect">
          <a:avLst/>
        </a:prstGeom>
        <a:solidFill>
          <a:schemeClr val="accent3">
            <a:hueOff val="7129417"/>
            <a:satOff val="-21334"/>
            <a:lumOff val="1307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l-PL" sz="1600" b="1" kern="1200" dirty="0">
              <a:latin typeface="Calibri"/>
              <a:cs typeface="Calibri"/>
            </a:rPr>
            <a:t>W Warszawie </a:t>
          </a:r>
          <a:br>
            <a:rPr lang="pl-PL" sz="1600" b="1" kern="1200" dirty="0">
              <a:latin typeface="Calibri"/>
              <a:cs typeface="Calibri"/>
            </a:rPr>
          </a:br>
          <a:r>
            <a:rPr lang="pl-PL" sz="1600" b="1" kern="1200" dirty="0">
              <a:latin typeface="Calibri"/>
              <a:cs typeface="Calibri"/>
            </a:rPr>
            <a:t>funkcjonuje</a:t>
          </a:r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l-PL" sz="1600" b="1" kern="1200" dirty="0">
              <a:latin typeface="Calibri"/>
              <a:cs typeface="Calibri"/>
            </a:rPr>
            <a:t>307 instalacji PV </a:t>
          </a:r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l-PL" sz="1600" b="1" kern="1200" dirty="0">
              <a:latin typeface="Calibri"/>
              <a:cs typeface="Calibri"/>
            </a:rPr>
            <a:t>o łącznej mocy  </a:t>
          </a:r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l-PL" sz="1600" b="1" kern="1200" dirty="0">
              <a:latin typeface="Calibri"/>
              <a:cs typeface="Calibri"/>
            </a:rPr>
            <a:t>16,03 MW</a:t>
          </a:r>
        </a:p>
      </dsp:txBody>
      <dsp:txXfrm>
        <a:off x="1972601" y="2893775"/>
        <a:ext cx="1906956" cy="1906956"/>
      </dsp:txXfrm>
    </dsp:sp>
    <dsp:sp modelId="{725EEC68-FC52-4B35-8BCC-A9F592D864BC}">
      <dsp:nvSpPr>
        <dsp:cNvPr id="0" name=""/>
        <dsp:cNvSpPr/>
      </dsp:nvSpPr>
      <dsp:spPr>
        <a:xfrm>
          <a:off x="4145280" y="2790613"/>
          <a:ext cx="2113280" cy="2113280"/>
        </a:xfrm>
        <a:prstGeom prst="roundRect">
          <a:avLst/>
        </a:prstGeom>
        <a:solidFill>
          <a:schemeClr val="accent3">
            <a:hueOff val="10694126"/>
            <a:satOff val="-32001"/>
            <a:lumOff val="1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l-PL" sz="1600" b="1" kern="1200" dirty="0">
              <a:latin typeface="Calibri"/>
              <a:cs typeface="Calibri"/>
            </a:rPr>
            <a:t>Instalacje PV produkują </a:t>
          </a:r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l-PL" sz="1600" b="1" kern="1200" dirty="0">
              <a:latin typeface="Calibri"/>
              <a:cs typeface="Calibri"/>
            </a:rPr>
            <a:t>ok. 13,6 </a:t>
          </a:r>
          <a:r>
            <a:rPr lang="pl-PL" sz="1600" b="1" kern="1200" dirty="0" err="1">
              <a:latin typeface="Calibri"/>
              <a:cs typeface="Calibri"/>
            </a:rPr>
            <a:t>GWh</a:t>
          </a:r>
          <a:r>
            <a:rPr lang="pl-PL" sz="1600" b="1" kern="1200" dirty="0">
              <a:latin typeface="Calibri"/>
              <a:cs typeface="Calibri"/>
            </a:rPr>
            <a:t>. </a:t>
          </a:r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l-PL" sz="1600" b="1" kern="1200" dirty="0">
              <a:latin typeface="Calibri"/>
              <a:cs typeface="Calibri"/>
            </a:rPr>
            <a:t>Dzięki temu uniknęliśmy emisji ok. 10 370 t CO</a:t>
          </a:r>
          <a:r>
            <a:rPr lang="pl-PL" sz="1600" b="1" kern="1200" baseline="-25000" dirty="0">
              <a:latin typeface="Calibri"/>
              <a:cs typeface="Calibri"/>
            </a:rPr>
            <a:t>2</a:t>
          </a:r>
        </a:p>
      </dsp:txBody>
      <dsp:txXfrm>
        <a:off x="4248442" y="2893775"/>
        <a:ext cx="1906956" cy="19069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69B87D-E5A1-4E07-8AA8-90719DFF7601}">
      <dsp:nvSpPr>
        <dsp:cNvPr id="0" name=""/>
        <dsp:cNvSpPr/>
      </dsp:nvSpPr>
      <dsp:spPr>
        <a:xfrm>
          <a:off x="3777421" y="2383099"/>
          <a:ext cx="2000453" cy="2000453"/>
        </a:xfrm>
        <a:prstGeom prst="ellipse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200" b="1" kern="1200" dirty="0">
              <a:latin typeface="Calibri" panose="020F0502020204030204" pitchFamily="34" charset="0"/>
              <a:cs typeface="Calibri" panose="020F0502020204030204" pitchFamily="34" charset="0"/>
            </a:rPr>
            <a:t>60 </a:t>
          </a:r>
          <a:r>
            <a:rPr lang="pl-PL" sz="3200" b="1" kern="1200" dirty="0" err="1">
              <a:latin typeface="Calibri" panose="020F0502020204030204" pitchFamily="34" charset="0"/>
              <a:cs typeface="Calibri" panose="020F0502020204030204" pitchFamily="34" charset="0"/>
            </a:rPr>
            <a:t>GWh</a:t>
          </a:r>
          <a:r>
            <a:rPr lang="pl-PL" sz="3200" b="1" kern="1200" dirty="0">
              <a:latin typeface="Calibri" panose="020F0502020204030204" pitchFamily="34" charset="0"/>
              <a:cs typeface="Calibri" panose="020F0502020204030204" pitchFamily="34" charset="0"/>
            </a:rPr>
            <a:t>* </a:t>
          </a:r>
          <a:br>
            <a:rPr lang="pl-PL" sz="3200" b="1" kern="1200" dirty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pl-PL" sz="3200" kern="1200" dirty="0">
              <a:latin typeface="Calibri" panose="020F0502020204030204" pitchFamily="34" charset="0"/>
              <a:cs typeface="Calibri" panose="020F0502020204030204" pitchFamily="34" charset="0"/>
            </a:rPr>
            <a:t>w 2023</a:t>
          </a:r>
        </a:p>
      </dsp:txBody>
      <dsp:txXfrm>
        <a:off x="4070381" y="2676059"/>
        <a:ext cx="1414533" cy="1414533"/>
      </dsp:txXfrm>
    </dsp:sp>
    <dsp:sp modelId="{B9EF3E52-F101-4C75-BBA5-407283487A85}">
      <dsp:nvSpPr>
        <dsp:cNvPr id="0" name=""/>
        <dsp:cNvSpPr/>
      </dsp:nvSpPr>
      <dsp:spPr>
        <a:xfrm rot="12900000">
          <a:off x="2491257" y="2033870"/>
          <a:ext cx="1532568" cy="570129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0C5E3E-9621-4949-8294-81E39F359A6A}">
      <dsp:nvSpPr>
        <dsp:cNvPr id="0" name=""/>
        <dsp:cNvSpPr/>
      </dsp:nvSpPr>
      <dsp:spPr>
        <a:xfrm>
          <a:off x="1679622" y="1119240"/>
          <a:ext cx="1900430" cy="1520344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noProof="0" dirty="0">
              <a:latin typeface="Calibri" panose="020F0502020204030204" pitchFamily="34" charset="0"/>
              <a:cs typeface="Calibri" panose="020F0502020204030204" pitchFamily="34" charset="0"/>
            </a:rPr>
            <a:t>8 </a:t>
          </a:r>
          <a:r>
            <a:rPr lang="pl-PL" sz="1600" kern="1200" noProof="0" dirty="0">
              <a:latin typeface="Calibri" panose="020F0502020204030204" pitchFamily="34" charset="0"/>
              <a:cs typeface="Calibri" panose="020F0502020204030204" pitchFamily="34" charset="0"/>
            </a:rPr>
            <a:t>jednostek kogeneracyjnych zasilanych biogazem</a:t>
          </a:r>
          <a:endParaRPr lang="en-US" sz="1600" kern="1200" noProof="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724151" y="1163769"/>
        <a:ext cx="1811372" cy="1431286"/>
      </dsp:txXfrm>
    </dsp:sp>
    <dsp:sp modelId="{97CCCF4C-C3AA-4135-A3F5-5FFBFFC188A7}">
      <dsp:nvSpPr>
        <dsp:cNvPr id="0" name=""/>
        <dsp:cNvSpPr/>
      </dsp:nvSpPr>
      <dsp:spPr>
        <a:xfrm rot="16200000">
          <a:off x="4011364" y="1242553"/>
          <a:ext cx="1532568" cy="570129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406061"/>
            <a:satOff val="-18293"/>
            <a:lumOff val="1668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26A68B-EE7F-4C6B-8E6C-B2B4285B7F5D}">
      <dsp:nvSpPr>
        <dsp:cNvPr id="0" name=""/>
        <dsp:cNvSpPr/>
      </dsp:nvSpPr>
      <dsp:spPr>
        <a:xfrm>
          <a:off x="3666761" y="1161"/>
          <a:ext cx="2221774" cy="1520344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402996"/>
            <a:satOff val="-18293"/>
            <a:lumOff val="1773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noProof="0" dirty="0">
              <a:latin typeface="Calibri" panose="020F0502020204030204" pitchFamily="34" charset="0"/>
              <a:cs typeface="Calibri" panose="020F0502020204030204" pitchFamily="34" charset="0"/>
            </a:rPr>
            <a:t>Turbogenerator wykorzystujący energię spalanego osadu ściekowego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noProof="0" dirty="0">
              <a:latin typeface="Calibri" panose="020F0502020204030204" pitchFamily="34" charset="0"/>
              <a:cs typeface="Calibri" panose="020F0502020204030204" pitchFamily="34" charset="0"/>
            </a:rPr>
            <a:t>(STUOŚ)</a:t>
          </a:r>
          <a:endParaRPr lang="en-US" sz="1600" kern="1200" noProof="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711290" y="45690"/>
        <a:ext cx="2132716" cy="1431286"/>
      </dsp:txXfrm>
    </dsp:sp>
    <dsp:sp modelId="{60234D5E-59F3-414D-BAB3-82F448336288}">
      <dsp:nvSpPr>
        <dsp:cNvPr id="0" name=""/>
        <dsp:cNvSpPr/>
      </dsp:nvSpPr>
      <dsp:spPr>
        <a:xfrm rot="19500000">
          <a:off x="5531471" y="2033870"/>
          <a:ext cx="1532568" cy="570129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812121"/>
            <a:satOff val="-36587"/>
            <a:lumOff val="3336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3DF74A-23DE-41B7-A7B1-64767F835B00}">
      <dsp:nvSpPr>
        <dsp:cNvPr id="0" name=""/>
        <dsp:cNvSpPr/>
      </dsp:nvSpPr>
      <dsp:spPr>
        <a:xfrm>
          <a:off x="5975243" y="1119240"/>
          <a:ext cx="1900430" cy="1520344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805992"/>
            <a:satOff val="-36587"/>
            <a:lumOff val="3547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noProof="0" dirty="0">
              <a:latin typeface="Calibri" panose="020F0502020204030204" pitchFamily="34" charset="0"/>
              <a:cs typeface="Calibri" panose="020F0502020204030204" pitchFamily="34" charset="0"/>
            </a:rPr>
            <a:t>Instalacje fotowoltaiczne na terenach zielonych  oraz na dachu jednego budynku biurowego</a:t>
          </a:r>
          <a:endParaRPr lang="en-US" sz="1600" kern="1200" noProof="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6019772" y="1163769"/>
        <a:ext cx="1811372" cy="14312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239C80-7FD1-4D4E-B337-DCDA258A9019}">
      <dsp:nvSpPr>
        <dsp:cNvPr id="0" name=""/>
        <dsp:cNvSpPr/>
      </dsp:nvSpPr>
      <dsp:spPr>
        <a:xfrm>
          <a:off x="0" y="431091"/>
          <a:ext cx="5847315" cy="105789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pl-PL" sz="2300" b="1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Odzysk ciepła ze ścieków dla ogrzania kampusu głównego Politechniki Warszawskiej</a:t>
          </a:r>
        </a:p>
      </dsp:txBody>
      <dsp:txXfrm>
        <a:off x="51642" y="482733"/>
        <a:ext cx="5744031" cy="954615"/>
      </dsp:txXfrm>
    </dsp:sp>
    <dsp:sp modelId="{DF761920-627C-4346-AE04-9E61F29624A3}">
      <dsp:nvSpPr>
        <dsp:cNvPr id="0" name=""/>
        <dsp:cNvSpPr/>
      </dsp:nvSpPr>
      <dsp:spPr>
        <a:xfrm>
          <a:off x="0" y="1488990"/>
          <a:ext cx="5847315" cy="10712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5652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1800" b="0" i="0" kern="1200" dirty="0">
              <a:latin typeface="Calibri" panose="020F0502020204030204" pitchFamily="34" charset="0"/>
              <a:cs typeface="Calibri" panose="020F0502020204030204" pitchFamily="34" charset="0"/>
            </a:rPr>
            <a:t>opracowanie przez </a:t>
          </a:r>
          <a:r>
            <a:rPr lang="pl-PL" sz="1800" b="0" i="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Politechnikę</a:t>
          </a:r>
          <a:r>
            <a:rPr lang="pl-PL" sz="1800" b="0" i="0" kern="1200" dirty="0">
              <a:latin typeface="Calibri" panose="020F0502020204030204" pitchFamily="34" charset="0"/>
              <a:cs typeface="Calibri" panose="020F0502020204030204" pitchFamily="34" charset="0"/>
            </a:rPr>
            <a:t> Warszawską koncepcji instalacji odzysku ciepła z sieci kanalizacyjnej wraz z metodyką opisującą projektowanie oraz wdrożenie rozwiązań technicznych z użyciem pomp ciepła</a:t>
          </a:r>
          <a:endParaRPr lang="pl-PL" sz="18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1488990"/>
        <a:ext cx="5847315" cy="1071225"/>
      </dsp:txXfrm>
    </dsp:sp>
    <dsp:sp modelId="{352C70F9-E881-41BB-B947-8006DE3DCC30}">
      <dsp:nvSpPr>
        <dsp:cNvPr id="0" name=""/>
        <dsp:cNvSpPr/>
      </dsp:nvSpPr>
      <dsp:spPr>
        <a:xfrm>
          <a:off x="0" y="2560215"/>
          <a:ext cx="5847315" cy="105789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kumimoji="0" lang="pl-PL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Projekt z </a:t>
          </a:r>
          <a:r>
            <a:rPr kumimoji="0" lang="pl-PL" sz="2400" b="1" i="0" u="none" strike="noStrike" kern="1200" cap="none" spc="0" normalizeH="0" baseline="0" noProof="0" dirty="0" err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Veolia</a:t>
          </a:r>
          <a:r>
            <a:rPr kumimoji="0" lang="pl-PL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Energia Warszawa S.A. oraz odrębnie z PGNiG Termika</a:t>
          </a:r>
          <a:endParaRPr lang="pl-PL" sz="2400" b="1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51642" y="2611857"/>
        <a:ext cx="5744031" cy="954615"/>
      </dsp:txXfrm>
    </dsp:sp>
    <dsp:sp modelId="{8242EAC2-850C-43A9-B35F-7D53CF7B113F}">
      <dsp:nvSpPr>
        <dsp:cNvPr id="0" name=""/>
        <dsp:cNvSpPr/>
      </dsp:nvSpPr>
      <dsp:spPr>
        <a:xfrm>
          <a:off x="0" y="3618114"/>
          <a:ext cx="5847315" cy="10712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5652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1800" kern="1200" dirty="0">
              <a:latin typeface="Calibri" panose="020F0502020204030204" pitchFamily="34" charset="0"/>
              <a:cs typeface="Calibri" panose="020F0502020204030204" pitchFamily="34" charset="0"/>
            </a:rPr>
            <a:t>celem kooperacji jest w szczególności określenie możliwości technicznych i potencjału produkcji/odzysku ciepła z oczyszczalni Czajka, Południe, Pruszków oraz kolektorów kanalizacyjnych</a:t>
          </a:r>
        </a:p>
      </dsp:txBody>
      <dsp:txXfrm>
        <a:off x="0" y="3618114"/>
        <a:ext cx="5847315" cy="107122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90E94D-DDE3-4692-BA80-D0CBCEC1DD0E}">
      <dsp:nvSpPr>
        <dsp:cNvPr id="0" name=""/>
        <dsp:cNvSpPr/>
      </dsp:nvSpPr>
      <dsp:spPr>
        <a:xfrm>
          <a:off x="490097" y="296263"/>
          <a:ext cx="4190507" cy="1168396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C69469-0D43-41CF-8B33-34BD396EDFA5}">
      <dsp:nvSpPr>
        <dsp:cNvPr id="0" name=""/>
        <dsp:cNvSpPr/>
      </dsp:nvSpPr>
      <dsp:spPr>
        <a:xfrm>
          <a:off x="2282024" y="3095999"/>
          <a:ext cx="652007" cy="417284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CF04DB-3F04-494B-8659-3340C8B89E2D}">
      <dsp:nvSpPr>
        <dsp:cNvPr id="0" name=""/>
        <dsp:cNvSpPr/>
      </dsp:nvSpPr>
      <dsp:spPr>
        <a:xfrm>
          <a:off x="1043211" y="3429827"/>
          <a:ext cx="3129633" cy="7824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>
              <a:latin typeface="Calibri" panose="020F0502020204030204" pitchFamily="34" charset="0"/>
              <a:cs typeface="Calibri" panose="020F0502020204030204" pitchFamily="34" charset="0"/>
            </a:rPr>
            <a:t>System do Zarządzania Energią</a:t>
          </a:r>
        </a:p>
      </dsp:txBody>
      <dsp:txXfrm>
        <a:off x="1043211" y="3429827"/>
        <a:ext cx="3129633" cy="782408"/>
      </dsp:txXfrm>
    </dsp:sp>
    <dsp:sp modelId="{C7A67772-0CAA-4DFE-A442-12021AE44E16}">
      <dsp:nvSpPr>
        <dsp:cNvPr id="0" name=""/>
        <dsp:cNvSpPr/>
      </dsp:nvSpPr>
      <dsp:spPr>
        <a:xfrm>
          <a:off x="2143799" y="1493627"/>
          <a:ext cx="1173612" cy="11736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latin typeface="Calibri" panose="020F0502020204030204" pitchFamily="34" charset="0"/>
              <a:cs typeface="Calibri" panose="020F0502020204030204" pitchFamily="34" charset="0"/>
            </a:rPr>
            <a:t>System monitoringu mediów</a:t>
          </a:r>
        </a:p>
      </dsp:txBody>
      <dsp:txXfrm>
        <a:off x="2315670" y="1665498"/>
        <a:ext cx="829870" cy="829870"/>
      </dsp:txXfrm>
    </dsp:sp>
    <dsp:sp modelId="{2BD02539-1006-4680-A199-6AE1507812D3}">
      <dsp:nvSpPr>
        <dsp:cNvPr id="0" name=""/>
        <dsp:cNvSpPr/>
      </dsp:nvSpPr>
      <dsp:spPr>
        <a:xfrm>
          <a:off x="1304013" y="613156"/>
          <a:ext cx="1173612" cy="11736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latin typeface="Calibri" panose="020F0502020204030204" pitchFamily="34" charset="0"/>
              <a:cs typeface="Calibri" panose="020F0502020204030204" pitchFamily="34" charset="0"/>
            </a:rPr>
            <a:t>System zarządzania ciepłem</a:t>
          </a:r>
        </a:p>
      </dsp:txBody>
      <dsp:txXfrm>
        <a:off x="1475884" y="785027"/>
        <a:ext cx="829870" cy="829870"/>
      </dsp:txXfrm>
    </dsp:sp>
    <dsp:sp modelId="{5E47C1E0-7BB7-4CA6-A075-B8B44215F1AB}">
      <dsp:nvSpPr>
        <dsp:cNvPr id="0" name=""/>
        <dsp:cNvSpPr/>
      </dsp:nvSpPr>
      <dsp:spPr>
        <a:xfrm>
          <a:off x="2503706" y="329403"/>
          <a:ext cx="1173612" cy="11736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latin typeface="Calibri" panose="020F0502020204030204" pitchFamily="34" charset="0"/>
              <a:cs typeface="Calibri" panose="020F0502020204030204" pitchFamily="34" charset="0"/>
            </a:rPr>
            <a:t>Warszawska Grupa Zakupowa</a:t>
          </a:r>
        </a:p>
      </dsp:txBody>
      <dsp:txXfrm>
        <a:off x="2675577" y="501274"/>
        <a:ext cx="829870" cy="829870"/>
      </dsp:txXfrm>
    </dsp:sp>
    <dsp:sp modelId="{25F23A2C-064A-4F61-943B-8962B7971C53}">
      <dsp:nvSpPr>
        <dsp:cNvPr id="0" name=""/>
        <dsp:cNvSpPr/>
      </dsp:nvSpPr>
      <dsp:spPr>
        <a:xfrm>
          <a:off x="350065" y="141076"/>
          <a:ext cx="4515925" cy="2821940"/>
        </a:xfrm>
        <a:prstGeom prst="funnel">
          <a:avLst/>
        </a:prstGeom>
        <a:solidFill>
          <a:schemeClr val="accent1">
            <a:lumMod val="20000"/>
            <a:lumOff val="80000"/>
            <a:alpha val="40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5BF9A6-99E8-41EE-96B3-999F479C942F}">
      <dsp:nvSpPr>
        <dsp:cNvPr id="0" name=""/>
        <dsp:cNvSpPr/>
      </dsp:nvSpPr>
      <dsp:spPr>
        <a:xfrm>
          <a:off x="1371" y="1659078"/>
          <a:ext cx="2738614" cy="109544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14605" rIns="0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 dirty="0">
              <a:latin typeface="Calibri" panose="020F0502020204030204" pitchFamily="34" charset="0"/>
              <a:cs typeface="Calibri" panose="020F0502020204030204" pitchFamily="34" charset="0"/>
            </a:rPr>
            <a:t>Biomasa</a:t>
          </a:r>
        </a:p>
      </dsp:txBody>
      <dsp:txXfrm>
        <a:off x="549094" y="1659078"/>
        <a:ext cx="1643169" cy="1095445"/>
      </dsp:txXfrm>
    </dsp:sp>
    <dsp:sp modelId="{85FCB3CB-3BD3-4FF5-8A04-2DA7508D1824}">
      <dsp:nvSpPr>
        <dsp:cNvPr id="0" name=""/>
        <dsp:cNvSpPr/>
      </dsp:nvSpPr>
      <dsp:spPr>
        <a:xfrm>
          <a:off x="2383965" y="1752191"/>
          <a:ext cx="2273049" cy="909219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latin typeface="Calibri" panose="020F0502020204030204" pitchFamily="34" charset="0"/>
              <a:cs typeface="Calibri" panose="020F0502020204030204" pitchFamily="34" charset="0"/>
            </a:rPr>
            <a:t>EC Siekierki</a:t>
          </a:r>
        </a:p>
      </dsp:txBody>
      <dsp:txXfrm>
        <a:off x="2838575" y="1752191"/>
        <a:ext cx="1363830" cy="909219"/>
      </dsp:txXfrm>
    </dsp:sp>
    <dsp:sp modelId="{FEE4E022-94AD-4BB6-8B92-A3D9F3324356}">
      <dsp:nvSpPr>
        <dsp:cNvPr id="0" name=""/>
        <dsp:cNvSpPr/>
      </dsp:nvSpPr>
      <dsp:spPr>
        <a:xfrm>
          <a:off x="4338788" y="1752191"/>
          <a:ext cx="2273049" cy="909219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od 2016 r. pracuje kocioł na biomasę o mocy 133 </a:t>
          </a:r>
          <a:r>
            <a:rPr lang="pl-PL" sz="1200" kern="1200" dirty="0" err="1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MWt</a:t>
          </a:r>
          <a:endParaRPr lang="pl-PL" sz="12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793398" y="1752191"/>
        <a:ext cx="1363830" cy="909219"/>
      </dsp:txXfrm>
    </dsp:sp>
    <dsp:sp modelId="{21263588-C718-4EF3-A691-8C86BAED68C0}">
      <dsp:nvSpPr>
        <dsp:cNvPr id="0" name=""/>
        <dsp:cNvSpPr/>
      </dsp:nvSpPr>
      <dsp:spPr>
        <a:xfrm>
          <a:off x="1371" y="2907886"/>
          <a:ext cx="2738614" cy="109544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14605" rIns="0" bIns="14605" numCol="1" spcCol="127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 dirty="0">
              <a:latin typeface="Calibri" panose="020F0502020204030204" pitchFamily="34" charset="0"/>
              <a:cs typeface="Calibri" panose="020F0502020204030204" pitchFamily="34" charset="0"/>
            </a:rPr>
            <a:t>Odpady </a:t>
          </a:r>
          <a:r>
            <a:rPr lang="pl-PL" sz="2300" b="0" kern="1200" dirty="0">
              <a:latin typeface="Calibri" panose="020F0502020204030204" pitchFamily="34" charset="0"/>
              <a:cs typeface="Calibri" panose="020F0502020204030204" pitchFamily="34" charset="0"/>
            </a:rPr>
            <a:t>komunalne</a:t>
          </a:r>
          <a:endParaRPr lang="pl-PL" sz="23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549094" y="2907886"/>
        <a:ext cx="1643169" cy="1095445"/>
      </dsp:txXfrm>
    </dsp:sp>
    <dsp:sp modelId="{926299E0-C0A6-42E6-94E4-C69286A59A46}">
      <dsp:nvSpPr>
        <dsp:cNvPr id="0" name=""/>
        <dsp:cNvSpPr/>
      </dsp:nvSpPr>
      <dsp:spPr>
        <a:xfrm>
          <a:off x="2383965" y="3000999"/>
          <a:ext cx="2273049" cy="909219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0" kern="1200" dirty="0">
              <a:latin typeface="Calibri" panose="020F0502020204030204" pitchFamily="34" charset="0"/>
              <a:cs typeface="Calibri" panose="020F0502020204030204" pitchFamily="34" charset="0"/>
            </a:rPr>
            <a:t>Elektrociepłownia ZUSOK</a:t>
          </a:r>
        </a:p>
      </dsp:txBody>
      <dsp:txXfrm>
        <a:off x="2838575" y="3000999"/>
        <a:ext cx="1363830" cy="909219"/>
      </dsp:txXfrm>
    </dsp:sp>
    <dsp:sp modelId="{42106320-454D-4A43-82BE-ED95B416F0C2}">
      <dsp:nvSpPr>
        <dsp:cNvPr id="0" name=""/>
        <dsp:cNvSpPr/>
      </dsp:nvSpPr>
      <dsp:spPr>
        <a:xfrm>
          <a:off x="4338788" y="3000999"/>
          <a:ext cx="2273049" cy="909219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0" kern="12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źródło</a:t>
          </a:r>
          <a:r>
            <a:rPr lang="pl-PL" sz="1200" kern="12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 kogeneracyjne </a:t>
          </a:r>
          <a:br>
            <a:rPr lang="pl-PL" sz="1200" kern="12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pl-PL" sz="1200" kern="12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w trakcie rozbudowy docelowo: 54 MWt i 27,2 MWe</a:t>
          </a:r>
          <a:endParaRPr lang="pl-PL" sz="12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793398" y="3000999"/>
        <a:ext cx="1363830" cy="909219"/>
      </dsp:txXfrm>
    </dsp:sp>
    <dsp:sp modelId="{90D165D9-D88F-4ACE-8A48-E7128F898925}">
      <dsp:nvSpPr>
        <dsp:cNvPr id="0" name=""/>
        <dsp:cNvSpPr/>
      </dsp:nvSpPr>
      <dsp:spPr>
        <a:xfrm>
          <a:off x="1371" y="4156694"/>
          <a:ext cx="2738614" cy="109544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14605" rIns="0" bIns="14605" numCol="1" spcCol="127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 dirty="0">
              <a:latin typeface="Calibri" panose="020F0502020204030204" pitchFamily="34" charset="0"/>
              <a:cs typeface="Calibri" panose="020F0502020204030204" pitchFamily="34" charset="0"/>
            </a:rPr>
            <a:t>Paliwa alternatywne</a:t>
          </a:r>
        </a:p>
      </dsp:txBody>
      <dsp:txXfrm>
        <a:off x="549094" y="4156694"/>
        <a:ext cx="1643169" cy="1095445"/>
      </dsp:txXfrm>
    </dsp:sp>
    <dsp:sp modelId="{BF6B2304-F32E-4190-B372-9E3578228D75}">
      <dsp:nvSpPr>
        <dsp:cNvPr id="0" name=""/>
        <dsp:cNvSpPr/>
      </dsp:nvSpPr>
      <dsp:spPr>
        <a:xfrm>
          <a:off x="2383965" y="4249807"/>
          <a:ext cx="2273049" cy="909219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latin typeface="Calibri" panose="020F0502020204030204" pitchFamily="34" charset="0"/>
              <a:cs typeface="Calibri" panose="020F0502020204030204" pitchFamily="34" charset="0"/>
            </a:rPr>
            <a:t>EC Żerań (blok wielopaliwowy, biomasa+RDF)</a:t>
          </a:r>
        </a:p>
      </dsp:txBody>
      <dsp:txXfrm>
        <a:off x="2838575" y="4249807"/>
        <a:ext cx="1363830" cy="909219"/>
      </dsp:txXfrm>
    </dsp:sp>
    <dsp:sp modelId="{D4A0333D-3944-4AAB-A0DB-53232E9E75B8}">
      <dsp:nvSpPr>
        <dsp:cNvPr id="0" name=""/>
        <dsp:cNvSpPr/>
      </dsp:nvSpPr>
      <dsp:spPr>
        <a:xfrm>
          <a:off x="4338788" y="4249807"/>
          <a:ext cx="2273049" cy="909219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latin typeface="Calibri" panose="020F0502020204030204" pitchFamily="34" charset="0"/>
              <a:cs typeface="Calibri" panose="020F0502020204030204" pitchFamily="34" charset="0"/>
            </a:rPr>
            <a:t>Biogazownia MPO</a:t>
          </a:r>
        </a:p>
      </dsp:txBody>
      <dsp:txXfrm>
        <a:off x="4793398" y="4249807"/>
        <a:ext cx="1363830" cy="909219"/>
      </dsp:txXfrm>
    </dsp:sp>
    <dsp:sp modelId="{9D61916E-5A0F-4D38-A755-6743F7532403}">
      <dsp:nvSpPr>
        <dsp:cNvPr id="0" name=""/>
        <dsp:cNvSpPr/>
      </dsp:nvSpPr>
      <dsp:spPr>
        <a:xfrm>
          <a:off x="6293611" y="4249807"/>
          <a:ext cx="2273049" cy="909219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latin typeface="Calibri" panose="020F0502020204030204" pitchFamily="34" charset="0"/>
              <a:cs typeface="Calibri" panose="020F0502020204030204" pitchFamily="34" charset="0"/>
            </a:rPr>
            <a:t>Oczyszczalnia ścieków "Czajka"</a:t>
          </a:r>
        </a:p>
      </dsp:txBody>
      <dsp:txXfrm>
        <a:off x="6748221" y="4249807"/>
        <a:ext cx="1363830" cy="909219"/>
      </dsp:txXfrm>
    </dsp:sp>
    <dsp:sp modelId="{B8943BFF-1BD7-43C9-B000-C65BC8D60C27}">
      <dsp:nvSpPr>
        <dsp:cNvPr id="0" name=""/>
        <dsp:cNvSpPr/>
      </dsp:nvSpPr>
      <dsp:spPr>
        <a:xfrm>
          <a:off x="8248433" y="4249807"/>
          <a:ext cx="2273049" cy="909219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latin typeface="Calibri" panose="020F0502020204030204" pitchFamily="34" charset="0"/>
              <a:cs typeface="Calibri" panose="020F0502020204030204" pitchFamily="34" charset="0"/>
            </a:rPr>
            <a:t>Węzły hybrydowy</a:t>
          </a:r>
        </a:p>
      </dsp:txBody>
      <dsp:txXfrm>
        <a:off x="8703043" y="4249807"/>
        <a:ext cx="1363830" cy="9092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E3E98F-710C-451B-8FA2-3F3CF8121B50}" type="datetimeFigureOut">
              <a:rPr lang="pl-PL" smtClean="0"/>
              <a:t>08.10.2024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F2F8F6-4D00-4E6D-A406-3A443E38E91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09939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2F8F6-4D00-4E6D-A406-3A443E38E913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484778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2F8F6-4D00-4E6D-A406-3A443E38E913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653409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2F8F6-4D00-4E6D-A406-3A443E38E913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35725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  <a:prstGeom prst="rect">
            <a:avLst/>
          </a:prstGeom>
        </p:spPr>
        <p:txBody>
          <a:bodyPr anchor="ctr"/>
          <a:lstStyle>
            <a:lvl1pPr algn="ctr">
              <a:defRPr sz="6000" b="1">
                <a:solidFill>
                  <a:schemeClr val="bg1"/>
                </a:solidFill>
                <a:latin typeface="Engram Warsaw" pitchFamily="50" charset="-18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8">
            <a:extLst>
              <a:ext uri="{FF2B5EF4-FFF2-40B4-BE49-F238E27FC236}">
                <a16:creationId xmlns:a16="http://schemas.microsoft.com/office/drawing/2014/main" id="{AE921C64-0565-41B9-8D4A-B4701B52F32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84727" y="4116721"/>
            <a:ext cx="8422546" cy="95817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Engram Warsaw" pitchFamily="2" charset="-18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809660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ńcow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tekstu 8"/>
          <p:cNvSpPr>
            <a:spLocks noGrp="1"/>
          </p:cNvSpPr>
          <p:nvPr>
            <p:ph type="body" sz="quarter" idx="10"/>
          </p:nvPr>
        </p:nvSpPr>
        <p:spPr>
          <a:xfrm>
            <a:off x="1904302" y="4328719"/>
            <a:ext cx="8422546" cy="219791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Engram Warsaw Light" pitchFamily="2" charset="-18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10" name="Tytuł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  <a:prstGeom prst="rect">
            <a:avLst/>
          </a:prstGeom>
        </p:spPr>
        <p:txBody>
          <a:bodyPr anchor="ctr"/>
          <a:lstStyle>
            <a:lvl1pPr algn="ctr">
              <a:defRPr sz="6000" b="1">
                <a:solidFill>
                  <a:schemeClr val="bg1"/>
                </a:solidFill>
                <a:latin typeface="Engram Warsaw" pitchFamily="50" charset="-18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1007691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główek rozdział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ytuł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  <a:prstGeom prst="rect">
            <a:avLst/>
          </a:prstGeom>
        </p:spPr>
        <p:txBody>
          <a:bodyPr anchor="ctr"/>
          <a:lstStyle>
            <a:lvl1pPr algn="ctr">
              <a:defRPr sz="4400">
                <a:latin typeface="Engram Warsaw" pitchFamily="50" charset="-18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5" name="Symbol zastępczy numeru slajdu 6"/>
          <p:cNvSpPr>
            <a:spLocks noGrp="1"/>
          </p:cNvSpPr>
          <p:nvPr>
            <p:ph type="sldNum" sz="quarter" idx="4"/>
          </p:nvPr>
        </p:nvSpPr>
        <p:spPr>
          <a:xfrm>
            <a:off x="11678920" y="6614173"/>
            <a:ext cx="513080" cy="2336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Engram Warsaw" pitchFamily="50" charset="-18"/>
              </a:defRPr>
            </a:lvl1pPr>
          </a:lstStyle>
          <a:p>
            <a:fld id="{2E27F4D3-B96E-4B1F-B7AA-4577FB9564B4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Symbol zastępczy stopki 1"/>
          <p:cNvSpPr>
            <a:spLocks noGrp="1"/>
          </p:cNvSpPr>
          <p:nvPr>
            <p:ph type="ftr" sz="quarter" idx="3"/>
          </p:nvPr>
        </p:nvSpPr>
        <p:spPr>
          <a:xfrm>
            <a:off x="7548594" y="6613800"/>
            <a:ext cx="4112103" cy="23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Engram Warsaw" pitchFamily="50" charset="-18"/>
              </a:defRPr>
            </a:lvl1pPr>
          </a:lstStyle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05496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główek rozdziału_kolo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ytuł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  <a:prstGeom prst="rect">
            <a:avLst/>
          </a:prstGeom>
        </p:spPr>
        <p:txBody>
          <a:bodyPr anchor="ctr"/>
          <a:lstStyle>
            <a:lvl1pPr algn="ctr">
              <a:defRPr sz="4400">
                <a:latin typeface="Engram Warsaw" pitchFamily="50" charset="-18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5" name="Symbol zastępczy numeru slajdu 6"/>
          <p:cNvSpPr>
            <a:spLocks noGrp="1"/>
          </p:cNvSpPr>
          <p:nvPr>
            <p:ph type="sldNum" sz="quarter" idx="4"/>
          </p:nvPr>
        </p:nvSpPr>
        <p:spPr>
          <a:xfrm>
            <a:off x="11678920" y="6614173"/>
            <a:ext cx="513080" cy="2336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Engram Warsaw" pitchFamily="50" charset="-18"/>
              </a:defRPr>
            </a:lvl1pPr>
          </a:lstStyle>
          <a:p>
            <a:fld id="{2E27F4D3-B96E-4B1F-B7AA-4577FB9564B4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Symbol zastępczy stopki 1"/>
          <p:cNvSpPr>
            <a:spLocks noGrp="1"/>
          </p:cNvSpPr>
          <p:nvPr>
            <p:ph type="ftr" sz="quarter" idx="3"/>
          </p:nvPr>
        </p:nvSpPr>
        <p:spPr>
          <a:xfrm>
            <a:off x="7548594" y="6613800"/>
            <a:ext cx="4112103" cy="23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Engram Warsaw" pitchFamily="50" charset="-18"/>
              </a:defRPr>
            </a:lvl1pPr>
          </a:lstStyle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30292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ykr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ymbol zastępczy tekstu 14"/>
          <p:cNvSpPr>
            <a:spLocks noGrp="1"/>
          </p:cNvSpPr>
          <p:nvPr>
            <p:ph type="body" sz="quarter" idx="10"/>
          </p:nvPr>
        </p:nvSpPr>
        <p:spPr>
          <a:xfrm>
            <a:off x="498476" y="1280271"/>
            <a:ext cx="6506332" cy="4525962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defRPr sz="1500">
                <a:latin typeface="Engram Warsaw" pitchFamily="50" charset="-18"/>
              </a:defRPr>
            </a:lvl1pPr>
            <a:lvl2pPr>
              <a:lnSpc>
                <a:spcPct val="125000"/>
              </a:lnSpc>
              <a:defRPr sz="1500">
                <a:latin typeface="Engram Warsaw" pitchFamily="50" charset="-18"/>
              </a:defRPr>
            </a:lvl2pPr>
            <a:lvl3pPr>
              <a:lnSpc>
                <a:spcPct val="125000"/>
              </a:lnSpc>
              <a:defRPr sz="1500">
                <a:latin typeface="Engram Warsaw" pitchFamily="50" charset="-18"/>
              </a:defRPr>
            </a:lvl3pPr>
            <a:lvl4pPr>
              <a:lnSpc>
                <a:spcPct val="125000"/>
              </a:lnSpc>
              <a:defRPr sz="1500">
                <a:latin typeface="Engram Warsaw" pitchFamily="50" charset="-18"/>
              </a:defRPr>
            </a:lvl4pPr>
            <a:lvl5pPr>
              <a:lnSpc>
                <a:spcPct val="125000"/>
              </a:lnSpc>
              <a:defRPr sz="1500">
                <a:latin typeface="Engram Warsaw" pitchFamily="50" charset="-18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7" name="Symbol zastępczy wykresu 16"/>
          <p:cNvSpPr>
            <a:spLocks noGrp="1"/>
          </p:cNvSpPr>
          <p:nvPr>
            <p:ph type="chart" sz="quarter" idx="11"/>
          </p:nvPr>
        </p:nvSpPr>
        <p:spPr>
          <a:xfrm>
            <a:off x="7794625" y="1280271"/>
            <a:ext cx="3884613" cy="4525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pl-PL" dirty="0"/>
          </a:p>
        </p:txBody>
      </p:sp>
      <p:sp>
        <p:nvSpPr>
          <p:cNvPr id="19" name="Tytuł 18"/>
          <p:cNvSpPr>
            <a:spLocks noGrp="1"/>
          </p:cNvSpPr>
          <p:nvPr>
            <p:ph type="title"/>
          </p:nvPr>
        </p:nvSpPr>
        <p:spPr>
          <a:xfrm>
            <a:off x="498475" y="121763"/>
            <a:ext cx="6975475" cy="742304"/>
          </a:xfrm>
          <a:prstGeom prst="rect">
            <a:avLst/>
          </a:prstGeom>
        </p:spPr>
        <p:txBody>
          <a:bodyPr anchor="ctr"/>
          <a:lstStyle>
            <a:lvl1pPr>
              <a:defRPr sz="2500">
                <a:latin typeface="Engram Warsaw" pitchFamily="50" charset="-18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8" name="Symbol zastępczy numeru slajdu 6"/>
          <p:cNvSpPr>
            <a:spLocks noGrp="1"/>
          </p:cNvSpPr>
          <p:nvPr>
            <p:ph type="sldNum" sz="quarter" idx="4"/>
          </p:nvPr>
        </p:nvSpPr>
        <p:spPr>
          <a:xfrm>
            <a:off x="11678920" y="6613987"/>
            <a:ext cx="513080" cy="2336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Engram Warsaw" pitchFamily="50" charset="-18"/>
              </a:defRPr>
            </a:lvl1pPr>
          </a:lstStyle>
          <a:p>
            <a:fld id="{2E27F4D3-B96E-4B1F-B7AA-4577FB9564B4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9" name="Symbol zastępczy stopki 1"/>
          <p:cNvSpPr>
            <a:spLocks noGrp="1"/>
          </p:cNvSpPr>
          <p:nvPr>
            <p:ph type="ftr" sz="quarter" idx="3"/>
          </p:nvPr>
        </p:nvSpPr>
        <p:spPr>
          <a:xfrm>
            <a:off x="7548594" y="6613800"/>
            <a:ext cx="4112103" cy="23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Engram Warsaw" pitchFamily="50" charset="-18"/>
              </a:defRPr>
            </a:lvl1pPr>
          </a:lstStyle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93273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ykres_kolo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ymbol zastępczy tekstu 14"/>
          <p:cNvSpPr>
            <a:spLocks noGrp="1"/>
          </p:cNvSpPr>
          <p:nvPr>
            <p:ph type="body" sz="quarter" idx="10"/>
          </p:nvPr>
        </p:nvSpPr>
        <p:spPr>
          <a:xfrm>
            <a:off x="498476" y="1272226"/>
            <a:ext cx="6506332" cy="4525962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defRPr sz="1500">
                <a:latin typeface="Engram Warsaw" pitchFamily="50" charset="-18"/>
              </a:defRPr>
            </a:lvl1pPr>
            <a:lvl2pPr>
              <a:lnSpc>
                <a:spcPct val="125000"/>
              </a:lnSpc>
              <a:defRPr sz="1500">
                <a:latin typeface="Engram Warsaw" pitchFamily="50" charset="-18"/>
              </a:defRPr>
            </a:lvl2pPr>
            <a:lvl3pPr>
              <a:lnSpc>
                <a:spcPct val="125000"/>
              </a:lnSpc>
              <a:defRPr sz="1500">
                <a:latin typeface="Engram Warsaw" pitchFamily="50" charset="-18"/>
              </a:defRPr>
            </a:lvl3pPr>
            <a:lvl4pPr>
              <a:lnSpc>
                <a:spcPct val="125000"/>
              </a:lnSpc>
              <a:defRPr sz="1500">
                <a:latin typeface="Engram Warsaw" pitchFamily="50" charset="-18"/>
              </a:defRPr>
            </a:lvl4pPr>
            <a:lvl5pPr>
              <a:lnSpc>
                <a:spcPct val="125000"/>
              </a:lnSpc>
              <a:defRPr sz="1500">
                <a:latin typeface="Engram Warsaw" pitchFamily="50" charset="-18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7" name="Symbol zastępczy wykresu 16"/>
          <p:cNvSpPr>
            <a:spLocks noGrp="1"/>
          </p:cNvSpPr>
          <p:nvPr>
            <p:ph type="chart" sz="quarter" idx="11"/>
          </p:nvPr>
        </p:nvSpPr>
        <p:spPr>
          <a:xfrm>
            <a:off x="7794625" y="1272226"/>
            <a:ext cx="3884613" cy="4525962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19" name="Tytuł 18"/>
          <p:cNvSpPr>
            <a:spLocks noGrp="1"/>
          </p:cNvSpPr>
          <p:nvPr>
            <p:ph type="title"/>
          </p:nvPr>
        </p:nvSpPr>
        <p:spPr>
          <a:xfrm>
            <a:off x="498475" y="121763"/>
            <a:ext cx="6975475" cy="742304"/>
          </a:xfrm>
          <a:prstGeom prst="rect">
            <a:avLst/>
          </a:prstGeom>
        </p:spPr>
        <p:txBody>
          <a:bodyPr anchor="ctr"/>
          <a:lstStyle>
            <a:lvl1pPr>
              <a:defRPr sz="2500">
                <a:latin typeface="Engram Warsaw" pitchFamily="50" charset="-18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8" name="Symbol zastępczy numeru slajdu 6"/>
          <p:cNvSpPr>
            <a:spLocks noGrp="1"/>
          </p:cNvSpPr>
          <p:nvPr>
            <p:ph type="sldNum" sz="quarter" idx="4"/>
          </p:nvPr>
        </p:nvSpPr>
        <p:spPr>
          <a:xfrm>
            <a:off x="11678920" y="6613987"/>
            <a:ext cx="513080" cy="2336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Engram Warsaw" pitchFamily="50" charset="-18"/>
              </a:defRPr>
            </a:lvl1pPr>
          </a:lstStyle>
          <a:p>
            <a:fld id="{2E27F4D3-B96E-4B1F-B7AA-4577FB9564B4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9" name="Symbol zastępczy stopki 1"/>
          <p:cNvSpPr>
            <a:spLocks noGrp="1"/>
          </p:cNvSpPr>
          <p:nvPr>
            <p:ph type="ftr" sz="quarter" idx="3"/>
          </p:nvPr>
        </p:nvSpPr>
        <p:spPr>
          <a:xfrm>
            <a:off x="7548594" y="6613800"/>
            <a:ext cx="4112103" cy="23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Engram Warsaw" pitchFamily="50" charset="-18"/>
              </a:defRPr>
            </a:lvl1pPr>
          </a:lstStyle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02125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ytuł 18"/>
          <p:cNvSpPr>
            <a:spLocks noGrp="1"/>
          </p:cNvSpPr>
          <p:nvPr>
            <p:ph type="title"/>
          </p:nvPr>
        </p:nvSpPr>
        <p:spPr>
          <a:xfrm>
            <a:off x="498475" y="121763"/>
            <a:ext cx="6975475" cy="742304"/>
          </a:xfrm>
          <a:prstGeom prst="rect">
            <a:avLst/>
          </a:prstGeom>
        </p:spPr>
        <p:txBody>
          <a:bodyPr anchor="ctr"/>
          <a:lstStyle>
            <a:lvl1pPr>
              <a:defRPr sz="2500">
                <a:latin typeface="Engram Warsaw" pitchFamily="50" charset="-18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abeli 2"/>
          <p:cNvSpPr>
            <a:spLocks noGrp="1"/>
          </p:cNvSpPr>
          <p:nvPr>
            <p:ph type="tbl" sz="quarter" idx="10"/>
          </p:nvPr>
        </p:nvSpPr>
        <p:spPr>
          <a:xfrm>
            <a:off x="498475" y="1266825"/>
            <a:ext cx="11180763" cy="45053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9" name="Symbol zastępczy numeru slajdu 6"/>
          <p:cNvSpPr>
            <a:spLocks noGrp="1"/>
          </p:cNvSpPr>
          <p:nvPr>
            <p:ph type="sldNum" sz="quarter" idx="4"/>
          </p:nvPr>
        </p:nvSpPr>
        <p:spPr>
          <a:xfrm>
            <a:off x="11678920" y="6613987"/>
            <a:ext cx="513080" cy="2336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Engram Warsaw" pitchFamily="50" charset="-18"/>
              </a:defRPr>
            </a:lvl1pPr>
          </a:lstStyle>
          <a:p>
            <a:fld id="{2E27F4D3-B96E-4B1F-B7AA-4577FB9564B4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0" name="Symbol zastępczy stopki 1"/>
          <p:cNvSpPr>
            <a:spLocks noGrp="1"/>
          </p:cNvSpPr>
          <p:nvPr>
            <p:ph type="ftr" sz="quarter" idx="3"/>
          </p:nvPr>
        </p:nvSpPr>
        <p:spPr>
          <a:xfrm>
            <a:off x="7548594" y="6613800"/>
            <a:ext cx="4112103" cy="23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Engram Warsaw" pitchFamily="50" charset="-18"/>
              </a:defRPr>
            </a:lvl1pPr>
          </a:lstStyle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09812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a_kolo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ytuł 18"/>
          <p:cNvSpPr>
            <a:spLocks noGrp="1"/>
          </p:cNvSpPr>
          <p:nvPr>
            <p:ph type="title"/>
          </p:nvPr>
        </p:nvSpPr>
        <p:spPr>
          <a:xfrm>
            <a:off x="498475" y="121763"/>
            <a:ext cx="6975475" cy="742304"/>
          </a:xfrm>
          <a:prstGeom prst="rect">
            <a:avLst/>
          </a:prstGeom>
        </p:spPr>
        <p:txBody>
          <a:bodyPr anchor="ctr"/>
          <a:lstStyle>
            <a:lvl1pPr>
              <a:defRPr sz="2500">
                <a:latin typeface="Engram Warsaw" pitchFamily="50" charset="-18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abeli 2"/>
          <p:cNvSpPr>
            <a:spLocks noGrp="1"/>
          </p:cNvSpPr>
          <p:nvPr>
            <p:ph type="tbl" sz="quarter" idx="10"/>
          </p:nvPr>
        </p:nvSpPr>
        <p:spPr>
          <a:xfrm>
            <a:off x="498475" y="1266825"/>
            <a:ext cx="11180763" cy="45053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9" name="Symbol zastępczy numeru slajdu 6"/>
          <p:cNvSpPr>
            <a:spLocks noGrp="1"/>
          </p:cNvSpPr>
          <p:nvPr>
            <p:ph type="sldNum" sz="quarter" idx="4"/>
          </p:nvPr>
        </p:nvSpPr>
        <p:spPr>
          <a:xfrm>
            <a:off x="11678920" y="6613987"/>
            <a:ext cx="513080" cy="2336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Engram Warsaw" pitchFamily="50" charset="-18"/>
              </a:defRPr>
            </a:lvl1pPr>
          </a:lstStyle>
          <a:p>
            <a:fld id="{2E27F4D3-B96E-4B1F-B7AA-4577FB9564B4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0" name="Symbol zastępczy stopki 1"/>
          <p:cNvSpPr>
            <a:spLocks noGrp="1"/>
          </p:cNvSpPr>
          <p:nvPr>
            <p:ph type="ftr" sz="quarter" idx="3"/>
          </p:nvPr>
        </p:nvSpPr>
        <p:spPr>
          <a:xfrm>
            <a:off x="7548594" y="6613800"/>
            <a:ext cx="4112103" cy="23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Engram Warsaw" pitchFamily="50" charset="-18"/>
              </a:defRPr>
            </a:lvl1pPr>
          </a:lstStyle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28088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az pion z opise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7548594" y="0"/>
            <a:ext cx="4643406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10" name="Symbol zastępczy tekstu 9"/>
          <p:cNvSpPr>
            <a:spLocks noGrp="1"/>
          </p:cNvSpPr>
          <p:nvPr>
            <p:ph type="body" sz="quarter" idx="10"/>
          </p:nvPr>
        </p:nvSpPr>
        <p:spPr>
          <a:xfrm>
            <a:off x="498474" y="1292225"/>
            <a:ext cx="6862445" cy="4400550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defRPr sz="1500">
                <a:solidFill>
                  <a:schemeClr val="bg1"/>
                </a:solidFill>
                <a:latin typeface="Engram Warsaw" pitchFamily="50" charset="-18"/>
              </a:defRPr>
            </a:lvl1pPr>
            <a:lvl2pPr>
              <a:lnSpc>
                <a:spcPct val="125000"/>
              </a:lnSpc>
              <a:defRPr sz="1600">
                <a:solidFill>
                  <a:schemeClr val="bg1"/>
                </a:solidFill>
                <a:latin typeface="Engram Warsaw" pitchFamily="50" charset="-18"/>
              </a:defRPr>
            </a:lvl2pPr>
            <a:lvl3pPr>
              <a:lnSpc>
                <a:spcPct val="125000"/>
              </a:lnSpc>
              <a:defRPr sz="1600">
                <a:solidFill>
                  <a:schemeClr val="bg1"/>
                </a:solidFill>
                <a:latin typeface="Engram Warsaw" pitchFamily="50" charset="-18"/>
              </a:defRPr>
            </a:lvl3pPr>
            <a:lvl4pPr>
              <a:lnSpc>
                <a:spcPct val="125000"/>
              </a:lnSpc>
              <a:defRPr sz="1600">
                <a:solidFill>
                  <a:schemeClr val="bg1"/>
                </a:solidFill>
                <a:latin typeface="Engram Warsaw" pitchFamily="50" charset="-18"/>
              </a:defRPr>
            </a:lvl4pPr>
            <a:lvl5pPr>
              <a:lnSpc>
                <a:spcPct val="125000"/>
              </a:lnSpc>
              <a:defRPr sz="1600">
                <a:solidFill>
                  <a:schemeClr val="bg1"/>
                </a:solidFill>
                <a:latin typeface="Engram Warsaw" pitchFamily="50" charset="-18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14" name="Tytuł 18"/>
          <p:cNvSpPr>
            <a:spLocks noGrp="1"/>
          </p:cNvSpPr>
          <p:nvPr>
            <p:ph type="title"/>
          </p:nvPr>
        </p:nvSpPr>
        <p:spPr>
          <a:xfrm>
            <a:off x="498475" y="121763"/>
            <a:ext cx="6975475" cy="742304"/>
          </a:xfrm>
          <a:prstGeom prst="rect">
            <a:avLst/>
          </a:prstGeom>
        </p:spPr>
        <p:txBody>
          <a:bodyPr anchor="ctr"/>
          <a:lstStyle>
            <a:lvl1pPr>
              <a:defRPr sz="2500">
                <a:solidFill>
                  <a:schemeClr val="bg1"/>
                </a:solidFill>
                <a:latin typeface="Engram Warsaw" pitchFamily="50" charset="-18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679483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az poziom z opise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291398" y="1292225"/>
            <a:ext cx="6894000" cy="44005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10" name="Symbol zastępczy tekstu 9"/>
          <p:cNvSpPr>
            <a:spLocks noGrp="1"/>
          </p:cNvSpPr>
          <p:nvPr>
            <p:ph type="body" sz="quarter" idx="10"/>
          </p:nvPr>
        </p:nvSpPr>
        <p:spPr>
          <a:xfrm>
            <a:off x="498474" y="1292225"/>
            <a:ext cx="4451031" cy="4400550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defRPr sz="1500">
                <a:solidFill>
                  <a:schemeClr val="bg1"/>
                </a:solidFill>
                <a:latin typeface="Engram Warsaw" pitchFamily="50" charset="-18"/>
              </a:defRPr>
            </a:lvl1pPr>
            <a:lvl2pPr>
              <a:lnSpc>
                <a:spcPct val="125000"/>
              </a:lnSpc>
              <a:defRPr sz="1600">
                <a:solidFill>
                  <a:schemeClr val="bg1"/>
                </a:solidFill>
                <a:latin typeface="Engram Warsaw" pitchFamily="50" charset="-18"/>
              </a:defRPr>
            </a:lvl2pPr>
            <a:lvl3pPr>
              <a:lnSpc>
                <a:spcPct val="125000"/>
              </a:lnSpc>
              <a:defRPr sz="1600">
                <a:solidFill>
                  <a:schemeClr val="bg1"/>
                </a:solidFill>
                <a:latin typeface="Engram Warsaw" pitchFamily="50" charset="-18"/>
              </a:defRPr>
            </a:lvl3pPr>
            <a:lvl4pPr>
              <a:lnSpc>
                <a:spcPct val="125000"/>
              </a:lnSpc>
              <a:defRPr sz="1600">
                <a:solidFill>
                  <a:schemeClr val="bg1"/>
                </a:solidFill>
                <a:latin typeface="Engram Warsaw" pitchFamily="50" charset="-18"/>
              </a:defRPr>
            </a:lvl4pPr>
            <a:lvl5pPr>
              <a:lnSpc>
                <a:spcPct val="125000"/>
              </a:lnSpc>
              <a:defRPr sz="1600">
                <a:solidFill>
                  <a:schemeClr val="bg1"/>
                </a:solidFill>
                <a:latin typeface="Engram Warsaw" pitchFamily="50" charset="-18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9" name="Tytuł 18"/>
          <p:cNvSpPr>
            <a:spLocks noGrp="1"/>
          </p:cNvSpPr>
          <p:nvPr>
            <p:ph type="title"/>
          </p:nvPr>
        </p:nvSpPr>
        <p:spPr>
          <a:xfrm>
            <a:off x="498475" y="121763"/>
            <a:ext cx="6975475" cy="742304"/>
          </a:xfrm>
          <a:prstGeom prst="rect">
            <a:avLst/>
          </a:prstGeom>
        </p:spPr>
        <p:txBody>
          <a:bodyPr anchor="ctr"/>
          <a:lstStyle>
            <a:lvl1pPr>
              <a:defRPr sz="2500">
                <a:solidFill>
                  <a:schemeClr val="bg1"/>
                </a:solidFill>
                <a:latin typeface="Engram Warsaw" pitchFamily="50" charset="-18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11" name="Symbol zastępczy numeru slajdu 6"/>
          <p:cNvSpPr>
            <a:spLocks noGrp="1"/>
          </p:cNvSpPr>
          <p:nvPr>
            <p:ph type="sldNum" sz="quarter" idx="4"/>
          </p:nvPr>
        </p:nvSpPr>
        <p:spPr>
          <a:xfrm>
            <a:off x="11678920" y="6613987"/>
            <a:ext cx="513080" cy="2336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Engram Warsaw" pitchFamily="50" charset="-18"/>
              </a:defRPr>
            </a:lvl1pPr>
          </a:lstStyle>
          <a:p>
            <a:fld id="{2E27F4D3-B96E-4B1F-B7AA-4577FB9564B4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2" name="Symbol zastępczy stopki 1"/>
          <p:cNvSpPr>
            <a:spLocks noGrp="1"/>
          </p:cNvSpPr>
          <p:nvPr>
            <p:ph type="ftr" sz="quarter" idx="3"/>
          </p:nvPr>
        </p:nvSpPr>
        <p:spPr>
          <a:xfrm>
            <a:off x="7548594" y="6613800"/>
            <a:ext cx="4112103" cy="23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Engram Warsaw" pitchFamily="50" charset="-18"/>
              </a:defRPr>
            </a:lvl1pPr>
          </a:lstStyle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1998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7691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0" r:id="rId3"/>
    <p:sldLayoutId id="2147483650" r:id="rId4"/>
    <p:sldLayoutId id="2147483661" r:id="rId5"/>
    <p:sldLayoutId id="2147483659" r:id="rId6"/>
    <p:sldLayoutId id="2147483662" r:id="rId7"/>
    <p:sldLayoutId id="2147483657" r:id="rId8"/>
    <p:sldLayoutId id="2147483658" r:id="rId9"/>
    <p:sldLayoutId id="2147483654" r:id="rId1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6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3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318782" y="2667699"/>
            <a:ext cx="11241247" cy="1424084"/>
          </a:xfrm>
        </p:spPr>
        <p:txBody>
          <a:bodyPr/>
          <a:lstStyle/>
          <a:p>
            <a:r>
              <a:rPr lang="pl-PL" sz="4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Transformacja energetyczna Warszawy </a:t>
            </a:r>
            <a:br>
              <a:rPr lang="pl-PL" dirty="0"/>
            </a:br>
            <a:endParaRPr lang="pl-PL" sz="3200" dirty="0"/>
          </a:p>
        </p:txBody>
      </p:sp>
      <p:sp>
        <p:nvSpPr>
          <p:cNvPr id="2" name="Symbol zastępczy tekstu 1"/>
          <p:cNvSpPr>
            <a:spLocks noGrp="1"/>
          </p:cNvSpPr>
          <p:nvPr>
            <p:ph type="body" sz="quarter" idx="10"/>
          </p:nvPr>
        </p:nvSpPr>
        <p:spPr>
          <a:xfrm>
            <a:off x="648393" y="5586153"/>
            <a:ext cx="10806545" cy="590180"/>
          </a:xfrm>
        </p:spPr>
        <p:txBody>
          <a:bodyPr/>
          <a:lstStyle/>
          <a:p>
            <a:pPr algn="l"/>
            <a:r>
              <a:rPr lang="pl-PL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Konferencja: Innowacyjna Gmina - Warszawa / 15 października 2024 </a:t>
            </a:r>
          </a:p>
        </p:txBody>
      </p:sp>
      <p:sp>
        <p:nvSpPr>
          <p:cNvPr id="5" name="Tytuł 1"/>
          <p:cNvSpPr>
            <a:spLocks noGrp="1"/>
          </p:cNvSpPr>
          <p:nvPr/>
        </p:nvSpPr>
        <p:spPr>
          <a:xfrm>
            <a:off x="3792855" y="6599132"/>
            <a:ext cx="4606290" cy="3098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l-PL" sz="1200" dirty="0">
              <a:solidFill>
                <a:schemeClr val="bg1"/>
              </a:solidFill>
              <a:latin typeface="Engram Warsaw" pitchFamily="50" charset="-18"/>
            </a:endParaRPr>
          </a:p>
        </p:txBody>
      </p:sp>
      <p:sp>
        <p:nvSpPr>
          <p:cNvPr id="6" name="Symbol zastępczy tekstu 1"/>
          <p:cNvSpPr txBox="1">
            <a:spLocks/>
          </p:cNvSpPr>
          <p:nvPr/>
        </p:nvSpPr>
        <p:spPr>
          <a:xfrm>
            <a:off x="648393" y="6010101"/>
            <a:ext cx="10996046" cy="659337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bg1"/>
                </a:solidFill>
                <a:latin typeface="Engram Warsaw" pitchFamily="2" charset="-18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Leszek Drogosz – Dyrektor Biura Infrastruktury m.st. Warszawy </a:t>
            </a:r>
          </a:p>
        </p:txBody>
      </p:sp>
    </p:spTree>
    <p:extLst>
      <p:ext uri="{BB962C8B-B14F-4D97-AF65-F5344CB8AC3E}">
        <p14:creationId xmlns:p14="http://schemas.microsoft.com/office/powerpoint/2010/main" val="38735148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numeru slajdu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78920" y="6622696"/>
            <a:ext cx="513080" cy="233627"/>
          </a:xfrm>
          <a:prstGeom prst="rect">
            <a:avLst/>
          </a:prstGeom>
        </p:spPr>
        <p:txBody>
          <a:bodyPr/>
          <a:lstStyle/>
          <a:p>
            <a:fld id="{2E27F4D3-B96E-4B1F-B7AA-4577FB9564B4}" type="slidenum">
              <a:rPr lang="pl-PL" smtClean="0"/>
              <a:pPr/>
              <a:t>10</a:t>
            </a:fld>
            <a:endParaRPr lang="pl-PL" dirty="0"/>
          </a:p>
        </p:txBody>
      </p:sp>
      <p:sp>
        <p:nvSpPr>
          <p:cNvPr id="4" name="Symbol zastępczy stopki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51292" y="6622509"/>
            <a:ext cx="8909405" cy="234000"/>
          </a:xfrm>
          <a:prstGeom prst="rect">
            <a:avLst/>
          </a:prstGeom>
        </p:spPr>
        <p:txBody>
          <a:bodyPr/>
          <a:lstStyle/>
          <a:p>
            <a:r>
              <a:rPr lang="pl-PL" dirty="0"/>
              <a:t> </a:t>
            </a:r>
          </a:p>
        </p:txBody>
      </p:sp>
      <p:sp>
        <p:nvSpPr>
          <p:cNvPr id="10" name="Prostokąt 9"/>
          <p:cNvSpPr/>
          <p:nvPr/>
        </p:nvSpPr>
        <p:spPr>
          <a:xfrm>
            <a:off x="5762527" y="0"/>
            <a:ext cx="6429473" cy="6622509"/>
          </a:xfrm>
          <a:prstGeom prst="rect">
            <a:avLst/>
          </a:prstGeom>
          <a:solidFill>
            <a:srgbClr val="1432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1" name="Tytuł 1">
            <a:extLst>
              <a:ext uri="{FF2B5EF4-FFF2-40B4-BE49-F238E27FC236}">
                <a16:creationId xmlns:a16="http://schemas.microsoft.com/office/drawing/2014/main" id="{6E5964D3-B150-4552-9038-A24EDEF09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3127"/>
            <a:ext cx="5762526" cy="1520874"/>
          </a:xfrm>
        </p:spPr>
        <p:txBody>
          <a:bodyPr>
            <a:noAutofit/>
          </a:bodyPr>
          <a:lstStyle/>
          <a:p>
            <a:pPr algn="ctr"/>
            <a:r>
              <a:rPr lang="pl-PL" altLang="pl-PL" sz="1800" b="1" dirty="0">
                <a:solidFill>
                  <a:srgbClr val="14328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2022 rok – pilotażowe </a:t>
            </a:r>
            <a:r>
              <a:rPr lang="pl-PL" altLang="pl-PL" sz="1800" dirty="0">
                <a:solidFill>
                  <a:srgbClr val="14328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wdrożenie Systemu do Zarządzania Energią w 10 obiektach oświatowych</a:t>
            </a:r>
            <a:br>
              <a:rPr lang="pl-PL" altLang="pl-PL" sz="1800" dirty="0">
                <a:solidFill>
                  <a:srgbClr val="14328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pl-PL" altLang="pl-PL" sz="1800" dirty="0">
                <a:solidFill>
                  <a:srgbClr val="14328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altLang="pl-PL" sz="1800" b="1" dirty="0">
                <a:solidFill>
                  <a:srgbClr val="14328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2023 rok – migracja </a:t>
            </a:r>
            <a:r>
              <a:rPr lang="pl-PL" altLang="pl-PL" sz="1800" dirty="0">
                <a:solidFill>
                  <a:srgbClr val="14328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systemu zarządzania ciepłem</a:t>
            </a:r>
            <a:br>
              <a:rPr lang="pl-PL" altLang="pl-PL" sz="1800" dirty="0">
                <a:solidFill>
                  <a:srgbClr val="14328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altLang="pl-PL" sz="1800" dirty="0">
                <a:solidFill>
                  <a:srgbClr val="14328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 Dzielnic Targówek i Śródmieście</a:t>
            </a:r>
          </a:p>
        </p:txBody>
      </p:sp>
      <p:pic>
        <p:nvPicPr>
          <p:cNvPr id="16" name="Obraz 15">
            <a:extLst>
              <a:ext uri="{FF2B5EF4-FFF2-40B4-BE49-F238E27FC236}">
                <a16:creationId xmlns:a16="http://schemas.microsoft.com/office/drawing/2014/main" id="{C1300342-BDF2-65E1-7EFB-D4472F65CE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827" y="1574708"/>
            <a:ext cx="5190928" cy="4945362"/>
          </a:xfrm>
          <a:prstGeom prst="snip2DiagRect">
            <a:avLst>
              <a:gd name="adj1" fmla="val 0"/>
              <a:gd name="adj2" fmla="val 34865"/>
            </a:avLst>
          </a:prstGeom>
        </p:spPr>
      </p:pic>
      <p:sp>
        <p:nvSpPr>
          <p:cNvPr id="17" name="pole tekstowe 16">
            <a:extLst>
              <a:ext uri="{FF2B5EF4-FFF2-40B4-BE49-F238E27FC236}">
                <a16:creationId xmlns:a16="http://schemas.microsoft.com/office/drawing/2014/main" id="{D5C198CB-B46E-8AE2-FDED-3AD0A570D196}"/>
              </a:ext>
            </a:extLst>
          </p:cNvPr>
          <p:cNvSpPr txBox="1"/>
          <p:nvPr/>
        </p:nvSpPr>
        <p:spPr>
          <a:xfrm>
            <a:off x="5837596" y="718392"/>
            <a:ext cx="60978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Pilotaż </a:t>
            </a:r>
            <a:r>
              <a:rPr lang="pl-PL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SdZE</a:t>
            </a:r>
            <a:r>
              <a:rPr lang="pl-P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 10 obiektach - oszczędności wygenerowane od 2022 roku:</a:t>
            </a:r>
          </a:p>
          <a:p>
            <a:r>
              <a:rPr lang="pl-PL" sz="2400" b="1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872 782,55 zł. brutto</a:t>
            </a:r>
            <a:endParaRPr lang="pl-PL" sz="1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C6D4A918-8979-F90D-A5C0-841B56EB883D}"/>
              </a:ext>
            </a:extLst>
          </p:cNvPr>
          <p:cNvSpPr txBox="1"/>
          <p:nvPr/>
        </p:nvSpPr>
        <p:spPr>
          <a:xfrm>
            <a:off x="5762528" y="2803423"/>
            <a:ext cx="617293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Dzielnica Targówek (39 obiektów) - oszczędności wygenerowane od 2011 roku:</a:t>
            </a:r>
          </a:p>
          <a:p>
            <a:r>
              <a:rPr lang="pl-P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400" b="1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9,53 mln zł.</a:t>
            </a:r>
            <a:endParaRPr lang="pl-PL" sz="1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3EA5AEF8-A522-55F0-A9D6-430A37CD1B85}"/>
              </a:ext>
            </a:extLst>
          </p:cNvPr>
          <p:cNvSpPr txBox="1"/>
          <p:nvPr/>
        </p:nvSpPr>
        <p:spPr>
          <a:xfrm>
            <a:off x="5804576" y="4205134"/>
            <a:ext cx="616390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Dzielnica Śródmieście (37 obiektów) - oszczędności wygenerowane od 2011 roku: </a:t>
            </a:r>
          </a:p>
          <a:p>
            <a:r>
              <a:rPr lang="pl-PL" sz="2400" b="1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6,88 mln zł.</a:t>
            </a:r>
            <a:endParaRPr lang="pl-PL" sz="1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3364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numeru slajdu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78920" y="6622696"/>
            <a:ext cx="513080" cy="233627"/>
          </a:xfrm>
          <a:prstGeom prst="rect">
            <a:avLst/>
          </a:prstGeom>
        </p:spPr>
        <p:txBody>
          <a:bodyPr/>
          <a:lstStyle/>
          <a:p>
            <a:fld id="{2E27F4D3-B96E-4B1F-B7AA-4577FB9564B4}" type="slidenum">
              <a:rPr lang="pl-PL" smtClean="0"/>
              <a:pPr/>
              <a:t>11</a:t>
            </a:fld>
            <a:endParaRPr lang="pl-PL" dirty="0"/>
          </a:p>
        </p:txBody>
      </p:sp>
      <p:sp>
        <p:nvSpPr>
          <p:cNvPr id="17" name="pole tekstowe 16"/>
          <p:cNvSpPr txBox="1"/>
          <p:nvPr/>
        </p:nvSpPr>
        <p:spPr>
          <a:xfrm>
            <a:off x="110466" y="2669393"/>
            <a:ext cx="55976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pl-PL" altLang="pl-PL" sz="2400" b="1" dirty="0">
                <a:solidFill>
                  <a:srgbClr val="14328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Docelowo wdrożenie </a:t>
            </a:r>
          </a:p>
          <a:p>
            <a:pPr eaLnBrk="1" hangingPunct="1"/>
            <a:r>
              <a:rPr lang="pl-PL" altLang="pl-PL" sz="2400" b="1" dirty="0">
                <a:solidFill>
                  <a:srgbClr val="14328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Normy ISO EN-PN 50001:2018 </a:t>
            </a:r>
          </a:p>
          <a:p>
            <a:pPr eaLnBrk="1" hangingPunct="1"/>
            <a:r>
              <a:rPr lang="pl-PL" dirty="0">
                <a:solidFill>
                  <a:srgbClr val="14328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określającej Systemy zarządzania energią - wymagania dotyczące ustanowienia, wdrożenia, utrzymywania i ciągłego doskonalenia systemu </a:t>
            </a:r>
          </a:p>
          <a:p>
            <a:pPr eaLnBrk="1" hangingPunct="1"/>
            <a:r>
              <a:rPr lang="pl-PL" dirty="0">
                <a:solidFill>
                  <a:srgbClr val="14328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zarządzania energią</a:t>
            </a:r>
            <a:endParaRPr lang="pl-PL" altLang="pl-PL" b="1" dirty="0">
              <a:solidFill>
                <a:srgbClr val="14328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1896503"/>
              </p:ext>
            </p:extLst>
          </p:nvPr>
        </p:nvGraphicFramePr>
        <p:xfrm>
          <a:off x="110466" y="117753"/>
          <a:ext cx="5597652" cy="24587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77814">
                  <a:extLst>
                    <a:ext uri="{9D8B030D-6E8A-4147-A177-3AD203B41FA5}">
                      <a16:colId xmlns:a16="http://schemas.microsoft.com/office/drawing/2014/main" val="955532566"/>
                    </a:ext>
                  </a:extLst>
                </a:gridCol>
                <a:gridCol w="763239">
                  <a:extLst>
                    <a:ext uri="{9D8B030D-6E8A-4147-A177-3AD203B41FA5}">
                      <a16:colId xmlns:a16="http://schemas.microsoft.com/office/drawing/2014/main" val="2927445130"/>
                    </a:ext>
                  </a:extLst>
                </a:gridCol>
                <a:gridCol w="1085594">
                  <a:extLst>
                    <a:ext uri="{9D8B030D-6E8A-4147-A177-3AD203B41FA5}">
                      <a16:colId xmlns:a16="http://schemas.microsoft.com/office/drawing/2014/main" val="3075790954"/>
                    </a:ext>
                  </a:extLst>
                </a:gridCol>
                <a:gridCol w="1089329">
                  <a:extLst>
                    <a:ext uri="{9D8B030D-6E8A-4147-A177-3AD203B41FA5}">
                      <a16:colId xmlns:a16="http://schemas.microsoft.com/office/drawing/2014/main" val="1382099661"/>
                    </a:ext>
                  </a:extLst>
                </a:gridCol>
                <a:gridCol w="881676">
                  <a:extLst>
                    <a:ext uri="{9D8B030D-6E8A-4147-A177-3AD203B41FA5}">
                      <a16:colId xmlns:a16="http://schemas.microsoft.com/office/drawing/2014/main" val="998181745"/>
                    </a:ext>
                  </a:extLst>
                </a:gridCol>
              </a:tblGrid>
              <a:tr h="341355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Parametr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Stan aktualny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 wdrożeniu SZE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Oszczędność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Jednostka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632255448"/>
                  </a:ext>
                </a:extLst>
              </a:tr>
              <a:tr h="341355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Koszt energii elektrycznej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68,6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62,2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6,4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mln zł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673896639"/>
                  </a:ext>
                </a:extLst>
              </a:tr>
              <a:tr h="341355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Koszt ciepła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87,0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76,5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10,5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mln zł</a:t>
                      </a:r>
                      <a:endParaRPr kumimoji="0" lang="pl-PL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98121935"/>
                  </a:ext>
                </a:extLst>
              </a:tr>
              <a:tr h="341355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Koszt gazu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17,4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14,7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2,7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mln zł</a:t>
                      </a:r>
                      <a:endParaRPr kumimoji="0" lang="pl-PL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352696473"/>
                  </a:ext>
                </a:extLst>
              </a:tr>
              <a:tr h="407000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Łączny koszt energii i paliw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173,0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153,4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19,7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mln zł</a:t>
                      </a:r>
                      <a:endParaRPr kumimoji="0" lang="pl-PL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678301611"/>
                  </a:ext>
                </a:extLst>
              </a:tr>
              <a:tr h="341355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Nakłady inwestycyjne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59,2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mln zł</a:t>
                      </a:r>
                      <a:endParaRPr kumimoji="0" lang="pl-PL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884686760"/>
                  </a:ext>
                </a:extLst>
              </a:tr>
              <a:tr h="341355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SPBT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3,01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lat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70345318"/>
                  </a:ext>
                </a:extLst>
              </a:tr>
            </a:tbl>
          </a:graphicData>
        </a:graphic>
      </p:graphicFrame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0025366"/>
              </p:ext>
            </p:extLst>
          </p:nvPr>
        </p:nvGraphicFramePr>
        <p:xfrm>
          <a:off x="6249726" y="155078"/>
          <a:ext cx="5216056" cy="4353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" name="Obraz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99818" y="2824932"/>
            <a:ext cx="7170737" cy="3566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3782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numeru slajdu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78920" y="6622696"/>
            <a:ext cx="513080" cy="233627"/>
          </a:xfrm>
          <a:prstGeom prst="rect">
            <a:avLst/>
          </a:prstGeom>
        </p:spPr>
        <p:txBody>
          <a:bodyPr/>
          <a:lstStyle/>
          <a:p>
            <a:fld id="{2E27F4D3-B96E-4B1F-B7AA-4577FB9564B4}" type="slidenum">
              <a:rPr lang="pl-PL" smtClean="0"/>
              <a:pPr/>
              <a:t>12</a:t>
            </a:fld>
            <a:endParaRPr lang="pl-PL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1929266" y="6121723"/>
            <a:ext cx="162098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b="1" dirty="0">
                <a:solidFill>
                  <a:srgbClr val="14328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Źródło: fot. m.st. Warszawa</a:t>
            </a:r>
            <a:endParaRPr lang="pl-PL" sz="800" dirty="0">
              <a:solidFill>
                <a:srgbClr val="14328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FDBD4263-0C2C-1D16-6D03-F27D857616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416" t="13707" r="20444" b="6292"/>
          <a:stretch/>
        </p:blipFill>
        <p:spPr>
          <a:xfrm>
            <a:off x="4977517" y="994012"/>
            <a:ext cx="7021002" cy="5486401"/>
          </a:xfrm>
          <a:prstGeom prst="rect">
            <a:avLst/>
          </a:prstGeom>
        </p:spPr>
      </p:pic>
      <p:pic>
        <p:nvPicPr>
          <p:cNvPr id="14" name="Symbol zastępczy wykresu 6">
            <a:extLst>
              <a:ext uri="{FF2B5EF4-FFF2-40B4-BE49-F238E27FC236}">
                <a16:creationId xmlns:a16="http://schemas.microsoft.com/office/drawing/2014/main" id="{86098BC2-6074-190A-4513-F7C290EE75DF}"/>
              </a:ext>
            </a:extLst>
          </p:cNvPr>
          <p:cNvPicPr>
            <a:picLocks noGrp="1" noChangeAspect="1"/>
          </p:cNvPicPr>
          <p:nvPr>
            <p:ph type="chart" sz="quarter" idx="11"/>
          </p:nvPr>
        </p:nvPicPr>
        <p:blipFill>
          <a:blip r:embed="rId3"/>
          <a:stretch>
            <a:fillRect/>
          </a:stretch>
        </p:blipFill>
        <p:spPr>
          <a:xfrm>
            <a:off x="629216" y="992102"/>
            <a:ext cx="3305643" cy="23290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Tytuł 1"/>
          <p:cNvSpPr>
            <a:spLocks noGrp="1"/>
          </p:cNvSpPr>
          <p:nvPr>
            <p:ph type="title"/>
          </p:nvPr>
        </p:nvSpPr>
        <p:spPr>
          <a:xfrm>
            <a:off x="2366463" y="107702"/>
            <a:ext cx="7765828" cy="69847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lnSpc>
                <a:spcPct val="114000"/>
              </a:lnSpc>
              <a:spcAft>
                <a:spcPts val="300"/>
              </a:spcAft>
            </a:pPr>
            <a:r>
              <a:rPr lang="pl-PL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Wirtualna Elektrownia w Dzielnicy Wawer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217" y="3605357"/>
            <a:ext cx="4221080" cy="244646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316447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701040" y="2619914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Dekarbonizacja warszawskiego ciepłownictwa sieciowego</a:t>
            </a:r>
          </a:p>
        </p:txBody>
      </p:sp>
      <p:sp>
        <p:nvSpPr>
          <p:cNvPr id="3" name="Symbol zastępczy numeru slajdu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78920" y="6622696"/>
            <a:ext cx="513080" cy="233627"/>
          </a:xfrm>
          <a:prstGeom prst="rect">
            <a:avLst/>
          </a:prstGeom>
        </p:spPr>
        <p:txBody>
          <a:bodyPr/>
          <a:lstStyle/>
          <a:p>
            <a:fld id="{2E27F4D3-B96E-4B1F-B7AA-4577FB9564B4}" type="slidenum">
              <a:rPr lang="pl-PL" smtClean="0"/>
              <a:pPr/>
              <a:t>13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233768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numeru slajdu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78920" y="6622696"/>
            <a:ext cx="513080" cy="233627"/>
          </a:xfrm>
          <a:prstGeom prst="rect">
            <a:avLst/>
          </a:prstGeom>
        </p:spPr>
        <p:txBody>
          <a:bodyPr/>
          <a:lstStyle/>
          <a:p>
            <a:fld id="{2E27F4D3-B96E-4B1F-B7AA-4577FB9564B4}" type="slidenum">
              <a:rPr lang="pl-PL" smtClean="0"/>
              <a:pPr/>
              <a:t>14</a:t>
            </a:fld>
            <a:endParaRPr lang="pl-PL" dirty="0"/>
          </a:p>
        </p:txBody>
      </p:sp>
      <p:sp>
        <p:nvSpPr>
          <p:cNvPr id="15" name="Tytuł 1"/>
          <p:cNvSpPr>
            <a:spLocks noGrp="1"/>
          </p:cNvSpPr>
          <p:nvPr>
            <p:ph type="title"/>
          </p:nvPr>
        </p:nvSpPr>
        <p:spPr>
          <a:xfrm>
            <a:off x="1136073" y="-10840"/>
            <a:ext cx="9615054" cy="983646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14000"/>
              </a:lnSpc>
              <a:spcAft>
                <a:spcPts val="300"/>
              </a:spcAft>
            </a:pPr>
            <a:r>
              <a:rPr lang="pl-PL" sz="3200" b="1" dirty="0">
                <a:latin typeface="Calibri" panose="020F0502020204030204" pitchFamily="34" charset="0"/>
                <a:cs typeface="Calibri" panose="020F0502020204030204" pitchFamily="34" charset="0"/>
              </a:rPr>
              <a:t>              Warszawski system ciepłowniczy (2023 rok)</a:t>
            </a:r>
            <a:endParaRPr lang="pl-PL" sz="32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4400" y="3802858"/>
            <a:ext cx="2624805" cy="1924588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8358" y="1789132"/>
            <a:ext cx="2799655" cy="1676400"/>
          </a:xfrm>
          <a:prstGeom prst="rect">
            <a:avLst/>
          </a:prstGeom>
        </p:spPr>
      </p:pic>
      <p:sp>
        <p:nvSpPr>
          <p:cNvPr id="12" name="pole tekstowe 11"/>
          <p:cNvSpPr txBox="1"/>
          <p:nvPr/>
        </p:nvSpPr>
        <p:spPr>
          <a:xfrm>
            <a:off x="1576880" y="1874916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ngram Warsaw"/>
                <a:ea typeface="+mn-ea"/>
                <a:cs typeface="+mn-cs"/>
              </a:rPr>
              <a:t>EC Żerań</a:t>
            </a:r>
          </a:p>
        </p:txBody>
      </p:sp>
      <p:pic>
        <p:nvPicPr>
          <p:cNvPr id="16" name="Obraz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65" y="1677172"/>
            <a:ext cx="2095500" cy="1400175"/>
          </a:xfrm>
          <a:prstGeom prst="rect">
            <a:avLst/>
          </a:prstGeom>
        </p:spPr>
      </p:pic>
      <p:sp>
        <p:nvSpPr>
          <p:cNvPr id="17" name="pole tekstowe 16"/>
          <p:cNvSpPr txBox="1"/>
          <p:nvPr/>
        </p:nvSpPr>
        <p:spPr>
          <a:xfrm>
            <a:off x="367107" y="3541709"/>
            <a:ext cx="2299894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ŹRÓDŁA SZCZYTOWE</a:t>
            </a:r>
            <a:endParaRPr lang="pl-PL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pole tekstowe 17"/>
          <p:cNvSpPr txBox="1"/>
          <p:nvPr/>
        </p:nvSpPr>
        <p:spPr>
          <a:xfrm>
            <a:off x="8518358" y="3481843"/>
            <a:ext cx="13843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Fot. PGNiG Termika</a:t>
            </a:r>
          </a:p>
        </p:txBody>
      </p:sp>
      <p:sp>
        <p:nvSpPr>
          <p:cNvPr id="19" name="pole tekstowe 18"/>
          <p:cNvSpPr txBox="1"/>
          <p:nvPr/>
        </p:nvSpPr>
        <p:spPr>
          <a:xfrm>
            <a:off x="8458200" y="5698985"/>
            <a:ext cx="2514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Fot. D.Majgier.pl</a:t>
            </a:r>
          </a:p>
        </p:txBody>
      </p:sp>
      <p:sp>
        <p:nvSpPr>
          <p:cNvPr id="20" name="pole tekstowe 19"/>
          <p:cNvSpPr txBox="1"/>
          <p:nvPr/>
        </p:nvSpPr>
        <p:spPr>
          <a:xfrm>
            <a:off x="8286921" y="1174807"/>
            <a:ext cx="28722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600" b="1" dirty="0">
                <a:latin typeface="Calibri" panose="020F0502020204030204" pitchFamily="34" charset="0"/>
                <a:cs typeface="Calibri" panose="020F0502020204030204" pitchFamily="34" charset="0"/>
              </a:rPr>
              <a:t>Elektrociepłownia Żerań</a:t>
            </a:r>
          </a:p>
          <a:p>
            <a:pPr algn="ctr"/>
            <a:r>
              <a:rPr lang="pl-PL" sz="1400" b="1" dirty="0">
                <a:latin typeface="Calibri" panose="020F0502020204030204" pitchFamily="34" charset="0"/>
                <a:cs typeface="Calibri" panose="020F0502020204030204" pitchFamily="34" charset="0"/>
              </a:rPr>
              <a:t>                 2006 </a:t>
            </a:r>
            <a:r>
              <a:rPr lang="pl-PL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MWt</a:t>
            </a:r>
            <a:r>
              <a:rPr lang="pl-PL" sz="1400" b="1" dirty="0">
                <a:latin typeface="Calibri" panose="020F0502020204030204" pitchFamily="34" charset="0"/>
                <a:cs typeface="Calibri" panose="020F0502020204030204" pitchFamily="34" charset="0"/>
              </a:rPr>
              <a:t>,  908 </a:t>
            </a:r>
            <a:r>
              <a:rPr lang="pl-PL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MWe</a:t>
            </a:r>
            <a:endParaRPr lang="pl-PL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pole tekstowe 20"/>
          <p:cNvSpPr txBox="1"/>
          <p:nvPr/>
        </p:nvSpPr>
        <p:spPr>
          <a:xfrm>
            <a:off x="213782" y="989318"/>
            <a:ext cx="2565824" cy="55399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l-PL" sz="1600" b="1" dirty="0">
                <a:latin typeface="Calibri" panose="020F0502020204030204" pitchFamily="34" charset="0"/>
                <a:cs typeface="Calibri" panose="020F0502020204030204" pitchFamily="34" charset="0"/>
              </a:rPr>
              <a:t>Ciepłownia Kawęczyn</a:t>
            </a:r>
          </a:p>
          <a:p>
            <a:pPr algn="ctr"/>
            <a:r>
              <a:rPr lang="pl-PL" sz="1400" b="1" dirty="0">
                <a:latin typeface="Calibri" panose="020F0502020204030204" pitchFamily="34" charset="0"/>
                <a:cs typeface="Calibri" panose="020F0502020204030204" pitchFamily="34" charset="0"/>
              </a:rPr>
              <a:t>465 </a:t>
            </a:r>
            <a:r>
              <a:rPr lang="pl-PL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MWt</a:t>
            </a:r>
            <a:endParaRPr lang="pl-PL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pole tekstowe 21"/>
          <p:cNvSpPr txBox="1"/>
          <p:nvPr/>
        </p:nvSpPr>
        <p:spPr>
          <a:xfrm>
            <a:off x="8153932" y="5914429"/>
            <a:ext cx="36570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>
                <a:latin typeface="Calibri" panose="020F0502020204030204" pitchFamily="34" charset="0"/>
                <a:cs typeface="Calibri" panose="020F0502020204030204" pitchFamily="34" charset="0"/>
              </a:rPr>
              <a:t>Elektrociepłownia Siekierki</a:t>
            </a:r>
          </a:p>
          <a:p>
            <a:pPr algn="ctr"/>
            <a:r>
              <a:rPr lang="pl-PL" sz="1400" b="1" dirty="0">
                <a:latin typeface="Calibri" panose="020F0502020204030204" pitchFamily="34" charset="0"/>
                <a:cs typeface="Calibri" panose="020F0502020204030204" pitchFamily="34" charset="0"/>
              </a:rPr>
              <a:t>2068 </a:t>
            </a:r>
            <a:r>
              <a:rPr lang="pl-PL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MWt</a:t>
            </a:r>
            <a:r>
              <a:rPr lang="pl-PL" sz="1400" b="1" dirty="0">
                <a:latin typeface="Calibri" panose="020F0502020204030204" pitchFamily="34" charset="0"/>
                <a:cs typeface="Calibri" panose="020F0502020204030204" pitchFamily="34" charset="0"/>
              </a:rPr>
              <a:t>,  650 </a:t>
            </a:r>
            <a:r>
              <a:rPr lang="pl-PL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MWe</a:t>
            </a:r>
            <a:endParaRPr lang="pl-PL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pole tekstowe 22"/>
          <p:cNvSpPr txBox="1"/>
          <p:nvPr/>
        </p:nvSpPr>
        <p:spPr>
          <a:xfrm>
            <a:off x="421058" y="5544504"/>
            <a:ext cx="20131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>
                <a:latin typeface="Calibri" panose="020F0502020204030204" pitchFamily="34" charset="0"/>
                <a:cs typeface="Calibri" panose="020F0502020204030204" pitchFamily="34" charset="0"/>
              </a:rPr>
              <a:t>Ciepłownia Wola</a:t>
            </a:r>
          </a:p>
          <a:p>
            <a:pPr algn="ctr"/>
            <a:r>
              <a:rPr lang="pl-PL" sz="1400" b="1" dirty="0">
                <a:latin typeface="Calibri" panose="020F0502020204030204" pitchFamily="34" charset="0"/>
                <a:cs typeface="Calibri" panose="020F0502020204030204" pitchFamily="34" charset="0"/>
              </a:rPr>
              <a:t>349 </a:t>
            </a:r>
            <a:r>
              <a:rPr lang="pl-PL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MWt</a:t>
            </a:r>
            <a:endParaRPr lang="pl-PL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" name="Obraz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07" y="4201964"/>
            <a:ext cx="1714500" cy="1233370"/>
          </a:xfrm>
          <a:prstGeom prst="rect">
            <a:avLst/>
          </a:prstGeom>
        </p:spPr>
      </p:pic>
      <p:sp>
        <p:nvSpPr>
          <p:cNvPr id="25" name="pole tekstowe 24"/>
          <p:cNvSpPr txBox="1"/>
          <p:nvPr/>
        </p:nvSpPr>
        <p:spPr>
          <a:xfrm>
            <a:off x="525733" y="5394086"/>
            <a:ext cx="225387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>
                <a:latin typeface="Arial" panose="020B0604020202020204" pitchFamily="34" charset="0"/>
                <a:cs typeface="Arial" panose="020B0604020202020204" pitchFamily="34" charset="0"/>
              </a:rPr>
              <a:t>Fot. Wikipedia </a:t>
            </a:r>
          </a:p>
        </p:txBody>
      </p:sp>
      <p:sp>
        <p:nvSpPr>
          <p:cNvPr id="26" name="pole tekstowe 25"/>
          <p:cNvSpPr txBox="1"/>
          <p:nvPr/>
        </p:nvSpPr>
        <p:spPr>
          <a:xfrm>
            <a:off x="560993" y="3081154"/>
            <a:ext cx="10916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>
                <a:latin typeface="Arial" panose="020B0604020202020204" pitchFamily="34" charset="0"/>
                <a:cs typeface="Arial" panose="020B0604020202020204" pitchFamily="34" charset="0"/>
              </a:rPr>
              <a:t>Fot. Wikipedia</a:t>
            </a:r>
          </a:p>
        </p:txBody>
      </p:sp>
      <p:pic>
        <p:nvPicPr>
          <p:cNvPr id="27" name="Obraz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935" y="1181221"/>
            <a:ext cx="4011168" cy="4130208"/>
          </a:xfrm>
          <a:prstGeom prst="rect">
            <a:avLst/>
          </a:prstGeom>
        </p:spPr>
      </p:pic>
      <p:sp>
        <p:nvSpPr>
          <p:cNvPr id="28" name="pole tekstowe 27"/>
          <p:cNvSpPr txBox="1"/>
          <p:nvPr/>
        </p:nvSpPr>
        <p:spPr>
          <a:xfrm>
            <a:off x="6024594" y="4614908"/>
            <a:ext cx="1524000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l-PL" sz="800" dirty="0">
                <a:latin typeface="Calibri" panose="020F0502020204030204" pitchFamily="34" charset="0"/>
                <a:cs typeface="Calibri" panose="020F0502020204030204" pitchFamily="34" charset="0"/>
              </a:rPr>
              <a:t>Źródło: </a:t>
            </a:r>
            <a:r>
              <a:rPr lang="pl-PL" sz="800" err="1">
                <a:latin typeface="Calibri" panose="020F0502020204030204" pitchFamily="34" charset="0"/>
                <a:cs typeface="Calibri" panose="020F0502020204030204" pitchFamily="34" charset="0"/>
              </a:rPr>
              <a:t>Veolia</a:t>
            </a:r>
            <a:r>
              <a:rPr lang="pl-PL" sz="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pl-PL" sz="800" dirty="0">
                <a:latin typeface="Calibri" panose="020F0502020204030204" pitchFamily="34" charset="0"/>
                <a:cs typeface="Calibri" panose="020F0502020204030204" pitchFamily="34" charset="0"/>
              </a:rPr>
              <a:t>Energia Warszawa</a:t>
            </a:r>
          </a:p>
        </p:txBody>
      </p:sp>
      <p:cxnSp>
        <p:nvCxnSpPr>
          <p:cNvPr id="29" name="Łącznik prosty ze strzałką 28"/>
          <p:cNvCxnSpPr>
            <a:cxnSpLocks/>
          </p:cNvCxnSpPr>
          <p:nvPr/>
        </p:nvCxnSpPr>
        <p:spPr>
          <a:xfrm>
            <a:off x="2542158" y="2234339"/>
            <a:ext cx="3358299" cy="4923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Łącznik prosty ze strzałką 29"/>
          <p:cNvCxnSpPr>
            <a:cxnSpLocks/>
            <a:endCxn id="9" idx="1"/>
          </p:cNvCxnSpPr>
          <p:nvPr/>
        </p:nvCxnSpPr>
        <p:spPr>
          <a:xfrm>
            <a:off x="5486400" y="3837717"/>
            <a:ext cx="3048000" cy="9274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Łącznik prosty ze strzałką 30"/>
          <p:cNvCxnSpPr>
            <a:cxnSpLocks/>
          </p:cNvCxnSpPr>
          <p:nvPr/>
        </p:nvCxnSpPr>
        <p:spPr>
          <a:xfrm flipH="1">
            <a:off x="4637658" y="2279865"/>
            <a:ext cx="3880700" cy="476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Łącznik prosty ze strzałką 31"/>
          <p:cNvCxnSpPr>
            <a:endCxn id="24" idx="3"/>
          </p:cNvCxnSpPr>
          <p:nvPr/>
        </p:nvCxnSpPr>
        <p:spPr>
          <a:xfrm flipH="1">
            <a:off x="2332907" y="3386895"/>
            <a:ext cx="1513143" cy="14317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Obraz 32">
            <a:extLst>
              <a:ext uri="{FF2B5EF4-FFF2-40B4-BE49-F238E27FC236}">
                <a16:creationId xmlns:a16="http://schemas.microsoft.com/office/drawing/2014/main" id="{F8FBE733-F722-A691-E5A7-B3AB99DD01C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83665" y="5181922"/>
            <a:ext cx="3512335" cy="1557832"/>
          </a:xfrm>
          <a:prstGeom prst="rect">
            <a:avLst/>
          </a:prstGeom>
        </p:spPr>
      </p:pic>
      <p:sp>
        <p:nvSpPr>
          <p:cNvPr id="34" name="pole tekstowe 33">
            <a:extLst>
              <a:ext uri="{FF2B5EF4-FFF2-40B4-BE49-F238E27FC236}">
                <a16:creationId xmlns:a16="http://schemas.microsoft.com/office/drawing/2014/main" id="{8AC982A4-1391-8A79-ECC3-70071F5BFF62}"/>
              </a:ext>
            </a:extLst>
          </p:cNvPr>
          <p:cNvSpPr txBox="1"/>
          <p:nvPr/>
        </p:nvSpPr>
        <p:spPr>
          <a:xfrm>
            <a:off x="2779606" y="800807"/>
            <a:ext cx="5994939" cy="30777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pl-PL" sz="1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Udział węgla w produkcji ciepła i energii elektrycznej (w kogeneracji):76%</a:t>
            </a:r>
          </a:p>
        </p:txBody>
      </p:sp>
    </p:spTree>
    <p:extLst>
      <p:ext uri="{BB962C8B-B14F-4D97-AF65-F5344CB8AC3E}">
        <p14:creationId xmlns:p14="http://schemas.microsoft.com/office/powerpoint/2010/main" val="18277702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E27F4D3-B96E-4B1F-B7AA-4577FB9564B4}" type="slidenum">
              <a:rPr lang="pl-PL" smtClean="0"/>
              <a:pPr/>
              <a:t>15</a:t>
            </a:fld>
            <a:endParaRPr lang="pl-PL" dirty="0"/>
          </a:p>
        </p:txBody>
      </p:sp>
      <p:sp>
        <p:nvSpPr>
          <p:cNvPr id="38" name="Tytuł 4"/>
          <p:cNvSpPr>
            <a:spLocks noGrp="1"/>
          </p:cNvSpPr>
          <p:nvPr>
            <p:ph type="title"/>
          </p:nvPr>
        </p:nvSpPr>
        <p:spPr>
          <a:xfrm>
            <a:off x="157146" y="-60982"/>
            <a:ext cx="11521773" cy="766048"/>
          </a:xfrm>
          <a:prstGeom prst="rect">
            <a:avLst/>
          </a:prstGeom>
        </p:spPr>
        <p:txBody>
          <a:bodyPr lIns="91440" tIns="45720" rIns="91440" bIns="45720" anchor="ctr"/>
          <a:lstStyle/>
          <a:p>
            <a:pPr algn="ctr"/>
            <a:r>
              <a:rPr lang="pl-PL" sz="2800" b="1" dirty="0">
                <a:latin typeface="Calibri" panose="020F0502020204030204" pitchFamily="34" charset="0"/>
                <a:cs typeface="Calibri" panose="020F0502020204030204" pitchFamily="34" charset="0"/>
              </a:rPr>
              <a:t>Dywersyfikacja paliw i źródeł ciepła</a:t>
            </a:r>
          </a:p>
        </p:txBody>
      </p:sp>
      <p:pic>
        <p:nvPicPr>
          <p:cNvPr id="39" name="Obraz 3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703" y="1640917"/>
            <a:ext cx="3617671" cy="3505744"/>
          </a:xfrm>
          <a:prstGeom prst="rect">
            <a:avLst/>
          </a:prstGeom>
        </p:spPr>
      </p:pic>
      <p:sp>
        <p:nvSpPr>
          <p:cNvPr id="40" name="pole tekstowe 39"/>
          <p:cNvSpPr txBox="1"/>
          <p:nvPr/>
        </p:nvSpPr>
        <p:spPr>
          <a:xfrm>
            <a:off x="6754778" y="4483239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>
                <a:latin typeface="Calibri" panose="020F0502020204030204" pitchFamily="34" charset="0"/>
                <a:cs typeface="Calibri" panose="020F0502020204030204" pitchFamily="34" charset="0"/>
              </a:rPr>
              <a:t>Źródło: </a:t>
            </a:r>
            <a:r>
              <a:rPr lang="pl-PL" sz="800" dirty="0" err="1">
                <a:latin typeface="Calibri" panose="020F0502020204030204" pitchFamily="34" charset="0"/>
                <a:cs typeface="Calibri" panose="020F0502020204030204" pitchFamily="34" charset="0"/>
              </a:rPr>
              <a:t>Veolia</a:t>
            </a:r>
            <a:r>
              <a:rPr lang="pl-PL" sz="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pl-PL" sz="800" dirty="0">
                <a:latin typeface="Calibri" panose="020F0502020204030204" pitchFamily="34" charset="0"/>
                <a:cs typeface="Calibri" panose="020F0502020204030204" pitchFamily="34" charset="0"/>
              </a:rPr>
              <a:t>Energia Warszawa</a:t>
            </a:r>
          </a:p>
          <a:p>
            <a:endParaRPr lang="pl-PL" sz="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Prostokąt zaokrąglony 40"/>
          <p:cNvSpPr/>
          <p:nvPr/>
        </p:nvSpPr>
        <p:spPr>
          <a:xfrm>
            <a:off x="194764" y="2041930"/>
            <a:ext cx="3637220" cy="104739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" name="Prostokąt zaokrąglony 41"/>
          <p:cNvSpPr/>
          <p:nvPr/>
        </p:nvSpPr>
        <p:spPr>
          <a:xfrm>
            <a:off x="7014537" y="743905"/>
            <a:ext cx="3372578" cy="854618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Prostokąt zaokrąglony 42"/>
          <p:cNvSpPr/>
          <p:nvPr/>
        </p:nvSpPr>
        <p:spPr>
          <a:xfrm>
            <a:off x="7537937" y="1695116"/>
            <a:ext cx="3200400" cy="96604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" name="Prostokąt zaokrąglony 43"/>
          <p:cNvSpPr/>
          <p:nvPr/>
        </p:nvSpPr>
        <p:spPr>
          <a:xfrm>
            <a:off x="8886684" y="2754871"/>
            <a:ext cx="3202497" cy="953143"/>
          </a:xfrm>
          <a:prstGeom prst="roundRect">
            <a:avLst/>
          </a:prstGeom>
          <a:solidFill>
            <a:schemeClr val="accent5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" name="Prostokąt zaokrąglony 44"/>
          <p:cNvSpPr/>
          <p:nvPr/>
        </p:nvSpPr>
        <p:spPr>
          <a:xfrm>
            <a:off x="8204182" y="3784572"/>
            <a:ext cx="3543513" cy="101962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" name="Prostokąt zaokrąglony 45"/>
          <p:cNvSpPr/>
          <p:nvPr/>
        </p:nvSpPr>
        <p:spPr>
          <a:xfrm>
            <a:off x="7546676" y="4895554"/>
            <a:ext cx="3818900" cy="106001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Prostokąt zaokrąglony 46"/>
          <p:cNvSpPr/>
          <p:nvPr/>
        </p:nvSpPr>
        <p:spPr>
          <a:xfrm>
            <a:off x="426660" y="3142210"/>
            <a:ext cx="3177595" cy="104100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Prostokąt zaokrąglony 47"/>
          <p:cNvSpPr/>
          <p:nvPr/>
        </p:nvSpPr>
        <p:spPr>
          <a:xfrm>
            <a:off x="1736352" y="4265971"/>
            <a:ext cx="2743200" cy="755724"/>
          </a:xfrm>
          <a:prstGeom prst="roundRect">
            <a:avLst/>
          </a:prstGeom>
          <a:solidFill>
            <a:schemeClr val="accent5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Prostokąt zaokrąglony 48"/>
          <p:cNvSpPr/>
          <p:nvPr/>
        </p:nvSpPr>
        <p:spPr>
          <a:xfrm>
            <a:off x="2224650" y="5079319"/>
            <a:ext cx="3581400" cy="909578"/>
          </a:xfrm>
          <a:prstGeom prst="roundRect">
            <a:avLst/>
          </a:prstGeom>
          <a:solidFill>
            <a:schemeClr val="accent6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" name="pole tekstowe 49"/>
          <p:cNvSpPr txBox="1"/>
          <p:nvPr/>
        </p:nvSpPr>
        <p:spPr>
          <a:xfrm>
            <a:off x="8083093" y="4872594"/>
            <a:ext cx="2667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>
                <a:latin typeface="Calibri" panose="020F0502020204030204" pitchFamily="34" charset="0"/>
                <a:cs typeface="Calibri" panose="020F0502020204030204" pitchFamily="34" charset="0"/>
              </a:rPr>
              <a:t>Elektrociepłownia Siekierki</a:t>
            </a:r>
          </a:p>
        </p:txBody>
      </p:sp>
      <p:sp>
        <p:nvSpPr>
          <p:cNvPr id="51" name="pole tekstowe 50"/>
          <p:cNvSpPr txBox="1"/>
          <p:nvPr/>
        </p:nvSpPr>
        <p:spPr>
          <a:xfrm>
            <a:off x="7546676" y="5116929"/>
            <a:ext cx="39624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100" dirty="0">
                <a:latin typeface="Calibri" panose="020F0502020204030204" pitchFamily="34" charset="0"/>
                <a:cs typeface="Calibri" panose="020F0502020204030204" pitchFamily="34" charset="0"/>
              </a:rPr>
              <a:t>w planie blok gazowo-parowy klasy 500 </a:t>
            </a:r>
            <a:r>
              <a:rPr lang="pl-PL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Mwe</a:t>
            </a:r>
            <a:endParaRPr lang="pl-PL" sz="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100" dirty="0">
                <a:latin typeface="Calibri" panose="020F0502020204030204" pitchFamily="34" charset="0"/>
                <a:cs typeface="Calibri" panose="020F0502020204030204" pitchFamily="34" charset="0"/>
              </a:rPr>
              <a:t>istniejący kocioł na biomasę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100" dirty="0">
                <a:latin typeface="Calibri" panose="020F0502020204030204" pitchFamily="34" charset="0"/>
                <a:cs typeface="Calibri" panose="020F0502020204030204" pitchFamily="34" charset="0"/>
              </a:rPr>
              <a:t>w planie kot</a:t>
            </a:r>
            <a:r>
              <a:rPr lang="pl-PL" sz="1200" dirty="0">
                <a:latin typeface="Calibri" panose="020F0502020204030204" pitchFamily="34" charset="0"/>
                <a:cs typeface="Calibri" panose="020F0502020204030204" pitchFamily="34" charset="0"/>
              </a:rPr>
              <a:t>łownia gazowa w miejsce kotłów węglowych</a:t>
            </a:r>
          </a:p>
        </p:txBody>
      </p:sp>
      <p:sp>
        <p:nvSpPr>
          <p:cNvPr id="52" name="pole tekstowe 51"/>
          <p:cNvSpPr txBox="1"/>
          <p:nvPr/>
        </p:nvSpPr>
        <p:spPr>
          <a:xfrm>
            <a:off x="8840649" y="3791118"/>
            <a:ext cx="22705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>
                <a:latin typeface="Calibri" panose="020F0502020204030204" pitchFamily="34" charset="0"/>
                <a:cs typeface="Calibri" panose="020F0502020204030204" pitchFamily="34" charset="0"/>
              </a:rPr>
              <a:t>Ciepłownia Międzylesie</a:t>
            </a:r>
          </a:p>
        </p:txBody>
      </p:sp>
      <p:sp>
        <p:nvSpPr>
          <p:cNvPr id="53" name="pole tekstowe 52"/>
          <p:cNvSpPr txBox="1"/>
          <p:nvPr/>
        </p:nvSpPr>
        <p:spPr>
          <a:xfrm>
            <a:off x="8185294" y="4059870"/>
            <a:ext cx="36524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100" dirty="0">
                <a:latin typeface="Calibri" panose="020F0502020204030204" pitchFamily="34" charset="0"/>
                <a:cs typeface="Calibri" panose="020F0502020204030204" pitchFamily="34" charset="0"/>
              </a:rPr>
              <a:t>ciepłownia węglowa Międzylesie będąca poza siecią centralną będzie przekształcona na dwie kotłownie gazowe kogeneracyjne położone w dwóch różnych lokalizacjach </a:t>
            </a:r>
          </a:p>
        </p:txBody>
      </p:sp>
      <p:sp>
        <p:nvSpPr>
          <p:cNvPr id="54" name="pole tekstowe 53"/>
          <p:cNvSpPr txBox="1"/>
          <p:nvPr/>
        </p:nvSpPr>
        <p:spPr>
          <a:xfrm>
            <a:off x="9379206" y="2801114"/>
            <a:ext cx="22060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>
                <a:latin typeface="Calibri" panose="020F0502020204030204" pitchFamily="34" charset="0"/>
                <a:cs typeface="Calibri" panose="020F0502020204030204" pitchFamily="34" charset="0"/>
              </a:rPr>
              <a:t>Ciepłownia Kawęczyn</a:t>
            </a:r>
          </a:p>
        </p:txBody>
      </p:sp>
      <p:sp>
        <p:nvSpPr>
          <p:cNvPr id="55" name="pole tekstowe 54"/>
          <p:cNvSpPr txBox="1"/>
          <p:nvPr/>
        </p:nvSpPr>
        <p:spPr>
          <a:xfrm>
            <a:off x="8996341" y="3051310"/>
            <a:ext cx="2971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100" dirty="0">
                <a:latin typeface="Calibri" panose="020F0502020204030204" pitchFamily="34" charset="0"/>
                <a:cs typeface="Calibri" panose="020F0502020204030204" pitchFamily="34" charset="0"/>
              </a:rPr>
              <a:t>budowa dwóch kotłów gazowo-olejowych po 110 </a:t>
            </a:r>
            <a:r>
              <a:rPr lang="pl-PL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MWt</a:t>
            </a:r>
            <a:endParaRPr lang="pl-PL" sz="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100" dirty="0">
                <a:latin typeface="Calibri" panose="020F0502020204030204" pitchFamily="34" charset="0"/>
                <a:cs typeface="Calibri" panose="020F0502020204030204" pitchFamily="34" charset="0"/>
              </a:rPr>
              <a:t>w planie kotłownia gazowa 6x38 </a:t>
            </a:r>
            <a:r>
              <a:rPr lang="pl-PL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MWt</a:t>
            </a:r>
            <a:endParaRPr lang="pl-PL" sz="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pl-PL"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6" name="pole tekstowe 55"/>
          <p:cNvSpPr txBox="1"/>
          <p:nvPr/>
        </p:nvSpPr>
        <p:spPr>
          <a:xfrm>
            <a:off x="8205737" y="1734153"/>
            <a:ext cx="22969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>
                <a:latin typeface="Calibri" panose="020F0502020204030204" pitchFamily="34" charset="0"/>
                <a:cs typeface="Calibri" panose="020F0502020204030204" pitchFamily="34" charset="0"/>
              </a:rPr>
              <a:t>Biogazownia MPO</a:t>
            </a:r>
          </a:p>
        </p:txBody>
      </p:sp>
      <p:sp>
        <p:nvSpPr>
          <p:cNvPr id="57" name="pole tekstowe 56"/>
          <p:cNvSpPr txBox="1"/>
          <p:nvPr/>
        </p:nvSpPr>
        <p:spPr>
          <a:xfrm>
            <a:off x="7766021" y="2002845"/>
            <a:ext cx="287750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100" dirty="0">
                <a:latin typeface="Calibri" panose="020F0502020204030204" pitchFamily="34" charset="0"/>
                <a:cs typeface="Calibri" panose="020F0502020204030204" pitchFamily="34" charset="0"/>
              </a:rPr>
              <a:t>w planie biogazownia o wydajności </a:t>
            </a:r>
            <a:br>
              <a:rPr lang="pl-PL" sz="11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1100" dirty="0">
                <a:latin typeface="Calibri" panose="020F0502020204030204" pitchFamily="34" charset="0"/>
                <a:cs typeface="Calibri" panose="020F0502020204030204" pitchFamily="34" charset="0"/>
              </a:rPr>
              <a:t>11 mln Nm3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100" dirty="0">
                <a:latin typeface="Calibri" panose="020F0502020204030204" pitchFamily="34" charset="0"/>
                <a:cs typeface="Calibri" panose="020F0502020204030204" pitchFamily="34" charset="0"/>
              </a:rPr>
              <a:t>kogeneracja 1MWe</a:t>
            </a:r>
          </a:p>
        </p:txBody>
      </p:sp>
      <p:sp>
        <p:nvSpPr>
          <p:cNvPr id="58" name="pole tekstowe 57"/>
          <p:cNvSpPr txBox="1"/>
          <p:nvPr/>
        </p:nvSpPr>
        <p:spPr>
          <a:xfrm>
            <a:off x="2325683" y="5125868"/>
            <a:ext cx="3505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>
                <a:latin typeface="Calibri" panose="020F0502020204030204" pitchFamily="34" charset="0"/>
                <a:cs typeface="Calibri" panose="020F0502020204030204" pitchFamily="34" charset="0"/>
              </a:rPr>
              <a:t>Elektrociepłownia </a:t>
            </a:r>
            <a:r>
              <a:rPr lang="pl-PL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Cleveren</a:t>
            </a:r>
            <a:r>
              <a:rPr lang="pl-PL" sz="1400" b="1" dirty="0">
                <a:latin typeface="Calibri" panose="020F0502020204030204" pitchFamily="34" charset="0"/>
                <a:cs typeface="Calibri" panose="020F0502020204030204" pitchFamily="34" charset="0"/>
              </a:rPr>
              <a:t> Holding</a:t>
            </a:r>
          </a:p>
        </p:txBody>
      </p:sp>
      <p:sp>
        <p:nvSpPr>
          <p:cNvPr id="59" name="pole tekstowe 58"/>
          <p:cNvSpPr txBox="1"/>
          <p:nvPr/>
        </p:nvSpPr>
        <p:spPr>
          <a:xfrm>
            <a:off x="2548156" y="5453837"/>
            <a:ext cx="32827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100" dirty="0">
                <a:latin typeface="Calibri" panose="020F0502020204030204" pitchFamily="34" charset="0"/>
                <a:cs typeface="Calibri" panose="020F0502020204030204" pitchFamily="34" charset="0"/>
              </a:rPr>
              <a:t>w planach elektrociepłownia gazowo-parowa </a:t>
            </a:r>
            <a:br>
              <a:rPr lang="pl-PL" sz="11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1100" dirty="0">
                <a:latin typeface="Calibri" panose="020F0502020204030204" pitchFamily="34" charset="0"/>
                <a:cs typeface="Calibri" panose="020F0502020204030204" pitchFamily="34" charset="0"/>
              </a:rPr>
              <a:t>110 </a:t>
            </a:r>
            <a:r>
              <a:rPr lang="pl-PL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Mwe</a:t>
            </a:r>
            <a:r>
              <a:rPr lang="pl-PL" sz="1100" dirty="0">
                <a:latin typeface="Calibri" panose="020F0502020204030204" pitchFamily="34" charset="0"/>
                <a:cs typeface="Calibri" panose="020F0502020204030204" pitchFamily="34" charset="0"/>
              </a:rPr>
              <a:t> i 90 </a:t>
            </a:r>
            <a:r>
              <a:rPr lang="pl-PL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MWt</a:t>
            </a:r>
            <a:endParaRPr lang="pl-PL"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0" name="pole tekstowe 59"/>
          <p:cNvSpPr txBox="1"/>
          <p:nvPr/>
        </p:nvSpPr>
        <p:spPr>
          <a:xfrm>
            <a:off x="2173071" y="4267305"/>
            <a:ext cx="19750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>
                <a:latin typeface="Calibri" panose="020F0502020204030204" pitchFamily="34" charset="0"/>
                <a:cs typeface="Calibri" panose="020F0502020204030204" pitchFamily="34" charset="0"/>
              </a:rPr>
              <a:t>Ciepłownia Wola</a:t>
            </a:r>
          </a:p>
        </p:txBody>
      </p:sp>
      <p:sp>
        <p:nvSpPr>
          <p:cNvPr id="61" name="pole tekstowe 60"/>
          <p:cNvSpPr txBox="1"/>
          <p:nvPr/>
        </p:nvSpPr>
        <p:spPr>
          <a:xfrm>
            <a:off x="1795760" y="4544259"/>
            <a:ext cx="24091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100" dirty="0">
                <a:latin typeface="Calibri" panose="020F0502020204030204" pitchFamily="34" charset="0"/>
                <a:cs typeface="Calibri" panose="020F0502020204030204" pitchFamily="34" charset="0"/>
              </a:rPr>
              <a:t>w planie zastąpienie spalania oleju lekkiego spalaniem gazu</a:t>
            </a:r>
          </a:p>
        </p:txBody>
      </p:sp>
      <p:sp>
        <p:nvSpPr>
          <p:cNvPr id="62" name="pole tekstowe 61"/>
          <p:cNvSpPr txBox="1"/>
          <p:nvPr/>
        </p:nvSpPr>
        <p:spPr>
          <a:xfrm>
            <a:off x="806616" y="3152810"/>
            <a:ext cx="25337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Veolia</a:t>
            </a:r>
            <a:r>
              <a:rPr lang="pl-PL" sz="1400" b="1" dirty="0">
                <a:latin typeface="Calibri" panose="020F0502020204030204" pitchFamily="34" charset="0"/>
                <a:cs typeface="Calibri" panose="020F0502020204030204" pitchFamily="34" charset="0"/>
              </a:rPr>
              <a:t> Mała Kogeneracja</a:t>
            </a:r>
          </a:p>
        </p:txBody>
      </p:sp>
      <p:sp>
        <p:nvSpPr>
          <p:cNvPr id="63" name="pole tekstowe 62"/>
          <p:cNvSpPr txBox="1"/>
          <p:nvPr/>
        </p:nvSpPr>
        <p:spPr>
          <a:xfrm>
            <a:off x="488383" y="3423866"/>
            <a:ext cx="31702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100" dirty="0">
                <a:latin typeface="Calibri" panose="020F0502020204030204" pitchFamily="34" charset="0"/>
                <a:cs typeface="Calibri" panose="020F0502020204030204" pitchFamily="34" charset="0"/>
              </a:rPr>
              <a:t>istniejące dwa układy małej kogeneracji o mocy 1 </a:t>
            </a:r>
            <a:r>
              <a:rPr lang="pl-PL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MWe</a:t>
            </a:r>
            <a:r>
              <a:rPr lang="pl-PL" sz="1100" dirty="0">
                <a:latin typeface="Calibri" panose="020F0502020204030204" pitchFamily="34" charset="0"/>
                <a:cs typeface="Calibri" panose="020F0502020204030204" pitchFamily="34" charset="0"/>
              </a:rPr>
              <a:t> każdy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100" dirty="0">
                <a:latin typeface="Calibri" panose="020F0502020204030204" pitchFamily="34" charset="0"/>
                <a:cs typeface="Calibri" panose="020F0502020204030204" pitchFamily="34" charset="0"/>
              </a:rPr>
              <a:t>powyższe źródła włączone do centralnej sieci ciepłowniczej</a:t>
            </a:r>
          </a:p>
        </p:txBody>
      </p:sp>
      <p:sp>
        <p:nvSpPr>
          <p:cNvPr id="64" name="pole tekstowe 63"/>
          <p:cNvSpPr txBox="1"/>
          <p:nvPr/>
        </p:nvSpPr>
        <p:spPr>
          <a:xfrm>
            <a:off x="673529" y="2073909"/>
            <a:ext cx="25391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>
                <a:latin typeface="Calibri" panose="020F0502020204030204" pitchFamily="34" charset="0"/>
                <a:cs typeface="Calibri" panose="020F0502020204030204" pitchFamily="34" charset="0"/>
              </a:rPr>
              <a:t>Elektrociepłownia Żerań</a:t>
            </a:r>
          </a:p>
        </p:txBody>
      </p:sp>
      <p:sp>
        <p:nvSpPr>
          <p:cNvPr id="65" name="pole tekstowe 64"/>
          <p:cNvSpPr txBox="1"/>
          <p:nvPr/>
        </p:nvSpPr>
        <p:spPr>
          <a:xfrm>
            <a:off x="166862" y="2319881"/>
            <a:ext cx="36492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100" dirty="0">
                <a:latin typeface="Calibri" panose="020F0502020204030204" pitchFamily="34" charset="0"/>
                <a:cs typeface="Calibri" panose="020F0502020204030204" pitchFamily="34" charset="0"/>
              </a:rPr>
              <a:t>istniejący blok gazowo-parowy klasy 500 </a:t>
            </a:r>
            <a:r>
              <a:rPr lang="pl-PL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MWe</a:t>
            </a:r>
            <a:r>
              <a:rPr lang="pl-PL" sz="1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100" dirty="0">
                <a:latin typeface="Calibri" panose="020F0502020204030204" pitchFamily="34" charset="0"/>
                <a:cs typeface="Calibri" panose="020F0502020204030204" pitchFamily="34" charset="0"/>
              </a:rPr>
              <a:t>kotłownia gazowa szczytowa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100" dirty="0">
                <a:latin typeface="Calibri" panose="020F0502020204030204" pitchFamily="34" charset="0"/>
                <a:cs typeface="Calibri" panose="020F0502020204030204" pitchFamily="34" charset="0"/>
              </a:rPr>
              <a:t>w planie budowa bloku wielopaliwowego o mocy 70 </a:t>
            </a:r>
            <a:r>
              <a:rPr lang="pl-PL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Mwe</a:t>
            </a:r>
            <a:r>
              <a:rPr lang="pl-PL" sz="1100" dirty="0">
                <a:latin typeface="Calibri" panose="020F0502020204030204" pitchFamily="34" charset="0"/>
                <a:cs typeface="Calibri" panose="020F0502020204030204" pitchFamily="34" charset="0"/>
              </a:rPr>
              <a:t> i 149 </a:t>
            </a:r>
            <a:r>
              <a:rPr lang="pl-PL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MWt</a:t>
            </a:r>
            <a:r>
              <a:rPr lang="pl-PL" sz="1100" dirty="0">
                <a:latin typeface="Calibri" panose="020F0502020204030204" pitchFamily="34" charset="0"/>
                <a:cs typeface="Calibri" panose="020F0502020204030204" pitchFamily="34" charset="0"/>
              </a:rPr>
              <a:t> opalanego biomasą i </a:t>
            </a:r>
            <a:r>
              <a:rPr lang="pl-PL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RDFem</a:t>
            </a:r>
            <a:endParaRPr lang="pl-PL"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6" name="pole tekstowe 65"/>
          <p:cNvSpPr txBox="1"/>
          <p:nvPr/>
        </p:nvSpPr>
        <p:spPr>
          <a:xfrm>
            <a:off x="7371007" y="777729"/>
            <a:ext cx="26596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>
                <a:latin typeface="Calibri" panose="020F0502020204030204" pitchFamily="34" charset="0"/>
                <a:cs typeface="Calibri" panose="020F0502020204030204" pitchFamily="34" charset="0"/>
              </a:rPr>
              <a:t>Elektrociepłownia ZUSOK</a:t>
            </a:r>
          </a:p>
          <a:p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7" name="pole tekstowe 66"/>
          <p:cNvSpPr txBox="1"/>
          <p:nvPr/>
        </p:nvSpPr>
        <p:spPr>
          <a:xfrm>
            <a:off x="7010086" y="1062934"/>
            <a:ext cx="337702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100" dirty="0">
                <a:latin typeface="Calibri" panose="020F0502020204030204" pitchFamily="34" charset="0"/>
                <a:cs typeface="Calibri" panose="020F0502020204030204" pitchFamily="34" charset="0"/>
              </a:rPr>
              <a:t>źródło kogeneracyjne w trakcie rozbudowy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100" dirty="0">
                <a:latin typeface="Calibri" panose="020F0502020204030204" pitchFamily="34" charset="0"/>
                <a:cs typeface="Calibri" panose="020F0502020204030204" pitchFamily="34" charset="0"/>
              </a:rPr>
              <a:t>docelowo o mocy 54 </a:t>
            </a:r>
            <a:r>
              <a:rPr lang="pl-PL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MWt</a:t>
            </a:r>
            <a:r>
              <a:rPr lang="pl-PL" sz="1100" dirty="0">
                <a:latin typeface="Calibri" panose="020F0502020204030204" pitchFamily="34" charset="0"/>
                <a:cs typeface="Calibri" panose="020F0502020204030204" pitchFamily="34" charset="0"/>
              </a:rPr>
              <a:t> i 27,2 </a:t>
            </a:r>
            <a:r>
              <a:rPr lang="pl-PL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MWe</a:t>
            </a:r>
            <a:endParaRPr lang="pl-PL" sz="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8" name="Prostokąt zaokrąglony 67"/>
          <p:cNvSpPr/>
          <p:nvPr/>
        </p:nvSpPr>
        <p:spPr>
          <a:xfrm>
            <a:off x="211807" y="743905"/>
            <a:ext cx="3803543" cy="120701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9" name="pole tekstowe 68"/>
          <p:cNvSpPr txBox="1"/>
          <p:nvPr/>
        </p:nvSpPr>
        <p:spPr>
          <a:xfrm>
            <a:off x="605197" y="771329"/>
            <a:ext cx="32109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>
                <a:latin typeface="Calibri" panose="020F0502020204030204" pitchFamily="34" charset="0"/>
                <a:cs typeface="Calibri" panose="020F0502020204030204" pitchFamily="34" charset="0"/>
              </a:rPr>
              <a:t>Oczyszczalnia Ścieków ‚Czajka’</a:t>
            </a:r>
          </a:p>
        </p:txBody>
      </p:sp>
      <p:sp>
        <p:nvSpPr>
          <p:cNvPr id="70" name="pole tekstowe 69"/>
          <p:cNvSpPr txBox="1"/>
          <p:nvPr/>
        </p:nvSpPr>
        <p:spPr>
          <a:xfrm>
            <a:off x="199501" y="1044183"/>
            <a:ext cx="384396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100" dirty="0">
                <a:latin typeface="Calibri" panose="020F0502020204030204" pitchFamily="34" charset="0"/>
                <a:cs typeface="Calibri" panose="020F0502020204030204" pitchFamily="34" charset="0"/>
              </a:rPr>
              <a:t>po fermentacji osadu ściekowego powstaje biogaz spalany w generatorach o mocy elektrycznej</a:t>
            </a:r>
          </a:p>
          <a:p>
            <a:r>
              <a:rPr lang="pl-PL" sz="1100" dirty="0">
                <a:latin typeface="Calibri" panose="020F0502020204030204" pitchFamily="34" charset="0"/>
                <a:cs typeface="Calibri" panose="020F0502020204030204" pitchFamily="34" charset="0"/>
              </a:rPr>
              <a:t>      6,1 MW oraz 5,6 MW ciepłowniczej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100" dirty="0">
                <a:latin typeface="Calibri" panose="020F0502020204030204" pitchFamily="34" charset="0"/>
                <a:cs typeface="Calibri" panose="020F0502020204030204" pitchFamily="34" charset="0"/>
              </a:rPr>
              <a:t>kogeneracja ze spalania osadów ściekowych</a:t>
            </a:r>
          </a:p>
          <a:p>
            <a:r>
              <a:rPr lang="pl-PL" sz="1100" dirty="0">
                <a:latin typeface="Calibri" panose="020F0502020204030204" pitchFamily="34" charset="0"/>
                <a:cs typeface="Calibri" panose="020F0502020204030204" pitchFamily="34" charset="0"/>
              </a:rPr>
              <a:t>      o mocy 3,5 </a:t>
            </a:r>
            <a:r>
              <a:rPr lang="pl-PL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Mwe</a:t>
            </a:r>
            <a:r>
              <a:rPr lang="pl-PL" sz="1100" dirty="0">
                <a:latin typeface="Calibri" panose="020F0502020204030204" pitchFamily="34" charset="0"/>
                <a:cs typeface="Calibri" panose="020F0502020204030204" pitchFamily="34" charset="0"/>
              </a:rPr>
              <a:t> i 2 </a:t>
            </a:r>
            <a:r>
              <a:rPr lang="pl-PL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MWt</a:t>
            </a:r>
            <a:endParaRPr lang="pl-PL"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1" name="Prostokąt zaokrąglony 70"/>
          <p:cNvSpPr/>
          <p:nvPr/>
        </p:nvSpPr>
        <p:spPr>
          <a:xfrm>
            <a:off x="4091292" y="771329"/>
            <a:ext cx="2813831" cy="843800"/>
          </a:xfrm>
          <a:prstGeom prst="roundRect">
            <a:avLst/>
          </a:prstGeom>
          <a:solidFill>
            <a:schemeClr val="accent6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2" name="pole tekstowe 71"/>
          <p:cNvSpPr txBox="1"/>
          <p:nvPr/>
        </p:nvSpPr>
        <p:spPr>
          <a:xfrm>
            <a:off x="4637381" y="777888"/>
            <a:ext cx="17717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>
                <a:latin typeface="Calibri" panose="020F0502020204030204" pitchFamily="34" charset="0"/>
                <a:cs typeface="Calibri" panose="020F0502020204030204" pitchFamily="34" charset="0"/>
              </a:rPr>
              <a:t>Osiedle Regaty</a:t>
            </a:r>
          </a:p>
        </p:txBody>
      </p:sp>
      <p:sp>
        <p:nvSpPr>
          <p:cNvPr id="73" name="pole tekstowe 72"/>
          <p:cNvSpPr txBox="1"/>
          <p:nvPr/>
        </p:nvSpPr>
        <p:spPr>
          <a:xfrm>
            <a:off x="4051261" y="944496"/>
            <a:ext cx="2879772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050" dirty="0">
                <a:latin typeface="Calibri" panose="020F0502020204030204" pitchFamily="34" charset="0"/>
                <a:cs typeface="Calibri" panose="020F0502020204030204" pitchFamily="34" charset="0"/>
              </a:rPr>
              <a:t>PGNiG Termika Energetyka Rozproszona - źródło kogeneracyjne o mocy 1,16 </a:t>
            </a:r>
            <a:r>
              <a:rPr lang="pl-PL" sz="1050" dirty="0" err="1">
                <a:latin typeface="Calibri" panose="020F0502020204030204" pitchFamily="34" charset="0"/>
                <a:cs typeface="Calibri" panose="020F0502020204030204" pitchFamily="34" charset="0"/>
              </a:rPr>
              <a:t>Mwe</a:t>
            </a:r>
            <a:r>
              <a:rPr lang="pl-PL" sz="10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pl-PL" sz="105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1050" dirty="0">
                <a:latin typeface="Calibri" panose="020F0502020204030204" pitchFamily="34" charset="0"/>
                <a:cs typeface="Calibri" panose="020F0502020204030204" pitchFamily="34" charset="0"/>
              </a:rPr>
              <a:t>i 8,5 </a:t>
            </a:r>
            <a:r>
              <a:rPr lang="pl-PL" sz="1050" dirty="0" err="1">
                <a:latin typeface="Calibri" panose="020F0502020204030204" pitchFamily="34" charset="0"/>
                <a:cs typeface="Calibri" panose="020F0502020204030204" pitchFamily="34" charset="0"/>
              </a:rPr>
              <a:t>MWt</a:t>
            </a:r>
            <a:endParaRPr lang="pl-PL" sz="10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0119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E27F4D3-B96E-4B1F-B7AA-4577FB9564B4}" type="slidenum">
              <a:rPr lang="pl-PL" smtClean="0"/>
              <a:pPr/>
              <a:t>16</a:t>
            </a:fld>
            <a:endParaRPr lang="pl-PL" dirty="0"/>
          </a:p>
        </p:txBody>
      </p:sp>
      <p:sp>
        <p:nvSpPr>
          <p:cNvPr id="7" name="Tytuł 4"/>
          <p:cNvSpPr>
            <a:spLocks noGrp="1"/>
          </p:cNvSpPr>
          <p:nvPr>
            <p:ph type="title"/>
          </p:nvPr>
        </p:nvSpPr>
        <p:spPr>
          <a:xfrm>
            <a:off x="1774166" y="-167461"/>
            <a:ext cx="7883769" cy="1325563"/>
          </a:xfrm>
          <a:prstGeom prst="rect">
            <a:avLst/>
          </a:prstGeom>
        </p:spPr>
        <p:txBody>
          <a:bodyPr lIns="91440" tIns="45720" rIns="91440" bIns="45720" anchor="ctr"/>
          <a:lstStyle/>
          <a:p>
            <a:pPr algn="ctr"/>
            <a:r>
              <a:rPr lang="pl-PL" sz="2800" b="1" dirty="0">
                <a:latin typeface="Calibri" panose="020F0502020204030204" pitchFamily="34" charset="0"/>
                <a:cs typeface="Calibri" panose="020F0502020204030204" pitchFamily="34" charset="0"/>
              </a:rPr>
              <a:t>Przejście na paliwo gazowe</a:t>
            </a: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0225" y="3252326"/>
            <a:ext cx="3192106" cy="2340551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19200"/>
            <a:ext cx="2799655" cy="1676400"/>
          </a:xfrm>
          <a:prstGeom prst="rect">
            <a:avLst/>
          </a:prstGeom>
        </p:spPr>
      </p:pic>
      <p:sp>
        <p:nvSpPr>
          <p:cNvPr id="10" name="pole tekstowe 9"/>
          <p:cNvSpPr txBox="1"/>
          <p:nvPr/>
        </p:nvSpPr>
        <p:spPr>
          <a:xfrm>
            <a:off x="1683845" y="1325563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EC Żerań</a:t>
            </a: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094" y="1234758"/>
            <a:ext cx="2095500" cy="1400175"/>
          </a:xfrm>
          <a:prstGeom prst="rect">
            <a:avLst/>
          </a:prstGeom>
        </p:spPr>
      </p:pic>
      <p:sp>
        <p:nvSpPr>
          <p:cNvPr id="12" name="pole tekstowe 11"/>
          <p:cNvSpPr txBox="1"/>
          <p:nvPr/>
        </p:nvSpPr>
        <p:spPr>
          <a:xfrm>
            <a:off x="6324600" y="1325563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>
                <a:latin typeface="Calibri" panose="020F0502020204030204" pitchFamily="34" charset="0"/>
                <a:cs typeface="Calibri" panose="020F0502020204030204" pitchFamily="34" charset="0"/>
              </a:rPr>
              <a:t>C Kawęczyn</a:t>
            </a:r>
          </a:p>
        </p:txBody>
      </p:sp>
      <p:sp>
        <p:nvSpPr>
          <p:cNvPr id="13" name="pole tekstowe 12"/>
          <p:cNvSpPr txBox="1"/>
          <p:nvPr/>
        </p:nvSpPr>
        <p:spPr>
          <a:xfrm>
            <a:off x="304800" y="2971800"/>
            <a:ext cx="2209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>
                <a:latin typeface="Calibri" panose="020F0502020204030204" pitchFamily="34" charset="0"/>
                <a:cs typeface="Calibri" panose="020F0502020204030204" pitchFamily="34" charset="0"/>
              </a:rPr>
              <a:t>Blok gazowo-parowy EC Żerań</a:t>
            </a:r>
          </a:p>
          <a:p>
            <a:r>
              <a:rPr lang="pl-PL" sz="800" dirty="0">
                <a:latin typeface="Calibri" panose="020F0502020204030204" pitchFamily="34" charset="0"/>
                <a:cs typeface="Calibri" panose="020F0502020204030204" pitchFamily="34" charset="0"/>
              </a:rPr>
              <a:t>Fot. PGNiG Termika</a:t>
            </a:r>
          </a:p>
          <a:p>
            <a:endParaRPr lang="pl-PL"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5638800" y="2654805"/>
            <a:ext cx="198120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>
                <a:latin typeface="Calibri" panose="020F0502020204030204" pitchFamily="34" charset="0"/>
                <a:cs typeface="Calibri" panose="020F0502020204030204" pitchFamily="34" charset="0"/>
              </a:rPr>
              <a:t>Ciepłownia Kawęczyn</a:t>
            </a:r>
          </a:p>
          <a:p>
            <a:r>
              <a:rPr lang="pl-PL" sz="800" dirty="0">
                <a:latin typeface="Calibri" panose="020F0502020204030204" pitchFamily="34" charset="0"/>
                <a:cs typeface="Calibri" panose="020F0502020204030204" pitchFamily="34" charset="0"/>
              </a:rPr>
              <a:t>Fot. Wikipedia</a:t>
            </a:r>
          </a:p>
        </p:txBody>
      </p:sp>
      <p:sp>
        <p:nvSpPr>
          <p:cNvPr id="15" name="pole tekstowe 14"/>
          <p:cNvSpPr txBox="1"/>
          <p:nvPr/>
        </p:nvSpPr>
        <p:spPr>
          <a:xfrm>
            <a:off x="8534400" y="5715000"/>
            <a:ext cx="251460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>
                <a:latin typeface="Calibri" panose="020F0502020204030204" pitchFamily="34" charset="0"/>
                <a:cs typeface="Calibri" panose="020F0502020204030204" pitchFamily="34" charset="0"/>
              </a:rPr>
              <a:t>Elektrociepłownia Siekierki</a:t>
            </a:r>
          </a:p>
          <a:p>
            <a:r>
              <a:rPr lang="pl-PL" sz="800" dirty="0">
                <a:latin typeface="Calibri" panose="020F0502020204030204" pitchFamily="34" charset="0"/>
                <a:cs typeface="Calibri" panose="020F0502020204030204" pitchFamily="34" charset="0"/>
              </a:rPr>
              <a:t>Fot. D.Majgier.pl</a:t>
            </a:r>
          </a:p>
        </p:txBody>
      </p:sp>
      <p:sp>
        <p:nvSpPr>
          <p:cNvPr id="16" name="pole tekstowe 15"/>
          <p:cNvSpPr txBox="1"/>
          <p:nvPr/>
        </p:nvSpPr>
        <p:spPr>
          <a:xfrm>
            <a:off x="304800" y="3298249"/>
            <a:ext cx="426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 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EC  Żerań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w 2023 r. uruchomiono blok gazowo-parowy o mocy 496 </a:t>
            </a:r>
            <a:r>
              <a:rPr lang="pl-PL" dirty="0" err="1">
                <a:latin typeface="Calibri" panose="020F0502020204030204" pitchFamily="34" charset="0"/>
                <a:cs typeface="Calibri" panose="020F0502020204030204" pitchFamily="34" charset="0"/>
              </a:rPr>
              <a:t>Mwe</a:t>
            </a: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kotłownia gazowa szczytowa</a:t>
            </a:r>
          </a:p>
        </p:txBody>
      </p:sp>
      <p:sp>
        <p:nvSpPr>
          <p:cNvPr id="17" name="pole tekstowe 16"/>
          <p:cNvSpPr txBox="1"/>
          <p:nvPr/>
        </p:nvSpPr>
        <p:spPr>
          <a:xfrm>
            <a:off x="7620000" y="1066800"/>
            <a:ext cx="4572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C Kawęczyn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program modernizacji polegający na całkowitym odejściu od węgla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2 kotły gazowo-olejowe po 110 </a:t>
            </a:r>
            <a:r>
              <a:rPr lang="pl-PL" dirty="0" err="1">
                <a:latin typeface="Calibri" panose="020F0502020204030204" pitchFamily="34" charset="0"/>
                <a:cs typeface="Calibri" panose="020F0502020204030204" pitchFamily="34" charset="0"/>
              </a:rPr>
              <a:t>MWt</a:t>
            </a: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kotłownia gazowa 6x38 </a:t>
            </a:r>
            <a:r>
              <a:rPr lang="pl-PL" dirty="0" err="1">
                <a:latin typeface="Calibri" panose="020F0502020204030204" pitchFamily="34" charset="0"/>
                <a:cs typeface="Calibri" panose="020F0502020204030204" pitchFamily="34" charset="0"/>
              </a:rPr>
              <a:t>MWt</a:t>
            </a: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pole tekstowe 17"/>
          <p:cNvSpPr txBox="1"/>
          <p:nvPr/>
        </p:nvSpPr>
        <p:spPr>
          <a:xfrm>
            <a:off x="4756382" y="3283565"/>
            <a:ext cx="38394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EC Siekierki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plan budowy bloku gazowo-parowego klasy 500 </a:t>
            </a:r>
            <a:r>
              <a:rPr lang="pl-PL" dirty="0" err="1">
                <a:latin typeface="Calibri" panose="020F0502020204030204" pitchFamily="34" charset="0"/>
                <a:cs typeface="Calibri" panose="020F0502020204030204" pitchFamily="34" charset="0"/>
              </a:rPr>
              <a:t>MWe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plan budowy kotłowni gazowej w miejsce kotłów wodnych węglowych</a:t>
            </a:r>
          </a:p>
          <a:p>
            <a:pPr lvl="0"/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0685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E27F4D3-B96E-4B1F-B7AA-4577FB9564B4}" type="slidenum">
              <a:rPr lang="pl-PL" smtClean="0"/>
              <a:pPr/>
              <a:t>17</a:t>
            </a:fld>
            <a:endParaRPr lang="pl-PL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16F7BBF0-1E36-D9A9-0DC2-C39412AD37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13053071"/>
              </p:ext>
            </p:extLst>
          </p:nvPr>
        </p:nvGraphicFramePr>
        <p:xfrm>
          <a:off x="834572" y="3629"/>
          <a:ext cx="10522855" cy="69112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ytuł 4"/>
          <p:cNvSpPr>
            <a:spLocks noGrp="1"/>
          </p:cNvSpPr>
          <p:nvPr>
            <p:ph type="title"/>
          </p:nvPr>
        </p:nvSpPr>
        <p:spPr>
          <a:xfrm>
            <a:off x="2154114" y="-69012"/>
            <a:ext cx="8070541" cy="1371339"/>
          </a:xfrm>
          <a:prstGeom prst="rect">
            <a:avLst/>
          </a:prstGeom>
        </p:spPr>
        <p:txBody>
          <a:bodyPr lIns="91440" tIns="45720" rIns="91440" bIns="45720" anchor="ctr"/>
          <a:lstStyle/>
          <a:p>
            <a:pPr algn="ctr"/>
            <a:r>
              <a:rPr lang="pl-PL" sz="2800" b="1" dirty="0">
                <a:latin typeface="Calibri" panose="020F0502020204030204" pitchFamily="34" charset="0"/>
                <a:cs typeface="Calibri" panose="020F0502020204030204" pitchFamily="34" charset="0"/>
              </a:rPr>
              <a:t>Pozostałe paliwa</a:t>
            </a:r>
          </a:p>
        </p:txBody>
      </p:sp>
    </p:spTree>
    <p:extLst>
      <p:ext uri="{BB962C8B-B14F-4D97-AF65-F5344CB8AC3E}">
        <p14:creationId xmlns:p14="http://schemas.microsoft.com/office/powerpoint/2010/main" val="36803917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2524989"/>
            <a:ext cx="9144000" cy="1379827"/>
          </a:xfrm>
          <a:prstGeom prst="rect">
            <a:avLst/>
          </a:prstGeom>
        </p:spPr>
        <p:txBody>
          <a:bodyPr/>
          <a:lstStyle/>
          <a:p>
            <a:r>
              <a:rPr lang="pl-PL" sz="4800" dirty="0">
                <a:latin typeface="Calibri" panose="020F0502020204030204" pitchFamily="34" charset="0"/>
                <a:cs typeface="Calibri" panose="020F0502020204030204" pitchFamily="34" charset="0"/>
              </a:rPr>
              <a:t>Dziękuję za uwagę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Biuro Infrastruktury</a:t>
            </a:r>
          </a:p>
          <a:p>
            <a:r>
              <a:rPr lang="pl-PL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Leszek Drogosz - Dyrektor Biura Infrastruktury m.st. Warszawy </a:t>
            </a:r>
          </a:p>
          <a:p>
            <a:r>
              <a:rPr lang="pl-PL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tel. (22) 44 335 85; e-mail: Sekretariat.BI@um.warszawa.pl</a:t>
            </a:r>
          </a:p>
        </p:txBody>
      </p:sp>
    </p:spTree>
    <p:extLst>
      <p:ext uri="{BB962C8B-B14F-4D97-AF65-F5344CB8AC3E}">
        <p14:creationId xmlns:p14="http://schemas.microsoft.com/office/powerpoint/2010/main" val="2508084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numeru slajdu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78920" y="6622696"/>
            <a:ext cx="513080" cy="233627"/>
          </a:xfrm>
          <a:prstGeom prst="rect">
            <a:avLst/>
          </a:prstGeom>
        </p:spPr>
        <p:txBody>
          <a:bodyPr/>
          <a:lstStyle/>
          <a:p>
            <a:fld id="{2E27F4D3-B96E-4B1F-B7AA-4577FB9564B4}" type="slidenum">
              <a:rPr lang="pl-PL" smtClean="0"/>
              <a:pPr/>
              <a:t>2</a:t>
            </a:fld>
            <a:endParaRPr lang="pl-PL" dirty="0"/>
          </a:p>
        </p:txBody>
      </p:sp>
      <p:sp>
        <p:nvSpPr>
          <p:cNvPr id="10" name="Prostokąt 9"/>
          <p:cNvSpPr/>
          <p:nvPr/>
        </p:nvSpPr>
        <p:spPr>
          <a:xfrm>
            <a:off x="3827533" y="55659"/>
            <a:ext cx="8364467" cy="6622509"/>
          </a:xfrm>
          <a:prstGeom prst="rect">
            <a:avLst/>
          </a:prstGeom>
          <a:solidFill>
            <a:srgbClr val="1432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1" name="Tytuł 1">
            <a:extLst>
              <a:ext uri="{FF2B5EF4-FFF2-40B4-BE49-F238E27FC236}">
                <a16:creationId xmlns:a16="http://schemas.microsoft.com/office/drawing/2014/main" id="{6E5964D3-B150-4552-9038-A24EDEF09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251" y="55659"/>
            <a:ext cx="2812930" cy="749162"/>
          </a:xfrm>
        </p:spPr>
        <p:txBody>
          <a:bodyPr>
            <a:noAutofit/>
          </a:bodyPr>
          <a:lstStyle/>
          <a:p>
            <a:pPr algn="ctr"/>
            <a:r>
              <a:rPr lang="pl-PL" sz="2400" b="1" dirty="0">
                <a:solidFill>
                  <a:srgbClr val="14328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Miasto Stołeczne Warszawa</a:t>
            </a:r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BBECD9DC-6662-4465-8A62-FAEC02818A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181" y="869788"/>
            <a:ext cx="3200310" cy="3334215"/>
          </a:xfrm>
          <a:prstGeom prst="rect">
            <a:avLst/>
          </a:prstGeom>
        </p:spPr>
      </p:pic>
      <p:sp>
        <p:nvSpPr>
          <p:cNvPr id="13" name="Prostokąt 12">
            <a:extLst>
              <a:ext uri="{FF2B5EF4-FFF2-40B4-BE49-F238E27FC236}">
                <a16:creationId xmlns:a16="http://schemas.microsoft.com/office/drawing/2014/main" id="{88646B5D-1716-403E-9286-1A2C2A5791C6}"/>
              </a:ext>
            </a:extLst>
          </p:cNvPr>
          <p:cNvSpPr/>
          <p:nvPr/>
        </p:nvSpPr>
        <p:spPr>
          <a:xfrm>
            <a:off x="662115" y="4371738"/>
            <a:ext cx="2417197" cy="75713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pl-PL" sz="2400" b="1" dirty="0">
                <a:solidFill>
                  <a:srgbClr val="14328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Powierzchnia:</a:t>
            </a: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pl-PL" sz="2400" b="1" dirty="0">
                <a:solidFill>
                  <a:srgbClr val="14328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517,2 km²</a:t>
            </a:r>
          </a:p>
        </p:txBody>
      </p:sp>
      <p:sp>
        <p:nvSpPr>
          <p:cNvPr id="14" name="Prostokąt 13"/>
          <p:cNvSpPr/>
          <p:nvPr/>
        </p:nvSpPr>
        <p:spPr>
          <a:xfrm>
            <a:off x="4418251" y="124845"/>
            <a:ext cx="75903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22 </a:t>
            </a:r>
            <a:r>
              <a:rPr lang="pl-PL" sz="24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TWh</a:t>
            </a:r>
            <a:r>
              <a:rPr lang="pl-PL" sz="2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całkowite zużycie energii w m.st. Warszawa</a:t>
            </a:r>
          </a:p>
        </p:txBody>
      </p:sp>
      <p:graphicFrame>
        <p:nvGraphicFramePr>
          <p:cNvPr id="18" name="Tabel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5380504"/>
              </p:ext>
            </p:extLst>
          </p:nvPr>
        </p:nvGraphicFramePr>
        <p:xfrm>
          <a:off x="4418251" y="1451911"/>
          <a:ext cx="7418707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0547">
                  <a:extLst>
                    <a:ext uri="{9D8B030D-6E8A-4147-A177-3AD203B41FA5}">
                      <a16:colId xmlns:a16="http://schemas.microsoft.com/office/drawing/2014/main" val="2262165697"/>
                    </a:ext>
                  </a:extLst>
                </a:gridCol>
                <a:gridCol w="1274690">
                  <a:extLst>
                    <a:ext uri="{9D8B030D-6E8A-4147-A177-3AD203B41FA5}">
                      <a16:colId xmlns:a16="http://schemas.microsoft.com/office/drawing/2014/main" val="4210669908"/>
                    </a:ext>
                  </a:extLst>
                </a:gridCol>
                <a:gridCol w="1053006">
                  <a:extLst>
                    <a:ext uri="{9D8B030D-6E8A-4147-A177-3AD203B41FA5}">
                      <a16:colId xmlns:a16="http://schemas.microsoft.com/office/drawing/2014/main" val="4138630227"/>
                    </a:ext>
                  </a:extLst>
                </a:gridCol>
                <a:gridCol w="2560464">
                  <a:extLst>
                    <a:ext uri="{9D8B030D-6E8A-4147-A177-3AD203B41FA5}">
                      <a16:colId xmlns:a16="http://schemas.microsoft.com/office/drawing/2014/main" val="36760102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Źródło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Wartość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Jedn.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Oplata [mln zł]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700563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Energia elektryczna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724,5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GWh</a:t>
                      </a:r>
                      <a:endParaRPr lang="pl-PL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533,1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664097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Ciepło sieciowe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660,1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GWh</a:t>
                      </a:r>
                      <a:endParaRPr lang="pl-PL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201,9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73177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Gaz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178,6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GWh</a:t>
                      </a:r>
                      <a:endParaRPr lang="pl-PL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51,1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783441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Woda</a:t>
                      </a:r>
                      <a:r>
                        <a:rPr lang="pl-PL" sz="14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 ścieki</a:t>
                      </a:r>
                      <a:endParaRPr lang="pl-PL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mln m</a:t>
                      </a:r>
                      <a:r>
                        <a:rPr lang="pl-PL" sz="1400" baseline="30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52,8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5440690"/>
                  </a:ext>
                </a:extLst>
              </a:tr>
            </a:tbl>
          </a:graphicData>
        </a:graphic>
      </p:graphicFrame>
      <p:sp>
        <p:nvSpPr>
          <p:cNvPr id="20" name="pole tekstowe 19"/>
          <p:cNvSpPr txBox="1"/>
          <p:nvPr/>
        </p:nvSpPr>
        <p:spPr>
          <a:xfrm>
            <a:off x="4337331" y="989081"/>
            <a:ext cx="4758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Zużycie energii w jednostkach miejskich</a:t>
            </a:r>
          </a:p>
        </p:txBody>
      </p:sp>
      <p:graphicFrame>
        <p:nvGraphicFramePr>
          <p:cNvPr id="24" name="Wykres 23">
            <a:extLst>
              <a:ext uri="{FF2B5EF4-FFF2-40B4-BE49-F238E27FC236}">
                <a16:creationId xmlns:a16="http://schemas.microsoft.com/office/drawing/2014/main" id="{2E403BE9-ABF2-442F-A86B-79DFD80279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27502541"/>
              </p:ext>
            </p:extLst>
          </p:nvPr>
        </p:nvGraphicFramePr>
        <p:xfrm>
          <a:off x="4337331" y="3301550"/>
          <a:ext cx="7499627" cy="34225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Prostokąt 14">
            <a:extLst>
              <a:ext uri="{FF2B5EF4-FFF2-40B4-BE49-F238E27FC236}">
                <a16:creationId xmlns:a16="http://schemas.microsoft.com/office/drawing/2014/main" id="{88646B5D-1716-403E-9286-1A2C2A5791C6}"/>
              </a:ext>
            </a:extLst>
          </p:cNvPr>
          <p:cNvSpPr/>
          <p:nvPr/>
        </p:nvSpPr>
        <p:spPr>
          <a:xfrm>
            <a:off x="552662" y="5296603"/>
            <a:ext cx="2636105" cy="75713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pl-PL" sz="2400" b="1" dirty="0">
                <a:solidFill>
                  <a:srgbClr val="14328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Liczba ludności:</a:t>
            </a: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pl-PL" sz="2400" b="1" dirty="0">
                <a:solidFill>
                  <a:srgbClr val="14328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1,86 mln</a:t>
            </a:r>
          </a:p>
        </p:txBody>
      </p:sp>
    </p:spTree>
    <p:extLst>
      <p:ext uri="{BB962C8B-B14F-4D97-AF65-F5344CB8AC3E}">
        <p14:creationId xmlns:p14="http://schemas.microsoft.com/office/powerpoint/2010/main" val="2145429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82210" y="31803"/>
            <a:ext cx="4427580" cy="531266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Struktury zużycia mediów</a:t>
            </a:r>
          </a:p>
        </p:txBody>
      </p:sp>
      <p:sp>
        <p:nvSpPr>
          <p:cNvPr id="6" name="Symbol zastępczy numeru slajdu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78920" y="6622696"/>
            <a:ext cx="513080" cy="233627"/>
          </a:xfrm>
          <a:prstGeom prst="rect">
            <a:avLst/>
          </a:prstGeom>
        </p:spPr>
        <p:txBody>
          <a:bodyPr/>
          <a:lstStyle/>
          <a:p>
            <a:fld id="{2E27F4D3-B96E-4B1F-B7AA-4577FB9564B4}" type="slidenum">
              <a:rPr lang="pl-PL" smtClean="0"/>
              <a:pPr/>
              <a:t>3</a:t>
            </a:fld>
            <a:endParaRPr lang="pl-PL" dirty="0"/>
          </a:p>
        </p:txBody>
      </p:sp>
      <p:pic>
        <p:nvPicPr>
          <p:cNvPr id="10" name="Obraz 9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" t="2502" r="1204" b="2751"/>
          <a:stretch/>
        </p:blipFill>
        <p:spPr bwMode="auto">
          <a:xfrm>
            <a:off x="763323" y="715618"/>
            <a:ext cx="5152446" cy="2464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Obraz 10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5" t="2807" r="1392" b="3668"/>
          <a:stretch/>
        </p:blipFill>
        <p:spPr bwMode="auto">
          <a:xfrm>
            <a:off x="6488264" y="715618"/>
            <a:ext cx="5446644" cy="24647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Obraz 12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6" t="2247" r="1547" b="1686"/>
          <a:stretch/>
        </p:blipFill>
        <p:spPr bwMode="auto">
          <a:xfrm>
            <a:off x="6488264" y="3454378"/>
            <a:ext cx="5446644" cy="2894276"/>
          </a:xfrm>
          <a:prstGeom prst="rect">
            <a:avLst/>
          </a:prstGeom>
          <a:noFill/>
        </p:spPr>
      </p:pic>
      <p:sp>
        <p:nvSpPr>
          <p:cNvPr id="3" name="Prostokąt 2"/>
          <p:cNvSpPr/>
          <p:nvPr/>
        </p:nvSpPr>
        <p:spPr>
          <a:xfrm>
            <a:off x="288278" y="513758"/>
            <a:ext cx="12525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energia</a:t>
            </a:r>
          </a:p>
          <a:p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elektryczna</a:t>
            </a:r>
          </a:p>
        </p:txBody>
      </p:sp>
      <p:sp>
        <p:nvSpPr>
          <p:cNvPr id="14" name="Prostokąt 13"/>
          <p:cNvSpPr/>
          <p:nvPr/>
        </p:nvSpPr>
        <p:spPr>
          <a:xfrm>
            <a:off x="6488264" y="652258"/>
            <a:ext cx="7521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ciepło</a:t>
            </a:r>
          </a:p>
        </p:txBody>
      </p:sp>
      <p:sp>
        <p:nvSpPr>
          <p:cNvPr id="15" name="Prostokąt 14"/>
          <p:cNvSpPr/>
          <p:nvPr/>
        </p:nvSpPr>
        <p:spPr>
          <a:xfrm>
            <a:off x="6697806" y="3408123"/>
            <a:ext cx="7019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woda</a:t>
            </a:r>
          </a:p>
        </p:txBody>
      </p:sp>
      <p:sp>
        <p:nvSpPr>
          <p:cNvPr id="16" name="Prostokąt 15"/>
          <p:cNvSpPr/>
          <p:nvPr/>
        </p:nvSpPr>
        <p:spPr>
          <a:xfrm>
            <a:off x="365758" y="3256703"/>
            <a:ext cx="12100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gaz ziemny</a:t>
            </a:r>
          </a:p>
        </p:txBody>
      </p:sp>
      <p:pic>
        <p:nvPicPr>
          <p:cNvPr id="17" name="Obraz 16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9" t="2247" r="2047" b="2434"/>
          <a:stretch/>
        </p:blipFill>
        <p:spPr bwMode="auto">
          <a:xfrm>
            <a:off x="763323" y="3702216"/>
            <a:ext cx="5152446" cy="2792263"/>
          </a:xfrm>
          <a:prstGeom prst="snip2DiagRect">
            <a:avLst>
              <a:gd name="adj1" fmla="val 0"/>
              <a:gd name="adj2" fmla="val 39733"/>
            </a:avLst>
          </a:prstGeom>
          <a:noFill/>
        </p:spPr>
      </p:pic>
    </p:spTree>
    <p:extLst>
      <p:ext uri="{BB962C8B-B14F-4D97-AF65-F5344CB8AC3E}">
        <p14:creationId xmlns:p14="http://schemas.microsoft.com/office/powerpoint/2010/main" val="3477354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741037" y="105083"/>
            <a:ext cx="6247763" cy="74230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pl-PL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Kierunki działań m.st. Warszawy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0"/>
          </p:nvPr>
        </p:nvSpPr>
        <p:spPr>
          <a:xfrm>
            <a:off x="5741037" y="847387"/>
            <a:ext cx="6247763" cy="5403875"/>
          </a:xfrm>
        </p:spPr>
        <p:txBody>
          <a:bodyPr/>
          <a:lstStyle/>
          <a:p>
            <a:r>
              <a:rPr lang="pl-PL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Poprawa efektywności energetycznej budynków miejskich</a:t>
            </a:r>
          </a:p>
          <a:p>
            <a:endParaRPr lang="pl-PL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Zwiększenie udziału energii pochodzącej</a:t>
            </a:r>
            <a:br>
              <a:rPr lang="pl-PL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 Odnawialnych Źródeł Energii w </a:t>
            </a:r>
            <a:r>
              <a:rPr lang="pl-PL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miksie</a:t>
            </a:r>
            <a:r>
              <a:rPr lang="pl-PL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energetycznym</a:t>
            </a:r>
          </a:p>
          <a:p>
            <a:endParaRPr lang="pl-PL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Zmniejszenie opłat za energię w obiektach miejskich (optymalizacja mocy zamówionej, redukcja mocy biernej)</a:t>
            </a:r>
          </a:p>
          <a:p>
            <a:endParaRPr lang="pl-PL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Uruchomienie miejskiego Systemu do Zarządzania Energią</a:t>
            </a:r>
          </a:p>
        </p:txBody>
      </p:sp>
      <p:sp>
        <p:nvSpPr>
          <p:cNvPr id="6" name="Symbol zastępczy numeru slajdu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78920" y="6622696"/>
            <a:ext cx="513080" cy="233627"/>
          </a:xfrm>
          <a:prstGeom prst="rect">
            <a:avLst/>
          </a:prstGeom>
        </p:spPr>
        <p:txBody>
          <a:bodyPr/>
          <a:lstStyle/>
          <a:p>
            <a:fld id="{2E27F4D3-B96E-4B1F-B7AA-4577FB9564B4}" type="slidenum">
              <a:rPr lang="pl-PL" smtClean="0"/>
              <a:pPr/>
              <a:t>4</a:t>
            </a:fld>
            <a:endParaRPr lang="pl-PL" dirty="0"/>
          </a:p>
        </p:txBody>
      </p:sp>
      <p:sp>
        <p:nvSpPr>
          <p:cNvPr id="10" name="Prostokąt 9"/>
          <p:cNvSpPr/>
          <p:nvPr/>
        </p:nvSpPr>
        <p:spPr>
          <a:xfrm>
            <a:off x="0" y="-1"/>
            <a:ext cx="5638800" cy="6622509"/>
          </a:xfrm>
          <a:prstGeom prst="rect">
            <a:avLst/>
          </a:prstGeom>
          <a:solidFill>
            <a:srgbClr val="1432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13" name="Obraz 12" descr="Dr Charles DeLisi - Genetically Engineered Plants: A Potential Solution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77" y="1117315"/>
            <a:ext cx="5226646" cy="4387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839841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2327564" y="-1"/>
            <a:ext cx="7256173" cy="831273"/>
          </a:xfrm>
        </p:spPr>
        <p:txBody>
          <a:bodyPr/>
          <a:lstStyle/>
          <a:p>
            <a:pPr algn="ctr"/>
            <a:r>
              <a:rPr lang="pl-PL" sz="3200" b="1" dirty="0">
                <a:latin typeface="Calibri" panose="020F0502020204030204" pitchFamily="34" charset="0"/>
                <a:cs typeface="Calibri" panose="020F0502020204030204" pitchFamily="34" charset="0"/>
              </a:rPr>
              <a:t>Program Rozwoju </a:t>
            </a:r>
            <a:r>
              <a:rPr lang="pl-PL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Fotowoltaiki</a:t>
            </a:r>
            <a:r>
              <a:rPr lang="pl-PL" sz="3200" b="1" dirty="0">
                <a:latin typeface="Calibri" panose="020F0502020204030204" pitchFamily="34" charset="0"/>
                <a:cs typeface="Calibri" panose="020F0502020204030204" pitchFamily="34" charset="0"/>
              </a:rPr>
              <a:t> Miejskiej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E27F4D3-B96E-4B1F-B7AA-4577FB9564B4}" type="slidenum">
              <a:rPr lang="pl-PL" smtClean="0"/>
              <a:pPr/>
              <a:t>5</a:t>
            </a:fld>
            <a:endParaRPr lang="pl-PL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432884541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269010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1080655" y="101600"/>
            <a:ext cx="10261600" cy="1597891"/>
          </a:xfrm>
        </p:spPr>
        <p:txBody>
          <a:bodyPr/>
          <a:lstStyle/>
          <a:p>
            <a:pPr algn="ctr"/>
            <a:r>
              <a:rPr lang="pl-PL" sz="3200" b="1" dirty="0">
                <a:latin typeface="Calibri" panose="020F0502020204030204" pitchFamily="34" charset="0"/>
                <a:cs typeface="Calibri" panose="020F0502020204030204" pitchFamily="34" charset="0"/>
              </a:rPr>
              <a:t>Wodociągi Warszawskie </a:t>
            </a:r>
            <a:br>
              <a:rPr lang="pl-PL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3200" b="1" dirty="0">
                <a:latin typeface="Calibri" panose="020F0502020204030204" pitchFamily="34" charset="0"/>
                <a:cs typeface="Calibri" panose="020F0502020204030204" pitchFamily="34" charset="0"/>
              </a:rPr>
              <a:t>- samowystarczalność energetyczna i produkcja energii</a:t>
            </a:r>
            <a:br>
              <a:rPr lang="pl-PL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pl-PL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E27F4D3-B96E-4B1F-B7AA-4577FB9564B4}" type="slidenum">
              <a:rPr lang="pl-PL" smtClean="0"/>
              <a:pPr/>
              <a:t>6</a:t>
            </a:fld>
            <a:endParaRPr lang="pl-PL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8114370"/>
              </p:ext>
            </p:extLst>
          </p:nvPr>
        </p:nvGraphicFramePr>
        <p:xfrm>
          <a:off x="752301" y="1323486"/>
          <a:ext cx="9555297" cy="43847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Prostokąt 7"/>
          <p:cNvSpPr/>
          <p:nvPr/>
        </p:nvSpPr>
        <p:spPr>
          <a:xfrm>
            <a:off x="3103418" y="6040582"/>
            <a:ext cx="5938982" cy="646331"/>
          </a:xfrm>
          <a:prstGeom prst="rect">
            <a:avLst/>
          </a:prstGeom>
          <a:solidFill>
            <a:schemeClr val="lt1">
              <a:hueOff val="0"/>
              <a:satOff val="0"/>
              <a:lumOff val="0"/>
              <a:alpha val="58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*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ok. 32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% 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całego zużycia energii elektrycznej w Spółce </a:t>
            </a:r>
            <a:b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</a:b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6278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1081024" y="110837"/>
            <a:ext cx="10242758" cy="748146"/>
          </a:xfrm>
        </p:spPr>
        <p:txBody>
          <a:bodyPr/>
          <a:lstStyle/>
          <a:p>
            <a:r>
              <a:rPr lang="pl-PL" sz="3200" b="1" dirty="0">
                <a:latin typeface="Calibri" panose="020F0502020204030204" pitchFamily="34" charset="0"/>
                <a:cs typeface="Calibri" panose="020F0502020204030204" pitchFamily="34" charset="0"/>
              </a:rPr>
              <a:t>Wodociągi Warszawskie - Odzysk ciepła odpadowego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E27F4D3-B96E-4B1F-B7AA-4577FB9564B4}" type="slidenum">
              <a:rPr lang="pl-PL" smtClean="0"/>
              <a:pPr/>
              <a:t>7</a:t>
            </a:fld>
            <a:endParaRPr lang="pl-PL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720766598"/>
              </p:ext>
            </p:extLst>
          </p:nvPr>
        </p:nvGraphicFramePr>
        <p:xfrm>
          <a:off x="563418" y="785090"/>
          <a:ext cx="5847315" cy="51204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Obraz 8" descr="blue water droplets free image | Peakpx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7751" y="1800147"/>
            <a:ext cx="5117709" cy="3459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9191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701040" y="2619914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System do Zarządzania Energią</a:t>
            </a:r>
          </a:p>
        </p:txBody>
      </p:sp>
      <p:sp>
        <p:nvSpPr>
          <p:cNvPr id="3" name="Symbol zastępczy numeru slajdu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78920" y="6622696"/>
            <a:ext cx="513080" cy="233627"/>
          </a:xfrm>
          <a:prstGeom prst="rect">
            <a:avLst/>
          </a:prstGeom>
        </p:spPr>
        <p:txBody>
          <a:bodyPr/>
          <a:lstStyle/>
          <a:p>
            <a:fld id="{2E27F4D3-B96E-4B1F-B7AA-4577FB9564B4}" type="slidenum">
              <a:rPr lang="pl-PL" smtClean="0"/>
              <a:pPr/>
              <a:t>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956745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1421" y="247650"/>
            <a:ext cx="6083299" cy="742304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14000"/>
              </a:lnSpc>
              <a:spcAft>
                <a:spcPts val="300"/>
              </a:spcAft>
            </a:pPr>
            <a:r>
              <a:rPr lang="pl-PL" b="1" dirty="0">
                <a:solidFill>
                  <a:srgbClr val="14328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Główne funkcjonalności systemu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0"/>
          </p:nvPr>
        </p:nvSpPr>
        <p:spPr>
          <a:xfrm>
            <a:off x="6281421" y="841969"/>
            <a:ext cx="6083299" cy="5463581"/>
          </a:xfrm>
        </p:spPr>
        <p:txBody>
          <a:bodyPr/>
          <a:lstStyle/>
          <a:p>
            <a:pPr marL="285750" indent="-285750">
              <a:lnSpc>
                <a:spcPct val="150000"/>
              </a:lnSpc>
              <a:spcAft>
                <a:spcPts val="300"/>
              </a:spcAft>
            </a:pPr>
            <a:r>
              <a:rPr lang="pl-PL" sz="1600" dirty="0">
                <a:solidFill>
                  <a:srgbClr val="14328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monitoring parametrów instalacji c.o. i c.w.u.</a:t>
            </a:r>
          </a:p>
          <a:p>
            <a:pPr marL="285750" indent="-285750">
              <a:lnSpc>
                <a:spcPct val="150000"/>
              </a:lnSpc>
              <a:spcAft>
                <a:spcPts val="300"/>
              </a:spcAft>
            </a:pPr>
            <a:r>
              <a:rPr lang="pl-PL" sz="1600" dirty="0">
                <a:solidFill>
                  <a:srgbClr val="14328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kontrola parametrów pracy węzła cieplnego</a:t>
            </a:r>
          </a:p>
          <a:p>
            <a:pPr marL="285750" indent="-285750">
              <a:lnSpc>
                <a:spcPct val="150000"/>
              </a:lnSpc>
              <a:spcAft>
                <a:spcPts val="300"/>
              </a:spcAft>
            </a:pPr>
            <a:r>
              <a:rPr lang="pl-PL" sz="1600" dirty="0">
                <a:solidFill>
                  <a:srgbClr val="14328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sterowanie ogrzewaniem strefowym</a:t>
            </a:r>
          </a:p>
          <a:p>
            <a:pPr marL="285750" indent="-285750">
              <a:lnSpc>
                <a:spcPct val="150000"/>
              </a:lnSpc>
              <a:spcAft>
                <a:spcPts val="300"/>
              </a:spcAft>
            </a:pPr>
            <a:r>
              <a:rPr lang="pl-PL" sz="1600" dirty="0">
                <a:solidFill>
                  <a:srgbClr val="14328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kontrola systemu wentylacji</a:t>
            </a:r>
          </a:p>
          <a:p>
            <a:pPr marL="285750" indent="-285750">
              <a:lnSpc>
                <a:spcPct val="150000"/>
              </a:lnSpc>
              <a:spcAft>
                <a:spcPts val="300"/>
              </a:spcAft>
            </a:pPr>
            <a:r>
              <a:rPr lang="pl-PL" sz="1600" dirty="0">
                <a:solidFill>
                  <a:srgbClr val="14328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monitoring parametrów instalacji energii elektrycznej,</a:t>
            </a:r>
            <a:br>
              <a:rPr lang="pl-PL" sz="1600" dirty="0">
                <a:solidFill>
                  <a:srgbClr val="14328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1600" dirty="0">
                <a:solidFill>
                  <a:srgbClr val="14328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 tym potencjalnej produkcji z paneli fotowoltaicznych</a:t>
            </a:r>
          </a:p>
          <a:p>
            <a:pPr marL="285750" indent="-285750">
              <a:lnSpc>
                <a:spcPct val="150000"/>
              </a:lnSpc>
              <a:spcAft>
                <a:spcPts val="300"/>
              </a:spcAft>
            </a:pPr>
            <a:r>
              <a:rPr lang="pl-PL" sz="1600" dirty="0">
                <a:solidFill>
                  <a:srgbClr val="14328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kontrola wartości mocy zamówionej elektrycznej – realizacja strażnika mocy</a:t>
            </a:r>
          </a:p>
          <a:p>
            <a:pPr marL="285750" indent="-285750">
              <a:lnSpc>
                <a:spcPct val="150000"/>
              </a:lnSpc>
              <a:spcAft>
                <a:spcPts val="300"/>
              </a:spcAft>
            </a:pPr>
            <a:r>
              <a:rPr lang="pl-PL" sz="1600" dirty="0">
                <a:solidFill>
                  <a:srgbClr val="14328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monitoring zużycia gazu ziemnego i wody</a:t>
            </a:r>
          </a:p>
          <a:p>
            <a:pPr marL="285750" indent="-285750">
              <a:lnSpc>
                <a:spcPct val="150000"/>
              </a:lnSpc>
              <a:spcAft>
                <a:spcPts val="300"/>
              </a:spcAft>
            </a:pPr>
            <a:r>
              <a:rPr lang="pl-PL" sz="1600" dirty="0">
                <a:solidFill>
                  <a:srgbClr val="14328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monitoring warunków atmosferycznych</a:t>
            </a:r>
          </a:p>
          <a:p>
            <a:pPr marL="285750" indent="-285750">
              <a:lnSpc>
                <a:spcPct val="150000"/>
              </a:lnSpc>
              <a:spcAft>
                <a:spcPts val="300"/>
              </a:spcAft>
            </a:pPr>
            <a:r>
              <a:rPr lang="pl-PL" sz="1600" dirty="0">
                <a:solidFill>
                  <a:srgbClr val="14328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monitoring parametrów środowiskowych</a:t>
            </a:r>
          </a:p>
        </p:txBody>
      </p:sp>
      <p:sp>
        <p:nvSpPr>
          <p:cNvPr id="6" name="Symbol zastępczy numeru slajdu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78920" y="6622696"/>
            <a:ext cx="513080" cy="233627"/>
          </a:xfrm>
          <a:prstGeom prst="rect">
            <a:avLst/>
          </a:prstGeom>
        </p:spPr>
        <p:txBody>
          <a:bodyPr/>
          <a:lstStyle/>
          <a:p>
            <a:fld id="{2E27F4D3-B96E-4B1F-B7AA-4577FB9564B4}" type="slidenum">
              <a:rPr lang="pl-PL" smtClean="0"/>
              <a:pPr/>
              <a:t>9</a:t>
            </a:fld>
            <a:endParaRPr lang="pl-PL" dirty="0"/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706" y="989954"/>
            <a:ext cx="5905500" cy="5549629"/>
          </a:xfrm>
          <a:prstGeom prst="snip2DiagRect">
            <a:avLst>
              <a:gd name="adj1" fmla="val 0"/>
              <a:gd name="adj2" fmla="val 42934"/>
            </a:avLst>
          </a:prstGeom>
        </p:spPr>
      </p:pic>
      <p:sp>
        <p:nvSpPr>
          <p:cNvPr id="11" name="Prostokąt 10"/>
          <p:cNvSpPr/>
          <p:nvPr/>
        </p:nvSpPr>
        <p:spPr>
          <a:xfrm>
            <a:off x="305228" y="337475"/>
            <a:ext cx="42218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400" dirty="0">
                <a:solidFill>
                  <a:srgbClr val="14328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Przedszkole nr 420 – dzielnica Wilanów</a:t>
            </a:r>
          </a:p>
          <a:p>
            <a:r>
              <a:rPr lang="pl-PL" sz="1400" dirty="0">
                <a:solidFill>
                  <a:srgbClr val="14328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Rozmieszczenie temperatur w pomieszczeniach (parter)</a:t>
            </a:r>
            <a:endParaRPr lang="pl-P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940583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Warszawa kolorystyk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6EDC"/>
      </a:accent1>
      <a:accent2>
        <a:srgbClr val="FF8C28"/>
      </a:accent2>
      <a:accent3>
        <a:srgbClr val="00964B"/>
      </a:accent3>
      <a:accent4>
        <a:srgbClr val="D22882"/>
      </a:accent4>
      <a:accent5>
        <a:srgbClr val="000A5A"/>
      </a:accent5>
      <a:accent6>
        <a:srgbClr val="640064"/>
      </a:accent6>
      <a:hlink>
        <a:srgbClr val="AAD2FF"/>
      </a:hlink>
      <a:folHlink>
        <a:srgbClr val="3C1464"/>
      </a:folHlink>
    </a:clrScheme>
    <a:fontScheme name="Warszawa">
      <a:majorFont>
        <a:latin typeface="Engram Warsaw"/>
        <a:ea typeface=""/>
        <a:cs typeface=""/>
      </a:majorFont>
      <a:minorFont>
        <a:latin typeface="Engram Warsaw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1" id="{52A83190-5C58-43DF-A99C-86CC3ACE509E}" vid="{2EB448BE-35FD-4700-9329-7C2864931BE4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1536</TotalTime>
  <Words>1104</Words>
  <Application>Microsoft Office PowerPoint</Application>
  <PresentationFormat>Panoramiczny</PresentationFormat>
  <Paragraphs>249</Paragraphs>
  <Slides>18</Slides>
  <Notes>3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23" baseType="lpstr">
      <vt:lpstr>Arial</vt:lpstr>
      <vt:lpstr>Calibri</vt:lpstr>
      <vt:lpstr>Engram Warsaw</vt:lpstr>
      <vt:lpstr>Engram Warsaw Light</vt:lpstr>
      <vt:lpstr>Motyw pakietu Office</vt:lpstr>
      <vt:lpstr>Transformacja energetyczna Warszawy  </vt:lpstr>
      <vt:lpstr>Miasto Stołeczne Warszawa</vt:lpstr>
      <vt:lpstr>Struktury zużycia mediów</vt:lpstr>
      <vt:lpstr>Kierunki działań m.st. Warszawy</vt:lpstr>
      <vt:lpstr>Program Rozwoju Fotowoltaiki Miejskiej</vt:lpstr>
      <vt:lpstr>Wodociągi Warszawskie  - samowystarczalność energetyczna i produkcja energii </vt:lpstr>
      <vt:lpstr>Wodociągi Warszawskie - Odzysk ciepła odpadowego</vt:lpstr>
      <vt:lpstr>System do Zarządzania Energią</vt:lpstr>
      <vt:lpstr>Główne funkcjonalności systemu</vt:lpstr>
      <vt:lpstr>2022 rok – pilotażowe wdrożenie Systemu do Zarządzania Energią w 10 obiektach oświatowych  2023 rok – migracja systemu zarządzania ciepłem z Dzielnic Targówek i Śródmieście</vt:lpstr>
      <vt:lpstr>Prezentacja programu PowerPoint</vt:lpstr>
      <vt:lpstr>Wirtualna Elektrownia w Dzielnicy Wawer</vt:lpstr>
      <vt:lpstr>Dekarbonizacja warszawskiego ciepłownictwa sieciowego</vt:lpstr>
      <vt:lpstr>              Warszawski system ciepłowniczy (2023 rok)</vt:lpstr>
      <vt:lpstr>Dywersyfikacja paliw i źródeł ciepła</vt:lpstr>
      <vt:lpstr>Przejście na paliwo gazowe</vt:lpstr>
      <vt:lpstr>Pozostałe paliwa</vt:lpstr>
      <vt:lpstr>Dziękuję za uwagę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Nina</dc:creator>
  <cp:lastModifiedBy>Maria Zdunowska</cp:lastModifiedBy>
  <cp:revision>100</cp:revision>
  <cp:lastPrinted>2024-10-07T12:20:49Z</cp:lastPrinted>
  <dcterms:created xsi:type="dcterms:W3CDTF">2022-12-23T10:36:43Z</dcterms:created>
  <dcterms:modified xsi:type="dcterms:W3CDTF">2024-10-08T18:52:04Z</dcterms:modified>
</cp:coreProperties>
</file>