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57" r:id="rId2"/>
    <p:sldId id="262" r:id="rId3"/>
    <p:sldId id="265" r:id="rId4"/>
    <p:sldId id="267" r:id="rId5"/>
    <p:sldId id="268" r:id="rId6"/>
    <p:sldId id="271" r:id="rId7"/>
    <p:sldId id="269" r:id="rId8"/>
    <p:sldId id="270" r:id="rId9"/>
    <p:sldId id="272" r:id="rId10"/>
    <p:sldId id="266" r:id="rId11"/>
    <p:sldId id="263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Raleway" pitchFamily="2" charset="-18"/>
      <p:regular r:id="rId18"/>
      <p:bold r:id="rId19"/>
      <p:italic r:id="rId20"/>
      <p:boldItalic r:id="rId21"/>
    </p:embeddedFont>
    <p:embeddedFont>
      <p:font typeface="Segoe UI" panose="020B0502040204020203" pitchFamily="34" charset="0"/>
      <p:regular r:id="rId22"/>
      <p:bold r:id="rId23"/>
      <p:italic r:id="rId24"/>
      <p:boldItalic r:id="rId25"/>
    </p:embeddedFont>
    <p:embeddedFont>
      <p:font typeface="Segoe UI Light" panose="020B0502040204020203" pitchFamily="34" charset="0"/>
      <p:regular r:id="rId26"/>
      <p:italic r:id="rId27"/>
    </p:embeddedFont>
    <p:embeddedFont>
      <p:font typeface="Segoe UI Semibold" panose="020B0702040204020203" pitchFamily="34" charset="0"/>
      <p:bold r:id="rId28"/>
      <p:boldItalic r:id="rId29"/>
    </p:embeddedFont>
    <p:embeddedFont>
      <p:font typeface="Segoe UI Semilight" panose="020B0402040204020203" pitchFamily="34" charset="0"/>
      <p:regular r:id="rId30"/>
      <p:italic r:id="rId31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182"/>
    <a:srgbClr val="73BA6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5458" autoAdjust="0"/>
  </p:normalViewPr>
  <p:slideViewPr>
    <p:cSldViewPr snapToGrid="0">
      <p:cViewPr varScale="1">
        <p:scale>
          <a:sx n="73" d="100"/>
          <a:sy n="73" d="100"/>
        </p:scale>
        <p:origin x="97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C08C6-F08E-4A92-8598-CFE3B6E25714}" type="datetimeFigureOut">
              <a:rPr lang="pl-PL" smtClean="0"/>
              <a:t>08.10.2024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C78EB-BE0A-49B0-9B1B-F70281FF6A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9892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C78EB-BE0A-49B0-9B1B-F70281FF6A66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8050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C78EB-BE0A-49B0-9B1B-F70281FF6A66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2898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C78EB-BE0A-49B0-9B1B-F70281FF6A66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0236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C78EB-BE0A-49B0-9B1B-F70281FF6A66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2428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≪Info o wzorcu prezentacji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a 24">
            <a:extLst>
              <a:ext uri="{FF2B5EF4-FFF2-40B4-BE49-F238E27FC236}">
                <a16:creationId xmlns:a16="http://schemas.microsoft.com/office/drawing/2014/main" id="{4B2F59D0-D8F1-B2BB-1856-B1AB7E01CD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0169" y="-536"/>
            <a:ext cx="8291662" cy="6858535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DCB5149D-8259-CDA4-A75F-C5E531663C64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3370205-FCB1-E998-E3AD-417CC6138742}"/>
              </a:ext>
            </a:extLst>
          </p:cNvPr>
          <p:cNvSpPr txBox="1"/>
          <p:nvPr userDrawn="1"/>
        </p:nvSpPr>
        <p:spPr>
          <a:xfrm>
            <a:off x="0" y="0"/>
            <a:ext cx="121919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004182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Witaj w nowym wzorze prezentacji programu Power Point dla ZE PAK S.A.</a:t>
            </a:r>
            <a:endParaRPr lang="pl-PL" dirty="0">
              <a:solidFill>
                <a:srgbClr val="004182"/>
              </a:solidFill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59725CE-A680-247F-37A5-13B5CA78AE24}"/>
              </a:ext>
            </a:extLst>
          </p:cNvPr>
          <p:cNvSpPr txBox="1"/>
          <p:nvPr userDrawn="1"/>
        </p:nvSpPr>
        <p:spPr>
          <a:xfrm>
            <a:off x="2560417" y="1608281"/>
            <a:ext cx="3119437" cy="1472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Kliknij prawym przyciskiem na dowolnym slajdzie po lewej stronie i wybierz pozycję „</a:t>
            </a:r>
            <a:r>
              <a:rPr kumimoji="0" lang="pl-PL" sz="16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układ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” aby skorzystać z kilku gotowych propozycji graficznych.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0D69F7A-5072-08DE-DB3B-D0CDCBDB1BAB}"/>
              </a:ext>
            </a:extLst>
          </p:cNvPr>
          <p:cNvSpPr txBox="1"/>
          <p:nvPr userDrawn="1"/>
        </p:nvSpPr>
        <p:spPr>
          <a:xfrm>
            <a:off x="1" y="444818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4182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To jest slajd informacyjny, którego celem jest krótkie oprowadzenie użytkownika</a:t>
            </a:r>
            <a:b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4182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</a:b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4182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po wzorze. </a:t>
            </a:r>
            <a:r>
              <a:rPr kumimoji="0" lang="pl-PL" sz="2400" b="0" i="0" u="sng" strike="noStrike" kern="1200" cap="none" spc="0" normalizeH="0" baseline="0" noProof="0" dirty="0">
                <a:ln>
                  <a:noFill/>
                </a:ln>
                <a:solidFill>
                  <a:srgbClr val="004182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Ten slajd należy usunąć po rozpoczęciu pracy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4182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.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8542FB29-702A-C309-12BC-2733329E9A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4694" y="1749208"/>
            <a:ext cx="2652713" cy="3173901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AB907C06-F7C5-B8A8-0137-FE41FE6376F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68" y="1608281"/>
            <a:ext cx="2340678" cy="3007043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4CEF3E79-1FB0-8E1D-8BD4-5B857CC33819}"/>
              </a:ext>
            </a:extLst>
          </p:cNvPr>
          <p:cNvSpPr txBox="1"/>
          <p:nvPr userDrawn="1"/>
        </p:nvSpPr>
        <p:spPr>
          <a:xfrm>
            <a:off x="5739958" y="3450846"/>
            <a:ext cx="3493866" cy="1472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Dostępne jest kilka różnych opcji dla slajdów tytułowych do wyboru,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 także slajdy tekstowe i proste graficzne szablony w wersjach z tłem niebieskim lub białym, wedle uznania.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3A437ECC-38A7-D799-A5E9-69FD5711B21D}"/>
              </a:ext>
            </a:extLst>
          </p:cNvPr>
          <p:cNvSpPr txBox="1"/>
          <p:nvPr userDrawn="1"/>
        </p:nvSpPr>
        <p:spPr>
          <a:xfrm>
            <a:off x="-1" y="5477017"/>
            <a:ext cx="11940733" cy="119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Zaleca się korzystanie z gotowych wzorców, gdyż umożliwia to utrzymanie spójnej szaty graficznej w prezentacji.</a:t>
            </a: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Można również wykorzystać je jako punkty startowe dla bardziej specjalistycznych slajdów,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wedle potrzeb w celu odpowiedniego przedstawienia informacji (tabele, zdjęcia, wykresy).</a:t>
            </a: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Jeśli potrzebujesz wsparcia, skontaktuj się ze mną mailowo lub telefonicznie – Łukasz Czarnecki.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9C47CB4D-38DE-3A49-BA08-EEBBBD5B0F62}"/>
              </a:ext>
            </a:extLst>
          </p:cNvPr>
          <p:cNvSpPr txBox="1"/>
          <p:nvPr userDrawn="1"/>
        </p:nvSpPr>
        <p:spPr>
          <a:xfrm>
            <a:off x="8476586" y="2359906"/>
            <a:ext cx="878108" cy="12488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pl-PL" sz="7200" b="1" i="0" u="none" strike="noStrike" kern="1200" cap="none" spc="0" normalizeH="0" baseline="0" noProof="0" dirty="0">
                <a:ln>
                  <a:noFill/>
                </a:ln>
                <a:solidFill>
                  <a:srgbClr val="73BA64"/>
                </a:solidFill>
                <a:effectLst>
                  <a:outerShdw blurRad="152400" dir="2700000" algn="tl">
                    <a:srgbClr val="000000">
                      <a:alpha val="80000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8BBC6FB3-DE74-8C20-5D55-AD4449C7B06C}"/>
              </a:ext>
            </a:extLst>
          </p:cNvPr>
          <p:cNvSpPr txBox="1"/>
          <p:nvPr userDrawn="1"/>
        </p:nvSpPr>
        <p:spPr>
          <a:xfrm>
            <a:off x="2405063" y="2949881"/>
            <a:ext cx="878108" cy="12488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pl-PL" sz="7200" b="1" i="0" u="none" strike="noStrike" kern="1200" cap="none" spc="0" normalizeH="0" baseline="0" noProof="0" dirty="0">
                <a:ln>
                  <a:noFill/>
                </a:ln>
                <a:solidFill>
                  <a:srgbClr val="73BA64"/>
                </a:solidFill>
                <a:effectLst>
                  <a:outerShdw blurRad="152400" dir="2700000" algn="tl">
                    <a:srgbClr val="000000">
                      <a:alpha val="80000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7107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graficzny - pionow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D5DFB7E-4133-9BD2-5011-80355F28D1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000" y="142875"/>
            <a:ext cx="111600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004182"/>
                </a:solidFill>
              </a:defRPr>
            </a:lvl1pPr>
          </a:lstStyle>
          <a:p>
            <a:r>
              <a:rPr lang="pl-PL" dirty="0"/>
              <a:t>Wprowadź tytuł (np. „Analiza SWOT”)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3D2B615E-33CC-2D29-05C7-E07054F24503}"/>
              </a:ext>
            </a:extLst>
          </p:cNvPr>
          <p:cNvSpPr/>
          <p:nvPr userDrawn="1"/>
        </p:nvSpPr>
        <p:spPr>
          <a:xfrm>
            <a:off x="9125322" y="1443790"/>
            <a:ext cx="3045600" cy="5414210"/>
          </a:xfrm>
          <a:prstGeom prst="rect">
            <a:avLst/>
          </a:prstGeom>
          <a:solidFill>
            <a:srgbClr val="1A6DB2"/>
          </a:solidFill>
          <a:ln>
            <a:noFill/>
          </a:ln>
          <a:effectLst>
            <a:outerShdw blurRad="381000" dist="127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FD039FE9-73CA-164A-D295-A97924B55BD0}"/>
              </a:ext>
            </a:extLst>
          </p:cNvPr>
          <p:cNvSpPr/>
          <p:nvPr userDrawn="1"/>
        </p:nvSpPr>
        <p:spPr>
          <a:xfrm>
            <a:off x="6085200" y="1443790"/>
            <a:ext cx="3060000" cy="5414210"/>
          </a:xfrm>
          <a:prstGeom prst="rect">
            <a:avLst/>
          </a:prstGeom>
          <a:solidFill>
            <a:srgbClr val="15579B"/>
          </a:solidFill>
          <a:ln>
            <a:noFill/>
          </a:ln>
          <a:effectLst>
            <a:outerShdw blurRad="381000" dist="127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11ED2AE-E4A2-B161-2BFD-5C3512182761}"/>
              </a:ext>
            </a:extLst>
          </p:cNvPr>
          <p:cNvSpPr/>
          <p:nvPr userDrawn="1"/>
        </p:nvSpPr>
        <p:spPr>
          <a:xfrm>
            <a:off x="3025722" y="1443790"/>
            <a:ext cx="3060000" cy="5414210"/>
          </a:xfrm>
          <a:prstGeom prst="rect">
            <a:avLst/>
          </a:prstGeom>
          <a:solidFill>
            <a:srgbClr val="114184"/>
          </a:solidFill>
          <a:ln>
            <a:noFill/>
          </a:ln>
          <a:effectLst>
            <a:outerShdw blurRad="381000" dist="127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5F787E0E-7548-82EF-A94A-929274CB0885}"/>
              </a:ext>
            </a:extLst>
          </p:cNvPr>
          <p:cNvSpPr/>
          <p:nvPr userDrawn="1"/>
        </p:nvSpPr>
        <p:spPr>
          <a:xfrm>
            <a:off x="0" y="1443790"/>
            <a:ext cx="3045600" cy="5414210"/>
          </a:xfrm>
          <a:prstGeom prst="rect">
            <a:avLst/>
          </a:prstGeom>
          <a:solidFill>
            <a:srgbClr val="0F2F72"/>
          </a:solidFill>
          <a:ln>
            <a:noFill/>
          </a:ln>
          <a:effectLst>
            <a:outerShdw blurRad="381000" dist="127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tekstu 2">
            <a:extLst>
              <a:ext uri="{FF2B5EF4-FFF2-40B4-BE49-F238E27FC236}">
                <a16:creationId xmlns:a16="http://schemas.microsoft.com/office/drawing/2014/main" id="{AA7A7681-C449-AB9D-CFD9-FCA4A61B45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861" y="2897625"/>
            <a:ext cx="2880000" cy="38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</a:t>
            </a:r>
          </a:p>
        </p:txBody>
      </p:sp>
      <p:sp>
        <p:nvSpPr>
          <p:cNvPr id="15" name="Symbol zastępczy tekstu 2">
            <a:extLst>
              <a:ext uri="{FF2B5EF4-FFF2-40B4-BE49-F238E27FC236}">
                <a16:creationId xmlns:a16="http://schemas.microsoft.com/office/drawing/2014/main" id="{A2F11944-AB7E-20F1-8487-89A8B4EC50E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112461" y="2897625"/>
            <a:ext cx="2880000" cy="38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</a:t>
            </a:r>
          </a:p>
        </p:txBody>
      </p:sp>
      <p:sp>
        <p:nvSpPr>
          <p:cNvPr id="16" name="Symbol zastępczy tekstu 2">
            <a:extLst>
              <a:ext uri="{FF2B5EF4-FFF2-40B4-BE49-F238E27FC236}">
                <a16:creationId xmlns:a16="http://schemas.microsoft.com/office/drawing/2014/main" id="{97EFAA01-A75E-D1FD-7931-533533677F0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152583" y="2897625"/>
            <a:ext cx="2880000" cy="38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</a:t>
            </a:r>
          </a:p>
        </p:txBody>
      </p:sp>
      <p:sp>
        <p:nvSpPr>
          <p:cNvPr id="17" name="Symbol zastępczy tekstu 2">
            <a:extLst>
              <a:ext uri="{FF2B5EF4-FFF2-40B4-BE49-F238E27FC236}">
                <a16:creationId xmlns:a16="http://schemas.microsoft.com/office/drawing/2014/main" id="{44B98B07-DB2A-B641-951E-7F945DFEC37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212061" y="2897625"/>
            <a:ext cx="2880000" cy="38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</a:t>
            </a:r>
          </a:p>
        </p:txBody>
      </p:sp>
      <p:sp>
        <p:nvSpPr>
          <p:cNvPr id="18" name="Symbol zastępczy tekstu 2">
            <a:extLst>
              <a:ext uri="{FF2B5EF4-FFF2-40B4-BE49-F238E27FC236}">
                <a16:creationId xmlns:a16="http://schemas.microsoft.com/office/drawing/2014/main" id="{59DE66D0-88C9-C127-08CC-92A0DDA4AEA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2861" y="1588165"/>
            <a:ext cx="2880000" cy="97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cap="small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l-PL" dirty="0"/>
              <a:t>Silne strony</a:t>
            </a:r>
            <a:br>
              <a:rPr lang="pl-PL" dirty="0"/>
            </a:br>
            <a:r>
              <a:rPr lang="pl-PL" dirty="0"/>
              <a:t>(kliknij i wprowadź)</a:t>
            </a:r>
          </a:p>
        </p:txBody>
      </p:sp>
      <p:sp>
        <p:nvSpPr>
          <p:cNvPr id="19" name="Symbol zastępczy tekstu 2">
            <a:extLst>
              <a:ext uri="{FF2B5EF4-FFF2-40B4-BE49-F238E27FC236}">
                <a16:creationId xmlns:a16="http://schemas.microsoft.com/office/drawing/2014/main" id="{1199BFDE-8A87-6497-EE26-19ED63784B4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112461" y="1588165"/>
            <a:ext cx="2880000" cy="97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cap="small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l-PL" dirty="0"/>
              <a:t>Słabe strony</a:t>
            </a:r>
            <a:br>
              <a:rPr lang="pl-PL" dirty="0"/>
            </a:br>
            <a:r>
              <a:rPr lang="pl-PL" dirty="0"/>
              <a:t>(kliknij i wprowadź)</a:t>
            </a:r>
          </a:p>
        </p:txBody>
      </p:sp>
      <p:sp>
        <p:nvSpPr>
          <p:cNvPr id="20" name="Symbol zastępczy tekstu 2">
            <a:extLst>
              <a:ext uri="{FF2B5EF4-FFF2-40B4-BE49-F238E27FC236}">
                <a16:creationId xmlns:a16="http://schemas.microsoft.com/office/drawing/2014/main" id="{46FF5938-E7DD-9CDC-8B38-CABEAA1CF88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72461" y="1588165"/>
            <a:ext cx="2880000" cy="97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cap="small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l-PL" dirty="0"/>
              <a:t>Szanse</a:t>
            </a:r>
            <a:br>
              <a:rPr lang="pl-PL" dirty="0"/>
            </a:br>
            <a:r>
              <a:rPr lang="pl-PL" dirty="0"/>
              <a:t>(kliknij i wprowadź)</a:t>
            </a:r>
          </a:p>
        </p:txBody>
      </p:sp>
      <p:sp>
        <p:nvSpPr>
          <p:cNvPr id="21" name="Symbol zastępczy tekstu 2">
            <a:extLst>
              <a:ext uri="{FF2B5EF4-FFF2-40B4-BE49-F238E27FC236}">
                <a16:creationId xmlns:a16="http://schemas.microsoft.com/office/drawing/2014/main" id="{16D42329-9C9C-FF3A-815D-C98BC9E242D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218061" y="1588165"/>
            <a:ext cx="2880000" cy="97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cap="small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l-PL" dirty="0"/>
              <a:t>Zagrożenia</a:t>
            </a:r>
            <a:br>
              <a:rPr lang="pl-PL" dirty="0"/>
            </a:br>
            <a:r>
              <a:rPr lang="pl-PL" dirty="0"/>
              <a:t>(kliknij i wprowadź)</a:t>
            </a:r>
          </a:p>
        </p:txBody>
      </p:sp>
    </p:spTree>
    <p:extLst>
      <p:ext uri="{BB962C8B-B14F-4D97-AF65-F5344CB8AC3E}">
        <p14:creationId xmlns:p14="http://schemas.microsoft.com/office/powerpoint/2010/main" val="395975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graficzny - poziom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Tło dekoracyjne">
            <a:extLst>
              <a:ext uri="{FF2B5EF4-FFF2-40B4-BE49-F238E27FC236}">
                <a16:creationId xmlns:a16="http://schemas.microsoft.com/office/drawing/2014/main" id="{B2EE8765-0811-845B-6DAA-BF1E92844C59}"/>
              </a:ext>
            </a:extLst>
          </p:cNvPr>
          <p:cNvGrpSpPr/>
          <p:nvPr userDrawn="1"/>
        </p:nvGrpSpPr>
        <p:grpSpPr>
          <a:xfrm>
            <a:off x="0" y="1443790"/>
            <a:ext cx="12192000" cy="5414210"/>
            <a:chOff x="0" y="1443790"/>
            <a:chExt cx="12192000" cy="5414210"/>
          </a:xfrm>
        </p:grpSpPr>
        <p:sp>
          <p:nvSpPr>
            <p:cNvPr id="36" name="Prostokąt 35">
              <a:extLst>
                <a:ext uri="{FF2B5EF4-FFF2-40B4-BE49-F238E27FC236}">
                  <a16:creationId xmlns:a16="http://schemas.microsoft.com/office/drawing/2014/main" id="{320CEA43-6321-E852-2CCA-480B4E4CD317}"/>
                </a:ext>
              </a:extLst>
            </p:cNvPr>
            <p:cNvSpPr/>
            <p:nvPr userDrawn="1"/>
          </p:nvSpPr>
          <p:spPr>
            <a:xfrm>
              <a:off x="0" y="5043790"/>
              <a:ext cx="12192000" cy="1814210"/>
            </a:xfrm>
            <a:prstGeom prst="rect">
              <a:avLst/>
            </a:prstGeom>
            <a:solidFill>
              <a:srgbClr val="1A6DB2"/>
            </a:solidFill>
            <a:ln>
              <a:noFill/>
            </a:ln>
            <a:effectLst>
              <a:outerShdw blurRad="381000" dist="127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7" name="Prostokąt 36">
              <a:extLst>
                <a:ext uri="{FF2B5EF4-FFF2-40B4-BE49-F238E27FC236}">
                  <a16:creationId xmlns:a16="http://schemas.microsoft.com/office/drawing/2014/main" id="{69CDB6CD-F006-C180-6B69-13FDBA723946}"/>
                </a:ext>
              </a:extLst>
            </p:cNvPr>
            <p:cNvSpPr/>
            <p:nvPr userDrawn="1"/>
          </p:nvSpPr>
          <p:spPr>
            <a:xfrm>
              <a:off x="0" y="3243790"/>
              <a:ext cx="12192000" cy="1800000"/>
            </a:xfrm>
            <a:prstGeom prst="rect">
              <a:avLst/>
            </a:prstGeom>
            <a:solidFill>
              <a:srgbClr val="124B84"/>
            </a:solidFill>
            <a:ln>
              <a:noFill/>
            </a:ln>
            <a:effectLst>
              <a:outerShdw blurRad="381000" dist="127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8" name="Prostokąt 37">
              <a:extLst>
                <a:ext uri="{FF2B5EF4-FFF2-40B4-BE49-F238E27FC236}">
                  <a16:creationId xmlns:a16="http://schemas.microsoft.com/office/drawing/2014/main" id="{2FF7BA37-D418-E755-0F10-EFB992458386}"/>
                </a:ext>
              </a:extLst>
            </p:cNvPr>
            <p:cNvSpPr/>
            <p:nvPr userDrawn="1"/>
          </p:nvSpPr>
          <p:spPr>
            <a:xfrm>
              <a:off x="0" y="1443790"/>
              <a:ext cx="12192000" cy="1800000"/>
            </a:xfrm>
            <a:prstGeom prst="rect">
              <a:avLst/>
            </a:prstGeom>
            <a:solidFill>
              <a:srgbClr val="0B3A73"/>
            </a:solidFill>
            <a:ln>
              <a:noFill/>
            </a:ln>
            <a:effectLst>
              <a:outerShdw blurRad="381000" dist="127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9" name="Strzałki dekoracyjne 3">
            <a:extLst>
              <a:ext uri="{FF2B5EF4-FFF2-40B4-BE49-F238E27FC236}">
                <a16:creationId xmlns:a16="http://schemas.microsoft.com/office/drawing/2014/main" id="{027DB70E-6358-F9A3-35E6-64C5E7EC0864}"/>
              </a:ext>
            </a:extLst>
          </p:cNvPr>
          <p:cNvGrpSpPr/>
          <p:nvPr userDrawn="1"/>
        </p:nvGrpSpPr>
        <p:grpSpPr>
          <a:xfrm>
            <a:off x="82800" y="5403789"/>
            <a:ext cx="5366328" cy="1080000"/>
            <a:chOff x="82800" y="1815929"/>
            <a:chExt cx="5366328" cy="1080000"/>
          </a:xfrm>
        </p:grpSpPr>
        <p:sp>
          <p:nvSpPr>
            <p:cNvPr id="30" name="Strzałka: pagon 29">
              <a:extLst>
                <a:ext uri="{FF2B5EF4-FFF2-40B4-BE49-F238E27FC236}">
                  <a16:creationId xmlns:a16="http://schemas.microsoft.com/office/drawing/2014/main" id="{E49E35F2-3B95-1C5A-6098-4FFE7B597DAF}"/>
                </a:ext>
              </a:extLst>
            </p:cNvPr>
            <p:cNvSpPr/>
            <p:nvPr/>
          </p:nvSpPr>
          <p:spPr>
            <a:xfrm>
              <a:off x="82800" y="1815929"/>
              <a:ext cx="825388" cy="1080000"/>
            </a:xfrm>
            <a:prstGeom prst="chevron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31" name="Strzałka: pagon 30">
              <a:extLst>
                <a:ext uri="{FF2B5EF4-FFF2-40B4-BE49-F238E27FC236}">
                  <a16:creationId xmlns:a16="http://schemas.microsoft.com/office/drawing/2014/main" id="{C399552A-D35F-4AB4-B340-312D6623FADA}"/>
                </a:ext>
              </a:extLst>
            </p:cNvPr>
            <p:cNvSpPr/>
            <p:nvPr/>
          </p:nvSpPr>
          <p:spPr>
            <a:xfrm>
              <a:off x="990988" y="1815929"/>
              <a:ext cx="825388" cy="1080000"/>
            </a:xfrm>
            <a:prstGeom prst="chevron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32" name="Strzałka: pagon 31">
              <a:extLst>
                <a:ext uri="{FF2B5EF4-FFF2-40B4-BE49-F238E27FC236}">
                  <a16:creationId xmlns:a16="http://schemas.microsoft.com/office/drawing/2014/main" id="{B0A57BC6-D038-96E8-12E3-677EC0B3C89C}"/>
                </a:ext>
              </a:extLst>
            </p:cNvPr>
            <p:cNvSpPr/>
            <p:nvPr/>
          </p:nvSpPr>
          <p:spPr>
            <a:xfrm>
              <a:off x="1899176" y="1815929"/>
              <a:ext cx="825388" cy="1080000"/>
            </a:xfrm>
            <a:prstGeom prst="chevron">
              <a:avLst/>
            </a:pr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33" name="Strzałka: pagon 32">
              <a:extLst>
                <a:ext uri="{FF2B5EF4-FFF2-40B4-BE49-F238E27FC236}">
                  <a16:creationId xmlns:a16="http://schemas.microsoft.com/office/drawing/2014/main" id="{A2765E37-7702-18C1-408F-A4BE26564A8D}"/>
                </a:ext>
              </a:extLst>
            </p:cNvPr>
            <p:cNvSpPr/>
            <p:nvPr/>
          </p:nvSpPr>
          <p:spPr>
            <a:xfrm>
              <a:off x="2807364" y="1815929"/>
              <a:ext cx="825388" cy="1080000"/>
            </a:xfrm>
            <a:prstGeom prst="chevron">
              <a:avLst/>
            </a:prstGeom>
            <a:solidFill>
              <a:schemeClr val="bg1">
                <a:alpha val="6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34" name="Strzałka: pagon 33">
              <a:extLst>
                <a:ext uri="{FF2B5EF4-FFF2-40B4-BE49-F238E27FC236}">
                  <a16:creationId xmlns:a16="http://schemas.microsoft.com/office/drawing/2014/main" id="{96852C98-0BCC-9354-CA9C-29A9F69C39E3}"/>
                </a:ext>
              </a:extLst>
            </p:cNvPr>
            <p:cNvSpPr/>
            <p:nvPr/>
          </p:nvSpPr>
          <p:spPr>
            <a:xfrm>
              <a:off x="3715552" y="1815929"/>
              <a:ext cx="825388" cy="1080000"/>
            </a:xfrm>
            <a:prstGeom prst="chevron">
              <a:avLst/>
            </a:prstGeom>
            <a:solidFill>
              <a:schemeClr val="bg1"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35" name="Strzałka: pagon 34">
              <a:extLst>
                <a:ext uri="{FF2B5EF4-FFF2-40B4-BE49-F238E27FC236}">
                  <a16:creationId xmlns:a16="http://schemas.microsoft.com/office/drawing/2014/main" id="{559E56BC-7202-E17E-ED68-67612E67FFEF}"/>
                </a:ext>
              </a:extLst>
            </p:cNvPr>
            <p:cNvSpPr/>
            <p:nvPr/>
          </p:nvSpPr>
          <p:spPr>
            <a:xfrm>
              <a:off x="4623740" y="1815929"/>
              <a:ext cx="825388" cy="1080000"/>
            </a:xfrm>
            <a:prstGeom prst="chevron">
              <a:avLst/>
            </a:prstGeom>
            <a:solidFill>
              <a:schemeClr val="bg1">
                <a:alpha val="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Strzałki dekoracyjne 2">
            <a:extLst>
              <a:ext uri="{FF2B5EF4-FFF2-40B4-BE49-F238E27FC236}">
                <a16:creationId xmlns:a16="http://schemas.microsoft.com/office/drawing/2014/main" id="{048EB178-5A35-F0FA-6A90-DBFD42607E26}"/>
              </a:ext>
            </a:extLst>
          </p:cNvPr>
          <p:cNvGrpSpPr/>
          <p:nvPr userDrawn="1"/>
        </p:nvGrpSpPr>
        <p:grpSpPr>
          <a:xfrm>
            <a:off x="82800" y="3603789"/>
            <a:ext cx="5366328" cy="1080000"/>
            <a:chOff x="82800" y="1815929"/>
            <a:chExt cx="5366328" cy="1080000"/>
          </a:xfrm>
        </p:grpSpPr>
        <p:sp>
          <p:nvSpPr>
            <p:cNvPr id="23" name="Strzałka: pagon 22">
              <a:extLst>
                <a:ext uri="{FF2B5EF4-FFF2-40B4-BE49-F238E27FC236}">
                  <a16:creationId xmlns:a16="http://schemas.microsoft.com/office/drawing/2014/main" id="{1DA18CC9-331F-6904-7B13-106CEABA760E}"/>
                </a:ext>
              </a:extLst>
            </p:cNvPr>
            <p:cNvSpPr/>
            <p:nvPr/>
          </p:nvSpPr>
          <p:spPr>
            <a:xfrm>
              <a:off x="82800" y="1815929"/>
              <a:ext cx="825388" cy="1080000"/>
            </a:xfrm>
            <a:prstGeom prst="chevron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24" name="Strzałka: pagon 23">
              <a:extLst>
                <a:ext uri="{FF2B5EF4-FFF2-40B4-BE49-F238E27FC236}">
                  <a16:creationId xmlns:a16="http://schemas.microsoft.com/office/drawing/2014/main" id="{5161FA43-A9F2-C958-2892-4865386F37E9}"/>
                </a:ext>
              </a:extLst>
            </p:cNvPr>
            <p:cNvSpPr/>
            <p:nvPr/>
          </p:nvSpPr>
          <p:spPr>
            <a:xfrm>
              <a:off x="990988" y="1815929"/>
              <a:ext cx="825388" cy="1080000"/>
            </a:xfrm>
            <a:prstGeom prst="chevron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25" name="Strzałka: pagon 24">
              <a:extLst>
                <a:ext uri="{FF2B5EF4-FFF2-40B4-BE49-F238E27FC236}">
                  <a16:creationId xmlns:a16="http://schemas.microsoft.com/office/drawing/2014/main" id="{458728D9-AC89-CE41-40C0-564DE217160E}"/>
                </a:ext>
              </a:extLst>
            </p:cNvPr>
            <p:cNvSpPr/>
            <p:nvPr/>
          </p:nvSpPr>
          <p:spPr>
            <a:xfrm>
              <a:off x="1899176" y="1815929"/>
              <a:ext cx="825388" cy="1080000"/>
            </a:xfrm>
            <a:prstGeom prst="chevron">
              <a:avLst/>
            </a:pr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26" name="Strzałka: pagon 25">
              <a:extLst>
                <a:ext uri="{FF2B5EF4-FFF2-40B4-BE49-F238E27FC236}">
                  <a16:creationId xmlns:a16="http://schemas.microsoft.com/office/drawing/2014/main" id="{143DA296-C765-64A5-C188-C461FF2C4186}"/>
                </a:ext>
              </a:extLst>
            </p:cNvPr>
            <p:cNvSpPr/>
            <p:nvPr/>
          </p:nvSpPr>
          <p:spPr>
            <a:xfrm>
              <a:off x="2807364" y="1815929"/>
              <a:ext cx="825388" cy="1080000"/>
            </a:xfrm>
            <a:prstGeom prst="chevron">
              <a:avLst/>
            </a:prstGeom>
            <a:solidFill>
              <a:schemeClr val="bg1">
                <a:alpha val="6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27" name="Strzałka: pagon 26">
              <a:extLst>
                <a:ext uri="{FF2B5EF4-FFF2-40B4-BE49-F238E27FC236}">
                  <a16:creationId xmlns:a16="http://schemas.microsoft.com/office/drawing/2014/main" id="{4B6986F3-39ED-3C48-B5BC-3B8CE31A8665}"/>
                </a:ext>
              </a:extLst>
            </p:cNvPr>
            <p:cNvSpPr/>
            <p:nvPr/>
          </p:nvSpPr>
          <p:spPr>
            <a:xfrm>
              <a:off x="3715552" y="1815929"/>
              <a:ext cx="825388" cy="1080000"/>
            </a:xfrm>
            <a:prstGeom prst="chevron">
              <a:avLst/>
            </a:prstGeom>
            <a:solidFill>
              <a:schemeClr val="bg1"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28" name="Strzałka: pagon 27">
              <a:extLst>
                <a:ext uri="{FF2B5EF4-FFF2-40B4-BE49-F238E27FC236}">
                  <a16:creationId xmlns:a16="http://schemas.microsoft.com/office/drawing/2014/main" id="{86AD17AC-CF10-F003-40CF-85E6BE32D8D9}"/>
                </a:ext>
              </a:extLst>
            </p:cNvPr>
            <p:cNvSpPr/>
            <p:nvPr/>
          </p:nvSpPr>
          <p:spPr>
            <a:xfrm>
              <a:off x="4623740" y="1815929"/>
              <a:ext cx="825388" cy="1080000"/>
            </a:xfrm>
            <a:prstGeom prst="chevron">
              <a:avLst/>
            </a:prstGeom>
            <a:solidFill>
              <a:schemeClr val="bg1">
                <a:alpha val="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Strzałki dekoracyjne 1">
            <a:extLst>
              <a:ext uri="{FF2B5EF4-FFF2-40B4-BE49-F238E27FC236}">
                <a16:creationId xmlns:a16="http://schemas.microsoft.com/office/drawing/2014/main" id="{141905A9-D24B-EA8B-9EC0-C0A14CA58D5B}"/>
              </a:ext>
            </a:extLst>
          </p:cNvPr>
          <p:cNvGrpSpPr/>
          <p:nvPr userDrawn="1"/>
        </p:nvGrpSpPr>
        <p:grpSpPr>
          <a:xfrm>
            <a:off x="82800" y="1815929"/>
            <a:ext cx="5366328" cy="1080000"/>
            <a:chOff x="82800" y="1815929"/>
            <a:chExt cx="5366328" cy="1080000"/>
          </a:xfrm>
        </p:grpSpPr>
        <p:sp>
          <p:nvSpPr>
            <p:cNvPr id="5" name="Strzałka: pagon 4">
              <a:extLst>
                <a:ext uri="{FF2B5EF4-FFF2-40B4-BE49-F238E27FC236}">
                  <a16:creationId xmlns:a16="http://schemas.microsoft.com/office/drawing/2014/main" id="{4D4589FA-DA2B-BCFE-3719-4A5594250BF7}"/>
                </a:ext>
              </a:extLst>
            </p:cNvPr>
            <p:cNvSpPr/>
            <p:nvPr/>
          </p:nvSpPr>
          <p:spPr>
            <a:xfrm>
              <a:off x="82800" y="1815929"/>
              <a:ext cx="825388" cy="1080000"/>
            </a:xfrm>
            <a:prstGeom prst="chevron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6" name="Strzałka: pagon 5">
              <a:extLst>
                <a:ext uri="{FF2B5EF4-FFF2-40B4-BE49-F238E27FC236}">
                  <a16:creationId xmlns:a16="http://schemas.microsoft.com/office/drawing/2014/main" id="{74FCA6D0-C5AA-A615-8FF4-F938F3CAA6F5}"/>
                </a:ext>
              </a:extLst>
            </p:cNvPr>
            <p:cNvSpPr/>
            <p:nvPr/>
          </p:nvSpPr>
          <p:spPr>
            <a:xfrm>
              <a:off x="990988" y="1815929"/>
              <a:ext cx="825388" cy="1080000"/>
            </a:xfrm>
            <a:prstGeom prst="chevron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7" name="Strzałka: pagon 6">
              <a:extLst>
                <a:ext uri="{FF2B5EF4-FFF2-40B4-BE49-F238E27FC236}">
                  <a16:creationId xmlns:a16="http://schemas.microsoft.com/office/drawing/2014/main" id="{63E4F8CD-8C53-171F-E54B-AACFA3210C1E}"/>
                </a:ext>
              </a:extLst>
            </p:cNvPr>
            <p:cNvSpPr/>
            <p:nvPr/>
          </p:nvSpPr>
          <p:spPr>
            <a:xfrm>
              <a:off x="1899176" y="1815929"/>
              <a:ext cx="825388" cy="1080000"/>
            </a:xfrm>
            <a:prstGeom prst="chevron">
              <a:avLst/>
            </a:pr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8" name="Strzałka: pagon 7">
              <a:extLst>
                <a:ext uri="{FF2B5EF4-FFF2-40B4-BE49-F238E27FC236}">
                  <a16:creationId xmlns:a16="http://schemas.microsoft.com/office/drawing/2014/main" id="{B449D4C9-3589-2A68-03B4-0213BDCC0CBD}"/>
                </a:ext>
              </a:extLst>
            </p:cNvPr>
            <p:cNvSpPr/>
            <p:nvPr/>
          </p:nvSpPr>
          <p:spPr>
            <a:xfrm>
              <a:off x="2807364" y="1815929"/>
              <a:ext cx="825388" cy="1080000"/>
            </a:xfrm>
            <a:prstGeom prst="chevron">
              <a:avLst/>
            </a:prstGeom>
            <a:solidFill>
              <a:schemeClr val="bg1">
                <a:alpha val="6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10" name="Strzałka: pagon 9">
              <a:extLst>
                <a:ext uri="{FF2B5EF4-FFF2-40B4-BE49-F238E27FC236}">
                  <a16:creationId xmlns:a16="http://schemas.microsoft.com/office/drawing/2014/main" id="{9D81BF70-339E-E1B6-A9E5-5286DB9376F2}"/>
                </a:ext>
              </a:extLst>
            </p:cNvPr>
            <p:cNvSpPr/>
            <p:nvPr/>
          </p:nvSpPr>
          <p:spPr>
            <a:xfrm>
              <a:off x="3715552" y="1815929"/>
              <a:ext cx="825388" cy="1080000"/>
            </a:xfrm>
            <a:prstGeom prst="chevron">
              <a:avLst/>
            </a:prstGeom>
            <a:solidFill>
              <a:schemeClr val="bg1"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13" name="Strzałka: pagon 12">
              <a:extLst>
                <a:ext uri="{FF2B5EF4-FFF2-40B4-BE49-F238E27FC236}">
                  <a16:creationId xmlns:a16="http://schemas.microsoft.com/office/drawing/2014/main" id="{38916CCB-E76C-B9A6-0C49-3AE8C2720D08}"/>
                </a:ext>
              </a:extLst>
            </p:cNvPr>
            <p:cNvSpPr/>
            <p:nvPr/>
          </p:nvSpPr>
          <p:spPr>
            <a:xfrm>
              <a:off x="4623740" y="1815929"/>
              <a:ext cx="825388" cy="1080000"/>
            </a:xfrm>
            <a:prstGeom prst="chevron">
              <a:avLst/>
            </a:prstGeom>
            <a:solidFill>
              <a:schemeClr val="bg1">
                <a:alpha val="2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</p:grpSp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D5DFB7E-4133-9BD2-5011-80355F28D1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000" y="142875"/>
            <a:ext cx="111600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004182"/>
                </a:solidFill>
              </a:defRPr>
            </a:lvl1pPr>
          </a:lstStyle>
          <a:p>
            <a:r>
              <a:rPr lang="pl-PL" dirty="0"/>
              <a:t>Wprowadź tytuł (np. „Synergia aktywności”)</a:t>
            </a:r>
          </a:p>
        </p:txBody>
      </p:sp>
      <p:sp>
        <p:nvSpPr>
          <p:cNvPr id="14" name="Symbol zastępczy tekstu 2">
            <a:extLst>
              <a:ext uri="{FF2B5EF4-FFF2-40B4-BE49-F238E27FC236}">
                <a16:creationId xmlns:a16="http://schemas.microsoft.com/office/drawing/2014/main" id="{AA7A7681-C449-AB9D-CFD9-FCA4A61B45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1443790"/>
            <a:ext cx="12191999" cy="1800000"/>
          </a:xfrm>
          <a:prstGeom prst="rect">
            <a:avLst/>
          </a:prstGeom>
        </p:spPr>
        <p:txBody>
          <a:bodyPr vert="horz" lIns="180000" tIns="180000" rIns="180000" bIns="180000" rtlCol="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</a:t>
            </a:r>
          </a:p>
        </p:txBody>
      </p:sp>
      <p:sp>
        <p:nvSpPr>
          <p:cNvPr id="15" name="Symbol zastępczy tekstu 2">
            <a:extLst>
              <a:ext uri="{FF2B5EF4-FFF2-40B4-BE49-F238E27FC236}">
                <a16:creationId xmlns:a16="http://schemas.microsoft.com/office/drawing/2014/main" id="{A2F11944-AB7E-20F1-8487-89A8B4EC50E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0" y="3243790"/>
            <a:ext cx="12191999" cy="1800000"/>
          </a:xfrm>
          <a:prstGeom prst="rect">
            <a:avLst/>
          </a:prstGeom>
        </p:spPr>
        <p:txBody>
          <a:bodyPr vert="horz" lIns="180000" tIns="180000" rIns="180000" bIns="180000" rtlCol="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</a:t>
            </a:r>
          </a:p>
        </p:txBody>
      </p:sp>
      <p:sp>
        <p:nvSpPr>
          <p:cNvPr id="16" name="Symbol zastępczy tekstu 2">
            <a:extLst>
              <a:ext uri="{FF2B5EF4-FFF2-40B4-BE49-F238E27FC236}">
                <a16:creationId xmlns:a16="http://schemas.microsoft.com/office/drawing/2014/main" id="{97EFAA01-A75E-D1FD-7931-533533677F0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-2" y="5057999"/>
            <a:ext cx="12192001" cy="1800001"/>
          </a:xfrm>
          <a:prstGeom prst="rect">
            <a:avLst/>
          </a:prstGeom>
        </p:spPr>
        <p:txBody>
          <a:bodyPr vert="horz" lIns="180000" tIns="180000" rIns="180000" bIns="180000" rtlCol="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568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 - podziękowanie i autorz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ójkąt dekoracyjny">
            <a:extLst>
              <a:ext uri="{FF2B5EF4-FFF2-40B4-BE49-F238E27FC236}">
                <a16:creationId xmlns:a16="http://schemas.microsoft.com/office/drawing/2014/main" id="{5011BEC1-FDA5-4A8F-BBC1-CC66A1835333}"/>
              </a:ext>
            </a:extLst>
          </p:cNvPr>
          <p:cNvSpPr/>
          <p:nvPr userDrawn="1"/>
        </p:nvSpPr>
        <p:spPr>
          <a:xfrm>
            <a:off x="-1" y="4381500"/>
            <a:ext cx="12049125" cy="24765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tekstu 14">
            <a:extLst>
              <a:ext uri="{FF2B5EF4-FFF2-40B4-BE49-F238E27FC236}">
                <a16:creationId xmlns:a16="http://schemas.microsoft.com/office/drawing/2014/main" id="{B960B1B8-1AFD-7EEC-9E67-5E6E1E99AF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2980398"/>
            <a:ext cx="8280000" cy="1620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3200" b="0" cap="all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l-PL" dirty="0"/>
              <a:t>DZIĘKUJEMY ZA UWAGĘ</a:t>
            </a:r>
          </a:p>
        </p:txBody>
      </p:sp>
      <p:sp>
        <p:nvSpPr>
          <p:cNvPr id="4" name="Symbol zastępczy tekstu 14">
            <a:extLst>
              <a:ext uri="{FF2B5EF4-FFF2-40B4-BE49-F238E27FC236}">
                <a16:creationId xmlns:a16="http://schemas.microsoft.com/office/drawing/2014/main" id="{3902E3B5-9740-9D90-BB9A-796A3FE571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5095125"/>
            <a:ext cx="4680000" cy="1620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418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l-PL" dirty="0"/>
              <a:t>Kliknij i dodaj autorów prezentacji</a:t>
            </a:r>
            <a:br>
              <a:rPr lang="pl-PL" dirty="0"/>
            </a:br>
            <a:r>
              <a:rPr lang="pl-PL" dirty="0"/>
              <a:t>(jeśli wymagane)</a:t>
            </a:r>
          </a:p>
        </p:txBody>
      </p:sp>
      <p:pic>
        <p:nvPicPr>
          <p:cNvPr id="5" name="Logo ZE PAK">
            <a:extLst>
              <a:ext uri="{FF2B5EF4-FFF2-40B4-BE49-F238E27FC236}">
                <a16:creationId xmlns:a16="http://schemas.microsoft.com/office/drawing/2014/main" id="{359FEE61-D831-3B46-A6EA-8E1C358F75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600" y="1027687"/>
            <a:ext cx="3960000" cy="151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3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- zdjęci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dekoracyjny">
            <a:extLst>
              <a:ext uri="{FF2B5EF4-FFF2-40B4-BE49-F238E27FC236}">
                <a16:creationId xmlns:a16="http://schemas.microsoft.com/office/drawing/2014/main" id="{60E07ACA-02E2-A15E-44EC-74F3F5D91362}"/>
              </a:ext>
            </a:extLst>
          </p:cNvPr>
          <p:cNvSpPr/>
          <p:nvPr userDrawn="1"/>
        </p:nvSpPr>
        <p:spPr>
          <a:xfrm>
            <a:off x="0" y="5188226"/>
            <a:ext cx="9803876" cy="166977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Logo ZE PAK">
            <a:extLst>
              <a:ext uri="{FF2B5EF4-FFF2-40B4-BE49-F238E27FC236}">
                <a16:creationId xmlns:a16="http://schemas.microsoft.com/office/drawing/2014/main" id="{788EB707-51DF-34D5-C101-7AAD94D877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600" y="1027687"/>
            <a:ext cx="3960000" cy="1510515"/>
          </a:xfrm>
          <a:prstGeom prst="rect">
            <a:avLst/>
          </a:prstGeom>
        </p:spPr>
      </p:pic>
      <p:sp>
        <p:nvSpPr>
          <p:cNvPr id="8" name="Symbol zastępczy tekstu 14">
            <a:extLst>
              <a:ext uri="{FF2B5EF4-FFF2-40B4-BE49-F238E27FC236}">
                <a16:creationId xmlns:a16="http://schemas.microsoft.com/office/drawing/2014/main" id="{822F89D8-D9E9-B920-A265-FFFC5604D1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532848"/>
            <a:ext cx="8280000" cy="1620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3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l-PL" dirty="0"/>
              <a:t>Kliknij i wprowadź tytuł prezentacji</a:t>
            </a:r>
          </a:p>
        </p:txBody>
      </p:sp>
      <p:sp>
        <p:nvSpPr>
          <p:cNvPr id="9" name="Symbol zastępczy tekstu 14">
            <a:extLst>
              <a:ext uri="{FF2B5EF4-FFF2-40B4-BE49-F238E27FC236}">
                <a16:creationId xmlns:a16="http://schemas.microsoft.com/office/drawing/2014/main" id="{89426571-F0FE-B662-9756-31FFD18367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5815125"/>
            <a:ext cx="4139425" cy="900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800">
                <a:solidFill>
                  <a:srgbClr val="00418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l-PL" dirty="0"/>
              <a:t>Kliknij, aby wprowadzić tekst (podtytuł prezentacji, data itp.)</a:t>
            </a:r>
          </a:p>
        </p:txBody>
      </p:sp>
    </p:spTree>
    <p:extLst>
      <p:ext uri="{BB962C8B-B14F-4D97-AF65-F5344CB8AC3E}">
        <p14:creationId xmlns:p14="http://schemas.microsoft.com/office/powerpoint/2010/main" val="283767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- dekoracyjn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ójkąt dekoracyjny">
            <a:extLst>
              <a:ext uri="{FF2B5EF4-FFF2-40B4-BE49-F238E27FC236}">
                <a16:creationId xmlns:a16="http://schemas.microsoft.com/office/drawing/2014/main" id="{5011BEC1-FDA5-4A8F-BBC1-CC66A1835333}"/>
              </a:ext>
            </a:extLst>
          </p:cNvPr>
          <p:cNvSpPr/>
          <p:nvPr userDrawn="1"/>
        </p:nvSpPr>
        <p:spPr>
          <a:xfrm>
            <a:off x="0" y="5188226"/>
            <a:ext cx="9803876" cy="166977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tekstu 14">
            <a:extLst>
              <a:ext uri="{FF2B5EF4-FFF2-40B4-BE49-F238E27FC236}">
                <a16:creationId xmlns:a16="http://schemas.microsoft.com/office/drawing/2014/main" id="{B960B1B8-1AFD-7EEC-9E67-5E6E1E99AF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532848"/>
            <a:ext cx="8280000" cy="1620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3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l-PL" dirty="0"/>
              <a:t>Kliknij i wprowadź tytuł prezentacji</a:t>
            </a:r>
          </a:p>
        </p:txBody>
      </p:sp>
      <p:sp>
        <p:nvSpPr>
          <p:cNvPr id="4" name="Symbol zastępczy tekstu 14">
            <a:extLst>
              <a:ext uri="{FF2B5EF4-FFF2-40B4-BE49-F238E27FC236}">
                <a16:creationId xmlns:a16="http://schemas.microsoft.com/office/drawing/2014/main" id="{3902E3B5-9740-9D90-BB9A-796A3FE571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5815125"/>
            <a:ext cx="4139425" cy="900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800">
                <a:solidFill>
                  <a:srgbClr val="00418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l-PL" dirty="0"/>
              <a:t>Kliknij, aby wprowadzić tekst (podtytuł prezentacji, data itp.)</a:t>
            </a:r>
          </a:p>
        </p:txBody>
      </p:sp>
      <p:pic>
        <p:nvPicPr>
          <p:cNvPr id="5" name="Logo ZE PAK">
            <a:extLst>
              <a:ext uri="{FF2B5EF4-FFF2-40B4-BE49-F238E27FC236}">
                <a16:creationId xmlns:a16="http://schemas.microsoft.com/office/drawing/2014/main" id="{359FEE61-D831-3B46-A6EA-8E1C358F75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600" y="1027687"/>
            <a:ext cx="3960000" cy="151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5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- gład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Dekoracja - zielona">
            <a:extLst>
              <a:ext uri="{FF2B5EF4-FFF2-40B4-BE49-F238E27FC236}">
                <a16:creationId xmlns:a16="http://schemas.microsoft.com/office/drawing/2014/main" id="{13133537-FEEC-A1AF-0F71-043A70AF273D}"/>
              </a:ext>
            </a:extLst>
          </p:cNvPr>
          <p:cNvGrpSpPr/>
          <p:nvPr userDrawn="1"/>
        </p:nvGrpSpPr>
        <p:grpSpPr>
          <a:xfrm rot="10800000" flipH="1">
            <a:off x="4911365" y="-1"/>
            <a:ext cx="7280635" cy="1654404"/>
            <a:chOff x="5242560" y="5315712"/>
            <a:chExt cx="6949440" cy="1542288"/>
          </a:xfrm>
        </p:grpSpPr>
        <p:sp>
          <p:nvSpPr>
            <p:cNvPr id="7" name="Trójkąt równoramienny 6">
              <a:extLst>
                <a:ext uri="{FF2B5EF4-FFF2-40B4-BE49-F238E27FC236}">
                  <a16:creationId xmlns:a16="http://schemas.microsoft.com/office/drawing/2014/main" id="{9040A384-D39A-4BB8-0F84-CB4B197EDA07}"/>
                </a:ext>
              </a:extLst>
            </p:cNvPr>
            <p:cNvSpPr/>
            <p:nvPr userDrawn="1"/>
          </p:nvSpPr>
          <p:spPr>
            <a:xfrm>
              <a:off x="5242560" y="6266688"/>
              <a:ext cx="6949440" cy="591312"/>
            </a:xfrm>
            <a:prstGeom prst="triangle">
              <a:avLst>
                <a:gd name="adj" fmla="val 100000"/>
              </a:avLst>
            </a:prstGeom>
            <a:solidFill>
              <a:srgbClr val="73BA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Trójkąt równoramienny 7">
              <a:extLst>
                <a:ext uri="{FF2B5EF4-FFF2-40B4-BE49-F238E27FC236}">
                  <a16:creationId xmlns:a16="http://schemas.microsoft.com/office/drawing/2014/main" id="{D80D7516-25FB-F3A4-94B5-D0FD560536E1}"/>
                </a:ext>
              </a:extLst>
            </p:cNvPr>
            <p:cNvSpPr/>
            <p:nvPr userDrawn="1"/>
          </p:nvSpPr>
          <p:spPr>
            <a:xfrm>
              <a:off x="8473440" y="5821738"/>
              <a:ext cx="3718560" cy="1036262"/>
            </a:xfrm>
            <a:prstGeom prst="triangle">
              <a:avLst>
                <a:gd name="adj" fmla="val 100000"/>
              </a:avLst>
            </a:prstGeom>
            <a:solidFill>
              <a:srgbClr val="73BA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Trójkąt równoramienny 8">
              <a:extLst>
                <a:ext uri="{FF2B5EF4-FFF2-40B4-BE49-F238E27FC236}">
                  <a16:creationId xmlns:a16="http://schemas.microsoft.com/office/drawing/2014/main" id="{4D5FC468-D8D4-F881-8075-E7EA9DE58479}"/>
                </a:ext>
              </a:extLst>
            </p:cNvPr>
            <p:cNvSpPr/>
            <p:nvPr userDrawn="1"/>
          </p:nvSpPr>
          <p:spPr>
            <a:xfrm>
              <a:off x="10277856" y="5315712"/>
              <a:ext cx="1914144" cy="1542288"/>
            </a:xfrm>
            <a:prstGeom prst="triangle">
              <a:avLst>
                <a:gd name="adj" fmla="val 100000"/>
              </a:avLst>
            </a:prstGeom>
            <a:solidFill>
              <a:srgbClr val="73BA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" name="Dekoracja - niebieska">
            <a:extLst>
              <a:ext uri="{FF2B5EF4-FFF2-40B4-BE49-F238E27FC236}">
                <a16:creationId xmlns:a16="http://schemas.microsoft.com/office/drawing/2014/main" id="{0CA4723D-6A21-4CC8-59AA-0659FFA19D4F}"/>
              </a:ext>
            </a:extLst>
          </p:cNvPr>
          <p:cNvGrpSpPr/>
          <p:nvPr userDrawn="1"/>
        </p:nvGrpSpPr>
        <p:grpSpPr>
          <a:xfrm rot="10800000" flipH="1">
            <a:off x="5242560" y="0"/>
            <a:ext cx="6949440" cy="1542288"/>
            <a:chOff x="5242560" y="5315712"/>
            <a:chExt cx="6949440" cy="1542288"/>
          </a:xfrm>
        </p:grpSpPr>
        <p:sp>
          <p:nvSpPr>
            <p:cNvPr id="3" name="Trójkąt równoramienny 2">
              <a:extLst>
                <a:ext uri="{FF2B5EF4-FFF2-40B4-BE49-F238E27FC236}">
                  <a16:creationId xmlns:a16="http://schemas.microsoft.com/office/drawing/2014/main" id="{4F1AED2C-3DC4-DF46-5CBD-94FAA41F7C3E}"/>
                </a:ext>
              </a:extLst>
            </p:cNvPr>
            <p:cNvSpPr/>
            <p:nvPr userDrawn="1"/>
          </p:nvSpPr>
          <p:spPr>
            <a:xfrm>
              <a:off x="5242560" y="6266688"/>
              <a:ext cx="6949440" cy="591312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68000">
                  <a:srgbClr val="004182"/>
                </a:gs>
                <a:gs pos="0">
                  <a:srgbClr val="1F83C8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" name="Trójkąt równoramienny 3">
              <a:extLst>
                <a:ext uri="{FF2B5EF4-FFF2-40B4-BE49-F238E27FC236}">
                  <a16:creationId xmlns:a16="http://schemas.microsoft.com/office/drawing/2014/main" id="{CAD62B55-DBAA-344D-4310-3C43B9E1C003}"/>
                </a:ext>
              </a:extLst>
            </p:cNvPr>
            <p:cNvSpPr/>
            <p:nvPr userDrawn="1"/>
          </p:nvSpPr>
          <p:spPr>
            <a:xfrm>
              <a:off x="8473440" y="5821738"/>
              <a:ext cx="3718560" cy="1036262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100000">
                  <a:srgbClr val="004182"/>
                </a:gs>
                <a:gs pos="22000">
                  <a:srgbClr val="1F83C8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Trójkąt równoramienny 4">
              <a:extLst>
                <a:ext uri="{FF2B5EF4-FFF2-40B4-BE49-F238E27FC236}">
                  <a16:creationId xmlns:a16="http://schemas.microsoft.com/office/drawing/2014/main" id="{9961BC2D-84F9-2894-DE95-260DA54D4369}"/>
                </a:ext>
              </a:extLst>
            </p:cNvPr>
            <p:cNvSpPr/>
            <p:nvPr userDrawn="1"/>
          </p:nvSpPr>
          <p:spPr>
            <a:xfrm>
              <a:off x="10277856" y="5315712"/>
              <a:ext cx="1914144" cy="1542288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47000">
                  <a:srgbClr val="004182"/>
                </a:gs>
                <a:gs pos="100000">
                  <a:srgbClr val="1F83C8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10" name="Logo ZE PAK">
            <a:extLst>
              <a:ext uri="{FF2B5EF4-FFF2-40B4-BE49-F238E27FC236}">
                <a16:creationId xmlns:a16="http://schemas.microsoft.com/office/drawing/2014/main" id="{EA32AF59-515A-5E04-C960-5C20203D67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600" y="1027687"/>
            <a:ext cx="3960000" cy="1510515"/>
          </a:xfrm>
          <a:prstGeom prst="rect">
            <a:avLst/>
          </a:prstGeom>
        </p:spPr>
      </p:pic>
      <p:sp>
        <p:nvSpPr>
          <p:cNvPr id="11" name="Trójkąt dekoracyjny">
            <a:extLst>
              <a:ext uri="{FF2B5EF4-FFF2-40B4-BE49-F238E27FC236}">
                <a16:creationId xmlns:a16="http://schemas.microsoft.com/office/drawing/2014/main" id="{32D41CAA-C9ED-85CE-E542-640B2D3399E5}"/>
              </a:ext>
            </a:extLst>
          </p:cNvPr>
          <p:cNvSpPr/>
          <p:nvPr userDrawn="1"/>
        </p:nvSpPr>
        <p:spPr>
          <a:xfrm>
            <a:off x="0" y="5188226"/>
            <a:ext cx="9803876" cy="166977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ymbol zastępczy tekstu 14">
            <a:extLst>
              <a:ext uri="{FF2B5EF4-FFF2-40B4-BE49-F238E27FC236}">
                <a16:creationId xmlns:a16="http://schemas.microsoft.com/office/drawing/2014/main" id="{B20DC264-196A-A5CF-BC68-ACE18B25F4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532848"/>
            <a:ext cx="8280000" cy="1620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3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l-PL" dirty="0"/>
              <a:t>Kliknij i wprowadź tytuł prezentacji</a:t>
            </a:r>
          </a:p>
        </p:txBody>
      </p:sp>
      <p:sp>
        <p:nvSpPr>
          <p:cNvPr id="13" name="Symbol zastępczy tekstu 14">
            <a:extLst>
              <a:ext uri="{FF2B5EF4-FFF2-40B4-BE49-F238E27FC236}">
                <a16:creationId xmlns:a16="http://schemas.microsoft.com/office/drawing/2014/main" id="{2E74CF43-DDF9-7D23-81DC-54376D925E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5815125"/>
            <a:ext cx="4139425" cy="900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800">
                <a:solidFill>
                  <a:srgbClr val="00418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l-PL" dirty="0"/>
              <a:t>Kliknij, aby wprowadzić tekst (podtytuł prezentacji, data itp.)</a:t>
            </a:r>
          </a:p>
        </p:txBody>
      </p:sp>
    </p:spTree>
    <p:extLst>
      <p:ext uri="{BB962C8B-B14F-4D97-AF65-F5344CB8AC3E}">
        <p14:creationId xmlns:p14="http://schemas.microsoft.com/office/powerpoint/2010/main" val="69932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- wodn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Dekoracja - z cieniowaniem">
            <a:extLst>
              <a:ext uri="{FF2B5EF4-FFF2-40B4-BE49-F238E27FC236}">
                <a16:creationId xmlns:a16="http://schemas.microsoft.com/office/drawing/2014/main" id="{921D8985-5206-8366-39AE-768F5D686D6B}"/>
              </a:ext>
            </a:extLst>
          </p:cNvPr>
          <p:cNvGrpSpPr/>
          <p:nvPr userDrawn="1"/>
        </p:nvGrpSpPr>
        <p:grpSpPr>
          <a:xfrm rot="10800000" flipH="1">
            <a:off x="5242560" y="0"/>
            <a:ext cx="6949440" cy="1542288"/>
            <a:chOff x="5242560" y="5315712"/>
            <a:chExt cx="6949440" cy="1542288"/>
          </a:xfrm>
          <a:effectLst>
            <a:outerShdw blurRad="76200" dist="38100" dir="8100000" algn="tr" rotWithShape="0">
              <a:prstClr val="black">
                <a:alpha val="25000"/>
              </a:prstClr>
            </a:outerShdw>
          </a:effectLst>
        </p:grpSpPr>
        <p:sp>
          <p:nvSpPr>
            <p:cNvPr id="11" name="Trójkąt równoramienny 10">
              <a:extLst>
                <a:ext uri="{FF2B5EF4-FFF2-40B4-BE49-F238E27FC236}">
                  <a16:creationId xmlns:a16="http://schemas.microsoft.com/office/drawing/2014/main" id="{8DD1A6D1-4BFC-19C7-7CC0-4BE2487B446C}"/>
                </a:ext>
              </a:extLst>
            </p:cNvPr>
            <p:cNvSpPr/>
            <p:nvPr userDrawn="1"/>
          </p:nvSpPr>
          <p:spPr>
            <a:xfrm>
              <a:off x="5242560" y="6266688"/>
              <a:ext cx="6949440" cy="591312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68000">
                  <a:srgbClr val="004182"/>
                </a:gs>
                <a:gs pos="0">
                  <a:srgbClr val="1F83C8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Trójkąt równoramienny 11">
              <a:extLst>
                <a:ext uri="{FF2B5EF4-FFF2-40B4-BE49-F238E27FC236}">
                  <a16:creationId xmlns:a16="http://schemas.microsoft.com/office/drawing/2014/main" id="{73246D8D-4D57-C367-F8D5-70E0EAAF58D0}"/>
                </a:ext>
              </a:extLst>
            </p:cNvPr>
            <p:cNvSpPr/>
            <p:nvPr userDrawn="1"/>
          </p:nvSpPr>
          <p:spPr>
            <a:xfrm>
              <a:off x="8473440" y="5821738"/>
              <a:ext cx="3718560" cy="1036262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100000">
                  <a:srgbClr val="004182"/>
                </a:gs>
                <a:gs pos="22000">
                  <a:srgbClr val="1F83C8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Trójkąt równoramienny 12">
              <a:extLst>
                <a:ext uri="{FF2B5EF4-FFF2-40B4-BE49-F238E27FC236}">
                  <a16:creationId xmlns:a16="http://schemas.microsoft.com/office/drawing/2014/main" id="{65C7E090-FC5C-6272-64A2-5B76F01D2BC5}"/>
                </a:ext>
              </a:extLst>
            </p:cNvPr>
            <p:cNvSpPr/>
            <p:nvPr userDrawn="1"/>
          </p:nvSpPr>
          <p:spPr>
            <a:xfrm>
              <a:off x="10277856" y="5315712"/>
              <a:ext cx="1914144" cy="1542288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47000">
                  <a:srgbClr val="004182"/>
                </a:gs>
                <a:gs pos="100000">
                  <a:srgbClr val="1F83C8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6" name="Logo ZE PAK">
            <a:extLst>
              <a:ext uri="{FF2B5EF4-FFF2-40B4-BE49-F238E27FC236}">
                <a16:creationId xmlns:a16="http://schemas.microsoft.com/office/drawing/2014/main" id="{9E0D8ABE-79A1-A2BF-1466-E64A187601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600" y="1027687"/>
            <a:ext cx="3960000" cy="1510515"/>
          </a:xfrm>
          <a:prstGeom prst="rect">
            <a:avLst/>
          </a:prstGeom>
        </p:spPr>
      </p:pic>
      <p:sp>
        <p:nvSpPr>
          <p:cNvPr id="7" name="Trójkąt dekoracyjny">
            <a:extLst>
              <a:ext uri="{FF2B5EF4-FFF2-40B4-BE49-F238E27FC236}">
                <a16:creationId xmlns:a16="http://schemas.microsoft.com/office/drawing/2014/main" id="{27BF1833-190F-E1EE-DB26-C7669E312CB2}"/>
              </a:ext>
            </a:extLst>
          </p:cNvPr>
          <p:cNvSpPr/>
          <p:nvPr userDrawn="1"/>
        </p:nvSpPr>
        <p:spPr>
          <a:xfrm>
            <a:off x="0" y="5188226"/>
            <a:ext cx="9803876" cy="166977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ymbol zastępczy tekstu 14">
            <a:extLst>
              <a:ext uri="{FF2B5EF4-FFF2-40B4-BE49-F238E27FC236}">
                <a16:creationId xmlns:a16="http://schemas.microsoft.com/office/drawing/2014/main" id="{AC1656CA-6E63-6901-6C64-EDCD0F70C3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532848"/>
            <a:ext cx="8280000" cy="1620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3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l-PL" dirty="0"/>
              <a:t>Kliknij i wprowadź tytuł prezentacji</a:t>
            </a:r>
          </a:p>
        </p:txBody>
      </p:sp>
      <p:sp>
        <p:nvSpPr>
          <p:cNvPr id="9" name="Symbol zastępczy tekstu 14">
            <a:extLst>
              <a:ext uri="{FF2B5EF4-FFF2-40B4-BE49-F238E27FC236}">
                <a16:creationId xmlns:a16="http://schemas.microsoft.com/office/drawing/2014/main" id="{E7660191-0CC8-51C4-34D1-751C1956F1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5815125"/>
            <a:ext cx="4139425" cy="900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800">
                <a:solidFill>
                  <a:srgbClr val="00418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l-PL" dirty="0"/>
              <a:t>Kliknij, aby wprowadzić tekst (podtytuł prezentacji, data itp.)</a:t>
            </a:r>
          </a:p>
        </p:txBody>
      </p:sp>
    </p:spTree>
    <p:extLst>
      <p:ext uri="{BB962C8B-B14F-4D97-AF65-F5344CB8AC3E}">
        <p14:creationId xmlns:p14="http://schemas.microsoft.com/office/powerpoint/2010/main" val="264553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ekstowy - niebies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Dekoracja">
            <a:extLst>
              <a:ext uri="{FF2B5EF4-FFF2-40B4-BE49-F238E27FC236}">
                <a16:creationId xmlns:a16="http://schemas.microsoft.com/office/drawing/2014/main" id="{0D7BD246-7F80-77D4-99CB-552636917BFF}"/>
              </a:ext>
            </a:extLst>
          </p:cNvPr>
          <p:cNvGrpSpPr/>
          <p:nvPr userDrawn="1"/>
        </p:nvGrpSpPr>
        <p:grpSpPr>
          <a:xfrm>
            <a:off x="5242560" y="5315712"/>
            <a:ext cx="6949440" cy="1542288"/>
            <a:chOff x="5242560" y="5315712"/>
            <a:chExt cx="6949440" cy="1542288"/>
          </a:xfrm>
        </p:grpSpPr>
        <p:sp>
          <p:nvSpPr>
            <p:cNvPr id="6" name="Trójkąt równoramienny 5">
              <a:extLst>
                <a:ext uri="{FF2B5EF4-FFF2-40B4-BE49-F238E27FC236}">
                  <a16:creationId xmlns:a16="http://schemas.microsoft.com/office/drawing/2014/main" id="{0E27E753-F54D-9372-BC02-26761D7E4124}"/>
                </a:ext>
              </a:extLst>
            </p:cNvPr>
            <p:cNvSpPr/>
            <p:nvPr userDrawn="1"/>
          </p:nvSpPr>
          <p:spPr>
            <a:xfrm>
              <a:off x="5242560" y="6266688"/>
              <a:ext cx="6949440" cy="591312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68000">
                  <a:srgbClr val="004182"/>
                </a:gs>
                <a:gs pos="0">
                  <a:srgbClr val="1F83C8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Trójkąt równoramienny 6">
              <a:extLst>
                <a:ext uri="{FF2B5EF4-FFF2-40B4-BE49-F238E27FC236}">
                  <a16:creationId xmlns:a16="http://schemas.microsoft.com/office/drawing/2014/main" id="{3E05216F-A8DF-3EDF-3BAD-2322D6A15463}"/>
                </a:ext>
              </a:extLst>
            </p:cNvPr>
            <p:cNvSpPr/>
            <p:nvPr userDrawn="1"/>
          </p:nvSpPr>
          <p:spPr>
            <a:xfrm>
              <a:off x="8473440" y="5821738"/>
              <a:ext cx="3718560" cy="1036262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100000">
                  <a:srgbClr val="004182"/>
                </a:gs>
                <a:gs pos="22000">
                  <a:srgbClr val="1F83C8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Trójkąt równoramienny 7">
              <a:extLst>
                <a:ext uri="{FF2B5EF4-FFF2-40B4-BE49-F238E27FC236}">
                  <a16:creationId xmlns:a16="http://schemas.microsoft.com/office/drawing/2014/main" id="{62082F51-B0A5-829E-D507-F42959DDE6F5}"/>
                </a:ext>
              </a:extLst>
            </p:cNvPr>
            <p:cNvSpPr/>
            <p:nvPr userDrawn="1"/>
          </p:nvSpPr>
          <p:spPr>
            <a:xfrm>
              <a:off x="10277856" y="5315712"/>
              <a:ext cx="1914144" cy="1542288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47000">
                  <a:srgbClr val="004182"/>
                </a:gs>
                <a:gs pos="100000">
                  <a:srgbClr val="1F83C8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B1F1A3B-50D7-052E-5FAB-E0FE10792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00" y="142875"/>
            <a:ext cx="111600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Wprowadź tytuł slajdu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00B8B2B-39AF-6E4D-1AE8-B19621B462D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000" y="1328625"/>
            <a:ext cx="11160000" cy="46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>
              <a:lnSpc>
                <a:spcPct val="100000"/>
              </a:lnSpc>
              <a:buNone/>
              <a:defRPr sz="23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 </a:t>
            </a:r>
            <a:r>
              <a:rPr lang="pl-PL" dirty="0" err="1"/>
              <a:t>Duis</a:t>
            </a:r>
            <a:r>
              <a:rPr lang="pl-PL" dirty="0"/>
              <a:t> </a:t>
            </a:r>
            <a:r>
              <a:rPr lang="pl-PL" dirty="0" err="1"/>
              <a:t>aute</a:t>
            </a:r>
            <a:r>
              <a:rPr lang="pl-PL" dirty="0"/>
              <a:t> </a:t>
            </a:r>
            <a:r>
              <a:rPr lang="pl-PL" dirty="0" err="1"/>
              <a:t>irure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in </a:t>
            </a:r>
            <a:r>
              <a:rPr lang="pl-PL" dirty="0" err="1"/>
              <a:t>reprehenderit</a:t>
            </a:r>
            <a:r>
              <a:rPr lang="pl-PL" dirty="0"/>
              <a:t> in </a:t>
            </a:r>
            <a:r>
              <a:rPr lang="pl-PL" dirty="0" err="1"/>
              <a:t>voluptate</a:t>
            </a:r>
            <a:r>
              <a:rPr lang="pl-PL" dirty="0"/>
              <a:t> </a:t>
            </a:r>
            <a:r>
              <a:rPr lang="pl-PL" dirty="0" err="1"/>
              <a:t>velit</a:t>
            </a:r>
            <a:r>
              <a:rPr lang="pl-PL" dirty="0"/>
              <a:t> </a:t>
            </a:r>
            <a:r>
              <a:rPr lang="pl-PL" dirty="0" err="1"/>
              <a:t>esse</a:t>
            </a:r>
            <a:r>
              <a:rPr lang="pl-PL" dirty="0"/>
              <a:t> </a:t>
            </a:r>
            <a:r>
              <a:rPr lang="pl-PL" dirty="0" err="1"/>
              <a:t>cillum</a:t>
            </a:r>
            <a:r>
              <a:rPr lang="pl-PL" dirty="0"/>
              <a:t>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 </a:t>
            </a:r>
            <a:r>
              <a:rPr lang="pl-PL" dirty="0" err="1"/>
              <a:t>fugiat</a:t>
            </a:r>
            <a:r>
              <a:rPr lang="pl-PL" dirty="0"/>
              <a:t> </a:t>
            </a:r>
            <a:r>
              <a:rPr lang="pl-PL" dirty="0" err="1"/>
              <a:t>nulla</a:t>
            </a:r>
            <a:r>
              <a:rPr lang="pl-PL" dirty="0"/>
              <a:t> </a:t>
            </a:r>
            <a:r>
              <a:rPr lang="pl-PL" dirty="0" err="1"/>
              <a:t>pariatur</a:t>
            </a:r>
            <a:r>
              <a:rPr lang="pl-PL" dirty="0"/>
              <a:t>. </a:t>
            </a:r>
            <a:r>
              <a:rPr lang="pl-PL" dirty="0" err="1"/>
              <a:t>Excepteur</a:t>
            </a:r>
            <a:r>
              <a:rPr lang="pl-PL" dirty="0"/>
              <a:t> </a:t>
            </a:r>
            <a:r>
              <a:rPr lang="pl-PL" dirty="0" err="1"/>
              <a:t>sint</a:t>
            </a:r>
            <a:r>
              <a:rPr lang="pl-PL" dirty="0"/>
              <a:t> </a:t>
            </a:r>
            <a:r>
              <a:rPr lang="pl-PL" dirty="0" err="1"/>
              <a:t>occaecat</a:t>
            </a:r>
            <a:r>
              <a:rPr lang="pl-PL" dirty="0"/>
              <a:t> </a:t>
            </a:r>
            <a:r>
              <a:rPr lang="pl-PL" dirty="0" err="1"/>
              <a:t>cupidatat</a:t>
            </a:r>
            <a:r>
              <a:rPr lang="pl-PL" dirty="0"/>
              <a:t> non </a:t>
            </a:r>
            <a:r>
              <a:rPr lang="pl-PL" dirty="0" err="1"/>
              <a:t>proident</a:t>
            </a:r>
            <a:r>
              <a:rPr lang="pl-PL" dirty="0"/>
              <a:t>, </a:t>
            </a:r>
            <a:r>
              <a:rPr lang="pl-PL" dirty="0" err="1"/>
              <a:t>sunt</a:t>
            </a:r>
            <a:r>
              <a:rPr lang="pl-PL" dirty="0"/>
              <a:t> in culpa qui </a:t>
            </a:r>
            <a:r>
              <a:rPr lang="pl-PL" dirty="0" err="1"/>
              <a:t>officia</a:t>
            </a:r>
            <a:r>
              <a:rPr lang="pl-PL" dirty="0"/>
              <a:t> </a:t>
            </a:r>
            <a:r>
              <a:rPr lang="pl-PL" dirty="0" err="1"/>
              <a:t>deserunt</a:t>
            </a:r>
            <a:r>
              <a:rPr lang="pl-PL" dirty="0"/>
              <a:t> </a:t>
            </a:r>
            <a:r>
              <a:rPr lang="pl-PL" dirty="0" err="1"/>
              <a:t>mollit</a:t>
            </a:r>
            <a:r>
              <a:rPr lang="pl-PL" dirty="0"/>
              <a:t> anim id </a:t>
            </a:r>
            <a:r>
              <a:rPr lang="pl-PL" dirty="0" err="1"/>
              <a:t>est</a:t>
            </a:r>
            <a:r>
              <a:rPr lang="pl-PL" dirty="0"/>
              <a:t> </a:t>
            </a:r>
            <a:r>
              <a:rPr lang="pl-PL" dirty="0" err="1"/>
              <a:t>laborum</a:t>
            </a:r>
            <a:r>
              <a:rPr lang="pl-PL" dirty="0"/>
              <a:t>.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F88050B4-586F-A279-20B8-08F2CA927E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29125" y="6355125"/>
            <a:ext cx="25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2D3F5E9-C7E7-4EE8-A78B-C5AB93EC21F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309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ekstowy - biał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Dekoracja">
            <a:extLst>
              <a:ext uri="{FF2B5EF4-FFF2-40B4-BE49-F238E27FC236}">
                <a16:creationId xmlns:a16="http://schemas.microsoft.com/office/drawing/2014/main" id="{E917489C-8709-91D8-1605-3235B38240B9}"/>
              </a:ext>
            </a:extLst>
          </p:cNvPr>
          <p:cNvGrpSpPr/>
          <p:nvPr userDrawn="1"/>
        </p:nvGrpSpPr>
        <p:grpSpPr>
          <a:xfrm>
            <a:off x="5242560" y="5315712"/>
            <a:ext cx="6949440" cy="1542288"/>
            <a:chOff x="5242560" y="5315712"/>
            <a:chExt cx="6949440" cy="1542288"/>
          </a:xfrm>
        </p:grpSpPr>
        <p:sp>
          <p:nvSpPr>
            <p:cNvPr id="6" name="Trójkąt równoramienny 5">
              <a:extLst>
                <a:ext uri="{FF2B5EF4-FFF2-40B4-BE49-F238E27FC236}">
                  <a16:creationId xmlns:a16="http://schemas.microsoft.com/office/drawing/2014/main" id="{F27ED540-80C3-4686-D1D2-F47FE1DF4FC7}"/>
                </a:ext>
              </a:extLst>
            </p:cNvPr>
            <p:cNvSpPr/>
            <p:nvPr userDrawn="1"/>
          </p:nvSpPr>
          <p:spPr>
            <a:xfrm>
              <a:off x="5242560" y="6266688"/>
              <a:ext cx="6949440" cy="591312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68000">
                  <a:srgbClr val="004182"/>
                </a:gs>
                <a:gs pos="0">
                  <a:srgbClr val="1F83C8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Trójkąt równoramienny 6">
              <a:extLst>
                <a:ext uri="{FF2B5EF4-FFF2-40B4-BE49-F238E27FC236}">
                  <a16:creationId xmlns:a16="http://schemas.microsoft.com/office/drawing/2014/main" id="{8CA5A951-64AA-2D08-45FF-81DA8FA8B768}"/>
                </a:ext>
              </a:extLst>
            </p:cNvPr>
            <p:cNvSpPr/>
            <p:nvPr userDrawn="1"/>
          </p:nvSpPr>
          <p:spPr>
            <a:xfrm>
              <a:off x="8473440" y="5821738"/>
              <a:ext cx="3718560" cy="1036262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100000">
                  <a:srgbClr val="004182"/>
                </a:gs>
                <a:gs pos="22000">
                  <a:srgbClr val="1F83C8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Trójkąt równoramienny 7">
              <a:extLst>
                <a:ext uri="{FF2B5EF4-FFF2-40B4-BE49-F238E27FC236}">
                  <a16:creationId xmlns:a16="http://schemas.microsoft.com/office/drawing/2014/main" id="{55CAC3F1-6042-1AF3-161A-3B6CD89BCB4C}"/>
                </a:ext>
              </a:extLst>
            </p:cNvPr>
            <p:cNvSpPr/>
            <p:nvPr userDrawn="1"/>
          </p:nvSpPr>
          <p:spPr>
            <a:xfrm>
              <a:off x="10277856" y="5315712"/>
              <a:ext cx="1914144" cy="1542288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47000">
                  <a:srgbClr val="004182"/>
                </a:gs>
                <a:gs pos="100000">
                  <a:srgbClr val="1F83C8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D5DFB7E-4133-9BD2-5011-80355F28D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00" y="142875"/>
            <a:ext cx="111600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4182"/>
                </a:solidFill>
              </a:defRPr>
            </a:lvl1pPr>
          </a:lstStyle>
          <a:p>
            <a:r>
              <a:rPr lang="pl-PL" dirty="0"/>
              <a:t>Wprowadź tytuł slajdu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9CB93653-DFBD-2FD2-D50C-28E20208A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29125" y="6355125"/>
            <a:ext cx="25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2D3F5E9-C7E7-4EE8-A78B-C5AB93EC21F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Symbol zastępczy tekstu 2">
            <a:extLst>
              <a:ext uri="{FF2B5EF4-FFF2-40B4-BE49-F238E27FC236}">
                <a16:creationId xmlns:a16="http://schemas.microsoft.com/office/drawing/2014/main" id="{496FAF14-697E-7163-984A-5B4E8D4B56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000" y="1328625"/>
            <a:ext cx="11160000" cy="46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>
              <a:spcBef>
                <a:spcPts val="1000"/>
              </a:spcBef>
              <a:buNone/>
              <a:defRPr sz="23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 </a:t>
            </a:r>
            <a:r>
              <a:rPr lang="pl-PL" dirty="0" err="1"/>
              <a:t>Duis</a:t>
            </a:r>
            <a:r>
              <a:rPr lang="pl-PL" dirty="0"/>
              <a:t> </a:t>
            </a:r>
            <a:r>
              <a:rPr lang="pl-PL" dirty="0" err="1"/>
              <a:t>aute</a:t>
            </a:r>
            <a:r>
              <a:rPr lang="pl-PL" dirty="0"/>
              <a:t> </a:t>
            </a:r>
            <a:r>
              <a:rPr lang="pl-PL" dirty="0" err="1"/>
              <a:t>irure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in </a:t>
            </a:r>
            <a:r>
              <a:rPr lang="pl-PL" dirty="0" err="1"/>
              <a:t>reprehenderit</a:t>
            </a:r>
            <a:r>
              <a:rPr lang="pl-PL" dirty="0"/>
              <a:t> in </a:t>
            </a:r>
            <a:r>
              <a:rPr lang="pl-PL" dirty="0" err="1"/>
              <a:t>voluptate</a:t>
            </a:r>
            <a:r>
              <a:rPr lang="pl-PL" dirty="0"/>
              <a:t> </a:t>
            </a:r>
            <a:r>
              <a:rPr lang="pl-PL" dirty="0" err="1"/>
              <a:t>velit</a:t>
            </a:r>
            <a:r>
              <a:rPr lang="pl-PL" dirty="0"/>
              <a:t> </a:t>
            </a:r>
            <a:r>
              <a:rPr lang="pl-PL" dirty="0" err="1"/>
              <a:t>esse</a:t>
            </a:r>
            <a:r>
              <a:rPr lang="pl-PL" dirty="0"/>
              <a:t> </a:t>
            </a:r>
            <a:r>
              <a:rPr lang="pl-PL" dirty="0" err="1"/>
              <a:t>cillum</a:t>
            </a:r>
            <a:r>
              <a:rPr lang="pl-PL" dirty="0"/>
              <a:t>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 </a:t>
            </a:r>
            <a:r>
              <a:rPr lang="pl-PL" dirty="0" err="1"/>
              <a:t>fugiat</a:t>
            </a:r>
            <a:r>
              <a:rPr lang="pl-PL" dirty="0"/>
              <a:t> </a:t>
            </a:r>
            <a:r>
              <a:rPr lang="pl-PL" dirty="0" err="1"/>
              <a:t>nulla</a:t>
            </a:r>
            <a:r>
              <a:rPr lang="pl-PL" dirty="0"/>
              <a:t> </a:t>
            </a:r>
            <a:r>
              <a:rPr lang="pl-PL" dirty="0" err="1"/>
              <a:t>pariatur</a:t>
            </a:r>
            <a:r>
              <a:rPr lang="pl-PL" dirty="0"/>
              <a:t>. </a:t>
            </a:r>
            <a:r>
              <a:rPr lang="pl-PL" dirty="0" err="1"/>
              <a:t>Excepteur</a:t>
            </a:r>
            <a:r>
              <a:rPr lang="pl-PL" dirty="0"/>
              <a:t> </a:t>
            </a:r>
            <a:r>
              <a:rPr lang="pl-PL" dirty="0" err="1"/>
              <a:t>sint</a:t>
            </a:r>
            <a:r>
              <a:rPr lang="pl-PL" dirty="0"/>
              <a:t> </a:t>
            </a:r>
            <a:r>
              <a:rPr lang="pl-PL" dirty="0" err="1"/>
              <a:t>occaecat</a:t>
            </a:r>
            <a:r>
              <a:rPr lang="pl-PL" dirty="0"/>
              <a:t> </a:t>
            </a:r>
            <a:r>
              <a:rPr lang="pl-PL" dirty="0" err="1"/>
              <a:t>cupidatat</a:t>
            </a:r>
            <a:r>
              <a:rPr lang="pl-PL" dirty="0"/>
              <a:t> non </a:t>
            </a:r>
            <a:r>
              <a:rPr lang="pl-PL" dirty="0" err="1"/>
              <a:t>proident</a:t>
            </a:r>
            <a:r>
              <a:rPr lang="pl-PL" dirty="0"/>
              <a:t>, </a:t>
            </a:r>
            <a:r>
              <a:rPr lang="pl-PL" dirty="0" err="1"/>
              <a:t>sunt</a:t>
            </a:r>
            <a:r>
              <a:rPr lang="pl-PL" dirty="0"/>
              <a:t> in culpa qui </a:t>
            </a:r>
            <a:r>
              <a:rPr lang="pl-PL" dirty="0" err="1"/>
              <a:t>officia</a:t>
            </a:r>
            <a:r>
              <a:rPr lang="pl-PL" dirty="0"/>
              <a:t> </a:t>
            </a:r>
            <a:r>
              <a:rPr lang="pl-PL" dirty="0" err="1"/>
              <a:t>deserunt</a:t>
            </a:r>
            <a:r>
              <a:rPr lang="pl-PL" dirty="0"/>
              <a:t> </a:t>
            </a:r>
            <a:r>
              <a:rPr lang="pl-PL" dirty="0" err="1"/>
              <a:t>mollit</a:t>
            </a:r>
            <a:r>
              <a:rPr lang="pl-PL" dirty="0"/>
              <a:t> anim id </a:t>
            </a:r>
            <a:r>
              <a:rPr lang="pl-PL" dirty="0" err="1"/>
              <a:t>est</a:t>
            </a:r>
            <a:r>
              <a:rPr lang="pl-PL" dirty="0"/>
              <a:t> </a:t>
            </a:r>
            <a:r>
              <a:rPr lang="pl-PL" dirty="0" err="1"/>
              <a:t>laborum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710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punktowy - niebies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Dekoracja">
            <a:extLst>
              <a:ext uri="{FF2B5EF4-FFF2-40B4-BE49-F238E27FC236}">
                <a16:creationId xmlns:a16="http://schemas.microsoft.com/office/drawing/2014/main" id="{0D7BD246-7F80-77D4-99CB-552636917BFF}"/>
              </a:ext>
            </a:extLst>
          </p:cNvPr>
          <p:cNvGrpSpPr/>
          <p:nvPr userDrawn="1"/>
        </p:nvGrpSpPr>
        <p:grpSpPr>
          <a:xfrm>
            <a:off x="5242560" y="5315712"/>
            <a:ext cx="6949440" cy="1542288"/>
            <a:chOff x="5242560" y="5315712"/>
            <a:chExt cx="6949440" cy="1542288"/>
          </a:xfrm>
        </p:grpSpPr>
        <p:sp>
          <p:nvSpPr>
            <p:cNvPr id="6" name="Trójkąt równoramienny 5">
              <a:extLst>
                <a:ext uri="{FF2B5EF4-FFF2-40B4-BE49-F238E27FC236}">
                  <a16:creationId xmlns:a16="http://schemas.microsoft.com/office/drawing/2014/main" id="{0E27E753-F54D-9372-BC02-26761D7E4124}"/>
                </a:ext>
              </a:extLst>
            </p:cNvPr>
            <p:cNvSpPr/>
            <p:nvPr userDrawn="1"/>
          </p:nvSpPr>
          <p:spPr>
            <a:xfrm>
              <a:off x="5242560" y="6266688"/>
              <a:ext cx="6949440" cy="591312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68000">
                  <a:srgbClr val="004182"/>
                </a:gs>
                <a:gs pos="0">
                  <a:srgbClr val="1F83C8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Trójkąt równoramienny 6">
              <a:extLst>
                <a:ext uri="{FF2B5EF4-FFF2-40B4-BE49-F238E27FC236}">
                  <a16:creationId xmlns:a16="http://schemas.microsoft.com/office/drawing/2014/main" id="{3E05216F-A8DF-3EDF-3BAD-2322D6A15463}"/>
                </a:ext>
              </a:extLst>
            </p:cNvPr>
            <p:cNvSpPr/>
            <p:nvPr userDrawn="1"/>
          </p:nvSpPr>
          <p:spPr>
            <a:xfrm>
              <a:off x="8473440" y="5821738"/>
              <a:ext cx="3718560" cy="1036262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100000">
                  <a:srgbClr val="004182"/>
                </a:gs>
                <a:gs pos="22000">
                  <a:srgbClr val="1F83C8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Trójkąt równoramienny 7">
              <a:extLst>
                <a:ext uri="{FF2B5EF4-FFF2-40B4-BE49-F238E27FC236}">
                  <a16:creationId xmlns:a16="http://schemas.microsoft.com/office/drawing/2014/main" id="{62082F51-B0A5-829E-D507-F42959DDE6F5}"/>
                </a:ext>
              </a:extLst>
            </p:cNvPr>
            <p:cNvSpPr/>
            <p:nvPr userDrawn="1"/>
          </p:nvSpPr>
          <p:spPr>
            <a:xfrm>
              <a:off x="10277856" y="5315712"/>
              <a:ext cx="1914144" cy="1542288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47000">
                  <a:srgbClr val="004182"/>
                </a:gs>
                <a:gs pos="100000">
                  <a:srgbClr val="1F83C8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B1F1A3B-50D7-052E-5FAB-E0FE10792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00" y="142875"/>
            <a:ext cx="111600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Wprowadź tytuł slajdu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F88050B4-586F-A279-20B8-08F2CA927E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29125" y="6355125"/>
            <a:ext cx="25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2D3F5E9-C7E7-4EE8-A78B-C5AB93EC21F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Symbol zastępczy tekstu 2">
            <a:extLst>
              <a:ext uri="{FF2B5EF4-FFF2-40B4-BE49-F238E27FC236}">
                <a16:creationId xmlns:a16="http://schemas.microsoft.com/office/drawing/2014/main" id="{D02164E0-BE27-6B8F-CA64-35E78CEE77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000" y="1471500"/>
            <a:ext cx="11160000" cy="50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>
              <a:lnSpc>
                <a:spcPct val="100000"/>
              </a:lnSpc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pl-PL" dirty="0"/>
              <a:t>Oczekiwania: </a:t>
            </a:r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BEDF8C57-5E60-AE12-2AA6-4F42DD6635E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16000" y="2004165"/>
            <a:ext cx="11160000" cy="14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pl-PL" dirty="0"/>
              <a:t>Propozycja nr 1</a:t>
            </a:r>
          </a:p>
          <a:p>
            <a:pPr lvl="0"/>
            <a:r>
              <a:rPr lang="pl-PL" dirty="0"/>
              <a:t>Propozycja nr 2</a:t>
            </a:r>
          </a:p>
          <a:p>
            <a:pPr lvl="0"/>
            <a:r>
              <a:rPr lang="pl-PL" dirty="0"/>
              <a:t>Propozycja nr 3</a:t>
            </a:r>
          </a:p>
        </p:txBody>
      </p:sp>
      <p:sp>
        <p:nvSpPr>
          <p:cNvPr id="13" name="Symbol zastępczy tekstu 2">
            <a:extLst>
              <a:ext uri="{FF2B5EF4-FFF2-40B4-BE49-F238E27FC236}">
                <a16:creationId xmlns:a16="http://schemas.microsoft.com/office/drawing/2014/main" id="{465867FA-4B4E-5118-4B30-6CB7EB1D308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16000" y="3882823"/>
            <a:ext cx="11160000" cy="50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>
              <a:lnSpc>
                <a:spcPct val="100000"/>
              </a:lnSpc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pl-PL" dirty="0"/>
              <a:t>Propozycje:</a:t>
            </a:r>
          </a:p>
        </p:txBody>
      </p:sp>
      <p:sp>
        <p:nvSpPr>
          <p:cNvPr id="14" name="Symbol zastępczy tekstu 2">
            <a:extLst>
              <a:ext uri="{FF2B5EF4-FFF2-40B4-BE49-F238E27FC236}">
                <a16:creationId xmlns:a16="http://schemas.microsoft.com/office/drawing/2014/main" id="{EB158B29-17B6-01D6-54DA-1D56D209DAF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16000" y="4418047"/>
            <a:ext cx="11160000" cy="14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pl-PL" dirty="0"/>
              <a:t>Propozycja nr 1</a:t>
            </a:r>
          </a:p>
          <a:p>
            <a:pPr lvl="0"/>
            <a:r>
              <a:rPr lang="pl-PL" dirty="0"/>
              <a:t>Propozycja nr 2</a:t>
            </a:r>
          </a:p>
          <a:p>
            <a:pPr lvl="0"/>
            <a:r>
              <a:rPr lang="pl-PL" dirty="0"/>
              <a:t>Propozycja nr 3</a:t>
            </a:r>
          </a:p>
        </p:txBody>
      </p:sp>
    </p:spTree>
    <p:extLst>
      <p:ext uri="{BB962C8B-B14F-4D97-AF65-F5344CB8AC3E}">
        <p14:creationId xmlns:p14="http://schemas.microsoft.com/office/powerpoint/2010/main" val="334224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punktowy - biał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Dekoracja">
            <a:extLst>
              <a:ext uri="{FF2B5EF4-FFF2-40B4-BE49-F238E27FC236}">
                <a16:creationId xmlns:a16="http://schemas.microsoft.com/office/drawing/2014/main" id="{0D7BD246-7F80-77D4-99CB-552636917BFF}"/>
              </a:ext>
            </a:extLst>
          </p:cNvPr>
          <p:cNvGrpSpPr/>
          <p:nvPr userDrawn="1"/>
        </p:nvGrpSpPr>
        <p:grpSpPr>
          <a:xfrm>
            <a:off x="5242560" y="5315712"/>
            <a:ext cx="6949440" cy="1542288"/>
            <a:chOff x="5242560" y="5315712"/>
            <a:chExt cx="6949440" cy="1542288"/>
          </a:xfrm>
        </p:grpSpPr>
        <p:sp>
          <p:nvSpPr>
            <p:cNvPr id="6" name="Trójkąt równoramienny 5">
              <a:extLst>
                <a:ext uri="{FF2B5EF4-FFF2-40B4-BE49-F238E27FC236}">
                  <a16:creationId xmlns:a16="http://schemas.microsoft.com/office/drawing/2014/main" id="{0E27E753-F54D-9372-BC02-26761D7E4124}"/>
                </a:ext>
              </a:extLst>
            </p:cNvPr>
            <p:cNvSpPr/>
            <p:nvPr userDrawn="1"/>
          </p:nvSpPr>
          <p:spPr>
            <a:xfrm>
              <a:off x="5242560" y="6266688"/>
              <a:ext cx="6949440" cy="591312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68000">
                  <a:srgbClr val="004182"/>
                </a:gs>
                <a:gs pos="0">
                  <a:srgbClr val="1F83C8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Trójkąt równoramienny 6">
              <a:extLst>
                <a:ext uri="{FF2B5EF4-FFF2-40B4-BE49-F238E27FC236}">
                  <a16:creationId xmlns:a16="http://schemas.microsoft.com/office/drawing/2014/main" id="{3E05216F-A8DF-3EDF-3BAD-2322D6A15463}"/>
                </a:ext>
              </a:extLst>
            </p:cNvPr>
            <p:cNvSpPr/>
            <p:nvPr userDrawn="1"/>
          </p:nvSpPr>
          <p:spPr>
            <a:xfrm>
              <a:off x="8473440" y="5821738"/>
              <a:ext cx="3718560" cy="1036262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100000">
                  <a:srgbClr val="004182"/>
                </a:gs>
                <a:gs pos="22000">
                  <a:srgbClr val="1F83C8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Trójkąt równoramienny 7">
              <a:extLst>
                <a:ext uri="{FF2B5EF4-FFF2-40B4-BE49-F238E27FC236}">
                  <a16:creationId xmlns:a16="http://schemas.microsoft.com/office/drawing/2014/main" id="{62082F51-B0A5-829E-D507-F42959DDE6F5}"/>
                </a:ext>
              </a:extLst>
            </p:cNvPr>
            <p:cNvSpPr/>
            <p:nvPr userDrawn="1"/>
          </p:nvSpPr>
          <p:spPr>
            <a:xfrm>
              <a:off x="10277856" y="5315712"/>
              <a:ext cx="1914144" cy="1542288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47000">
                  <a:srgbClr val="004182"/>
                </a:gs>
                <a:gs pos="100000">
                  <a:srgbClr val="1F83C8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B1F1A3B-50D7-052E-5FAB-E0FE10792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00" y="142875"/>
            <a:ext cx="111600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4182"/>
                </a:solidFill>
              </a:defRPr>
            </a:lvl1pPr>
          </a:lstStyle>
          <a:p>
            <a:r>
              <a:rPr lang="pl-PL" dirty="0"/>
              <a:t>Wprowadź tytuł slajdu</a:t>
            </a:r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F88050B4-586F-A279-20B8-08F2CA927E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29125" y="6355125"/>
            <a:ext cx="25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2D3F5E9-C7E7-4EE8-A78B-C5AB93EC21F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Symbol zastępczy tekstu 2">
            <a:extLst>
              <a:ext uri="{FF2B5EF4-FFF2-40B4-BE49-F238E27FC236}">
                <a16:creationId xmlns:a16="http://schemas.microsoft.com/office/drawing/2014/main" id="{D02164E0-BE27-6B8F-CA64-35E78CEE77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000" y="1471500"/>
            <a:ext cx="11160000" cy="50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>
              <a:lnSpc>
                <a:spcPct val="100000"/>
              </a:lnSpc>
              <a:buFont typeface="Arial" panose="020B0604020202020204" pitchFamily="34" charset="0"/>
              <a:buNone/>
              <a:defRPr sz="23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pl-PL" dirty="0"/>
              <a:t>Oczekiwania: </a:t>
            </a:r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BEDF8C57-5E60-AE12-2AA6-4F42DD6635E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16000" y="2004165"/>
            <a:ext cx="11160000" cy="14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pl-PL" dirty="0"/>
              <a:t>Propozycja nr 1</a:t>
            </a:r>
          </a:p>
          <a:p>
            <a:pPr lvl="0"/>
            <a:r>
              <a:rPr lang="pl-PL" dirty="0"/>
              <a:t>Propozycja nr 2</a:t>
            </a:r>
          </a:p>
          <a:p>
            <a:pPr lvl="0"/>
            <a:r>
              <a:rPr lang="pl-PL" dirty="0"/>
              <a:t>Propozycja nr 3</a:t>
            </a:r>
          </a:p>
        </p:txBody>
      </p:sp>
      <p:sp>
        <p:nvSpPr>
          <p:cNvPr id="13" name="Symbol zastępczy tekstu 2">
            <a:extLst>
              <a:ext uri="{FF2B5EF4-FFF2-40B4-BE49-F238E27FC236}">
                <a16:creationId xmlns:a16="http://schemas.microsoft.com/office/drawing/2014/main" id="{465867FA-4B4E-5118-4B30-6CB7EB1D308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16000" y="3882823"/>
            <a:ext cx="11160000" cy="50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>
              <a:lnSpc>
                <a:spcPct val="100000"/>
              </a:lnSpc>
              <a:buFont typeface="Arial" panose="020B0604020202020204" pitchFamily="34" charset="0"/>
              <a:buNone/>
              <a:defRPr sz="23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pl-PL" dirty="0"/>
              <a:t>Propozycje:</a:t>
            </a:r>
          </a:p>
        </p:txBody>
      </p:sp>
      <p:sp>
        <p:nvSpPr>
          <p:cNvPr id="14" name="Symbol zastępczy tekstu 2">
            <a:extLst>
              <a:ext uri="{FF2B5EF4-FFF2-40B4-BE49-F238E27FC236}">
                <a16:creationId xmlns:a16="http://schemas.microsoft.com/office/drawing/2014/main" id="{EB158B29-17B6-01D6-54DA-1D56D209DAF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16000" y="4418047"/>
            <a:ext cx="11160000" cy="14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pl-PL" dirty="0"/>
              <a:t>Propozycja nr 1</a:t>
            </a:r>
          </a:p>
          <a:p>
            <a:pPr lvl="0"/>
            <a:r>
              <a:rPr lang="pl-PL" dirty="0"/>
              <a:t>Propozycja nr 2</a:t>
            </a:r>
          </a:p>
          <a:p>
            <a:pPr lvl="0"/>
            <a:r>
              <a:rPr lang="pl-PL" dirty="0"/>
              <a:t>Propozycja nr 3</a:t>
            </a:r>
          </a:p>
        </p:txBody>
      </p:sp>
    </p:spTree>
    <p:extLst>
      <p:ext uri="{BB962C8B-B14F-4D97-AF65-F5344CB8AC3E}">
        <p14:creationId xmlns:p14="http://schemas.microsoft.com/office/powerpoint/2010/main" val="249476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FD268DE-E8CA-4ABB-FCD8-3A0E83E5D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00" y="142875"/>
            <a:ext cx="111600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Wprowadź tytuł slajdu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68359AA-1D47-DECA-0DCB-ED506AA35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000" y="1328625"/>
            <a:ext cx="11160000" cy="46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Pierwszy poziom listy punktowanej</a:t>
            </a:r>
          </a:p>
          <a:p>
            <a:pPr lvl="1"/>
            <a:r>
              <a:rPr lang="pl-PL" dirty="0"/>
              <a:t>Drugi poziom listy punktowanej</a:t>
            </a:r>
          </a:p>
          <a:p>
            <a:pPr lvl="2"/>
            <a:r>
              <a:rPr lang="pl-PL" dirty="0"/>
              <a:t>Trzeci poziom listy punktowanej</a:t>
            </a:r>
          </a:p>
          <a:p>
            <a:pPr lvl="3"/>
            <a:r>
              <a:rPr lang="pl-PL" dirty="0"/>
              <a:t>Czwarty poziom listy punktowanej</a:t>
            </a:r>
          </a:p>
          <a:p>
            <a:pPr lvl="4"/>
            <a:r>
              <a:rPr lang="pl-PL" dirty="0"/>
              <a:t>Piąty poziom listy punktowanej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0E8CA3B-97F1-2870-FAF3-85C9E6E9C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29125" y="6355125"/>
            <a:ext cx="25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62D3F5E9-C7E7-4EE8-A78B-C5AB93EC21F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848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50" r:id="rId3"/>
    <p:sldLayoutId id="2147483651" r:id="rId4"/>
    <p:sldLayoutId id="2147483652" r:id="rId5"/>
    <p:sldLayoutId id="2147483657" r:id="rId6"/>
    <p:sldLayoutId id="2147483656" r:id="rId7"/>
    <p:sldLayoutId id="2147483660" r:id="rId8"/>
    <p:sldLayoutId id="2147483661" r:id="rId9"/>
    <p:sldLayoutId id="2147483658" r:id="rId10"/>
    <p:sldLayoutId id="2147483659" r:id="rId11"/>
    <p:sldLayoutId id="2147483663" r:id="rId12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Calibri" panose="020F0502020204030204" pitchFamily="34" charset="0"/>
        <a:buChar char="•"/>
        <a:defRPr sz="2300" kern="1200">
          <a:solidFill>
            <a:schemeClr val="bg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000"/>
        </a:spcBef>
        <a:buFont typeface="Segoe UI Semilight" panose="020B0402040204020203" pitchFamily="34" charset="0"/>
        <a:buChar char="◦"/>
        <a:defRPr sz="2000" kern="1200">
          <a:solidFill>
            <a:schemeClr val="bg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1700" kern="1200">
          <a:solidFill>
            <a:schemeClr val="bg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000"/>
        </a:spcBef>
        <a:buFont typeface="Segoe UI Semilight" panose="020B0402040204020203" pitchFamily="34" charset="0"/>
        <a:buChar char="▫"/>
        <a:defRPr sz="1400" kern="1200">
          <a:solidFill>
            <a:schemeClr val="bg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000"/>
        </a:spcBef>
        <a:buFont typeface="Segoe UI Semilight" panose="020B0402040204020203" pitchFamily="34" charset="0"/>
        <a:buChar char="–"/>
        <a:defRPr sz="1100" kern="1200">
          <a:solidFill>
            <a:schemeClr val="bg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5436061-DC18-7978-8601-480E86F971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Wpływ ZE PAK S.A. na transformację energetyczną w Wielkopolsce Wschodniej</a:t>
            </a:r>
            <a:endParaRPr lang="pl-PL" sz="2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C4D8B62-B2AE-588B-DA36-5060B348F1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flipH="1">
            <a:off x="7294178" y="4887310"/>
            <a:ext cx="2081050" cy="1545021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pl-PL" sz="6400" b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KONFERENCJA   </a:t>
            </a:r>
          </a:p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pl-PL" sz="6400" b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INNOWACYJNA GMINA</a:t>
            </a:r>
          </a:p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pl-PL" sz="6400" b="1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15.10. 2024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694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70EB20-1D32-4E3B-870F-BA36D1B73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i="0" dirty="0">
                <a:effectLst/>
                <a:latin typeface="+mn-lt"/>
              </a:rPr>
              <a:t>Zielona transformacja w wielkopolskiej gminie Kazimierz Biskupi</a:t>
            </a:r>
            <a:br>
              <a:rPr lang="pl-PL" b="1" i="0" dirty="0">
                <a:solidFill>
                  <a:srgbClr val="000000"/>
                </a:solidFill>
                <a:effectLst/>
                <a:latin typeface="Raleway" pitchFamily="2" charset="-18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31CBA7-3584-4AD9-B6DA-93F9F782B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rgbClr val="000000"/>
                </a:solidFill>
                <a:latin typeface="+mn-lt"/>
              </a:rPr>
              <a:t>G</a:t>
            </a:r>
            <a:r>
              <a:rPr lang="pl-PL" sz="1800" i="0" dirty="0">
                <a:solidFill>
                  <a:srgbClr val="000000"/>
                </a:solidFill>
                <a:effectLst/>
                <a:latin typeface="+mn-lt"/>
              </a:rPr>
              <a:t>mina Kazimierz Biskupi otrzymała zielony certyfikat potwierdzający wykorzystanie energii elektrycznej wyłącznie z odnawialnych źródeł  jako pierwszy samorząd w Polsce.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800" dirty="0">
                <a:effectLst/>
                <a:latin typeface="+mn-lt"/>
              </a:rPr>
              <a:t>Umowę na dostarczanie energii elektrycznej samorząd podpisał ze spółką PAK-VOLT wchodzącą w skład Grupy Kapitałowej ZE PAK S.A. </a:t>
            </a:r>
            <a:r>
              <a:rPr lang="pl-PL" sz="1800" dirty="0">
                <a:latin typeface="+mn-lt"/>
              </a:rPr>
              <a:t>na</a:t>
            </a:r>
            <a:r>
              <a:rPr lang="pl-PL" sz="1800" dirty="0">
                <a:effectLst/>
                <a:latin typeface="+mn-lt"/>
              </a:rPr>
              <a:t> dostarczanie gminie energii na poziomie niemal 2,5 tys. MWh miesięcznie. Umowa obowiązuje do końca 2031 r.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800" dirty="0">
                <a:effectLst/>
                <a:latin typeface="+mn-lt"/>
              </a:rPr>
              <a:t>Dostarczana energia elektryczna wytwarzana jest wyłącznie z odnawialnych źródeł – spalania biomasy oraz z elektrowni wiatrowych i słonecznych. 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800" b="0" i="0" dirty="0">
                <a:solidFill>
                  <a:srgbClr val="000000"/>
                </a:solidFill>
                <a:effectLst/>
                <a:latin typeface="+mn-lt"/>
              </a:rPr>
              <a:t>Współpraca z gminą Kazimierz Biskupi to modelowy przykład współpracy z samorządem w procesie transformacji. Wykorzystanie zielonej energii wytwarzanej przez ZE PAK pozwoliło przynieść nie tylko korzyści dla środowiska, ale także dla budżetu gminy. To pokazuje, że sprawiedliwa transformacja jest możliwa i jest szansą również na oszczędności.</a:t>
            </a:r>
            <a:endParaRPr lang="pl-PL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729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40B629C8-84AA-A73D-7438-80F2D041E2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DZIĘKUJEMY ZA UWAGĘ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3591717-17DB-CA6F-7A5B-CE21B6E540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2874" y="5095125"/>
            <a:ext cx="4681373" cy="1694558"/>
          </a:xfrm>
        </p:spPr>
        <p:txBody>
          <a:bodyPr/>
          <a:lstStyle/>
          <a:p>
            <a:r>
              <a:rPr lang="pl-PL" dirty="0">
                <a:latin typeface="+mn-lt"/>
              </a:rPr>
              <a:t>dr Maja Czarzasty-Zybert</a:t>
            </a:r>
          </a:p>
          <a:p>
            <a:r>
              <a:rPr lang="pl-PL" dirty="0">
                <a:latin typeface="+mn-lt"/>
              </a:rPr>
              <a:t>Radca prawny</a:t>
            </a:r>
          </a:p>
          <a:p>
            <a:r>
              <a:rPr lang="pl-PL" dirty="0">
                <a:latin typeface="+mn-lt"/>
              </a:rPr>
              <a:t>ZE PAK SA</a:t>
            </a:r>
          </a:p>
          <a:p>
            <a:r>
              <a:rPr lang="pl-PL" dirty="0">
                <a:latin typeface="+mn-lt"/>
              </a:rPr>
              <a:t>Członkini Rady Zarządzającej Polskim Komitetem Światowej Rady Energetycznej</a:t>
            </a:r>
          </a:p>
        </p:txBody>
      </p:sp>
    </p:spTree>
    <p:extLst>
      <p:ext uri="{BB962C8B-B14F-4D97-AF65-F5344CB8AC3E}">
        <p14:creationId xmlns:p14="http://schemas.microsoft.com/office/powerpoint/2010/main" val="326969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0B29DCCD-7C7A-3725-82B9-61EB03731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i="0" u="none" strike="noStrike" baseline="0" dirty="0">
                <a:latin typeface="+mn-lt"/>
                <a:cs typeface="Times New Roman" panose="02020603050405020304" pitchFamily="18" charset="0"/>
              </a:rPr>
              <a:t>Informacja o ZE PAK SA</a:t>
            </a:r>
            <a:endParaRPr lang="pl-PL" sz="28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3A3414F1-A0D4-4B1A-1A75-11CEE0B1C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800" b="0" i="0" dirty="0">
                <a:effectLst/>
                <a:latin typeface="+mn-lt"/>
                <a:cs typeface="Times New Roman" panose="02020603050405020304" pitchFamily="18" charset="0"/>
              </a:rPr>
              <a:t>Pod względem zainstalowanej mocy i produkcji energii elektrycznej Grupa ZE PAK SA jest największą prywatną grupą energetyczną w Polsce, składającą się z pionowo zintegrowanych podmiotów działających w obszarze wydobycia węgla brunatnego, produkcji energii elektrycznej ze źródeł konwencjonalnych i odnawialnych oraz obrotu energią.</a:t>
            </a:r>
          </a:p>
          <a:p>
            <a:endParaRPr lang="pl-PL" sz="1800" b="0" i="0" dirty="0">
              <a:effectLst/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800" b="0" i="0" dirty="0">
                <a:effectLst/>
                <a:latin typeface="+mn-lt"/>
                <a:cs typeface="Times New Roman" panose="02020603050405020304" pitchFamily="18" charset="0"/>
              </a:rPr>
              <a:t>w 2020 roku Grupa </a:t>
            </a:r>
            <a:r>
              <a:rPr lang="pl-PL" sz="1800" b="1" i="0" dirty="0">
                <a:effectLst/>
                <a:latin typeface="+mn-lt"/>
                <a:cs typeface="Times New Roman" panose="02020603050405020304" pitchFamily="18" charset="0"/>
              </a:rPr>
              <a:t>zainicjowała najbardziej ambitną strategię przejścia z węgla na zieloną energię w Polsce - zapowiedziała m.in. całkowite wycofanie węgla w ciągu najbliższych kilku lat.</a:t>
            </a:r>
          </a:p>
          <a:p>
            <a:endParaRPr lang="pl-PL" sz="1800" b="0" i="0" dirty="0">
              <a:effectLst/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800" b="0" i="0" dirty="0">
                <a:effectLst/>
                <a:latin typeface="+mn-lt"/>
                <a:cs typeface="Times New Roman" panose="02020603050405020304" pitchFamily="18" charset="0"/>
              </a:rPr>
              <a:t>Grupa ZE PAK współpracuje z Grupą Cyfrowy Polsat, wspólnie rozwijając strukturę spółek zależnych PAK Polska Czysta Energia sp. z o.o. (PAK - PCE), których działalność koncentruje się na wytwarzaniu energii ze źródeł odnawialnych oraz wytwarzaniu i wykorzystaniu zielonego wodoru.</a:t>
            </a:r>
            <a:endParaRPr lang="pl-PL" sz="18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03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3A8E9BB-6D17-8E9D-A1F4-7B70B75FF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b="1" i="0" u="none" strike="noStrike" baseline="0" dirty="0">
                <a:solidFill>
                  <a:srgbClr val="1F487C"/>
                </a:solidFill>
                <a:latin typeface="Calibri" panose="020F0502020204030204" pitchFamily="34" charset="0"/>
              </a:rPr>
              <a:t>Udział ZE PAK SA w transformacji energetycznej Regionu Wielkopolski Wschodniej NA Platformie Węglowej nowej inicjatywie KE </a:t>
            </a:r>
            <a:endParaRPr lang="pl-PL" sz="2000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A1E5352B-725B-51E3-5B81-B52D6C3BD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800" b="1" i="0" u="none" strike="noStrike" baseline="0" dirty="0">
                <a:solidFill>
                  <a:srgbClr val="1F487C"/>
                </a:solidFill>
                <a:latin typeface="Calibri" panose="020F0502020204030204" pitchFamily="34" charset="0"/>
              </a:rPr>
              <a:t>Komunikat Komisji Europejskiej z dnia 17 grudnia 2017 r. o </a:t>
            </a: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n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owej platformie ułatwiającej tworzenie projektów i długoterminowych strategii dla regionów górniczych służących pobudzeniu procesu transformacji i reagowaniu na wyzwania środowiskowe i społeczne.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ZE PAK SA wraz z przedstawicielami Regionu Wielkopolski Wschodniej podjął starania, aby wykorzystać szansę, jaką dla regionu przynosi inicjatywa KE w zakresie utworzenia Platformy Węglowej w okresie transformacji, do szerszej współpracy w przedmiocie transformacji Regionu Wielkopolski Wschodniej.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Budowa farm fotowoltaicznych i wiatrowych na rekultywowanych terenach ZE PAK SA, przystosowanie instalacji węglowej do spalania biomasy oraz przygotowania infrastruktury do wytwarzania, magazynowania oraz dystrybucji wodoru.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64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3A8E9BB-6D17-8E9D-A1F4-7B70B75FF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b="1" i="0" u="none" strike="noStrike" baseline="0" dirty="0">
                <a:latin typeface="Calibri" panose="020F0502020204030204" pitchFamily="34" charset="0"/>
              </a:rPr>
              <a:t>Aspekty społeczne i środowiskowe powstałe w wyniku realizacji proponowanych projektów w ramach Transformacji Energetycznej Regionu </a:t>
            </a:r>
            <a:endParaRPr lang="pl-PL" sz="2000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A1E5352B-725B-51E3-5B81-B52D6C3BD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endParaRPr lang="pl-PL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000" b="0" i="0" u="none" strike="noStrike" baseline="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Realizacja projektów będzie miała istotny wpływ na przemiany społeczno-gospodarcze w Regionie konińskim </a:t>
            </a:r>
          </a:p>
          <a:p>
            <a:pPr marL="285750" indent="-285750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000" b="0" i="0" u="none" strike="noStrike" baseline="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Zrealizowany zostanie główny postulat, jakim jest sprawiedliwa transformacja regionów węglowych </a:t>
            </a:r>
          </a:p>
          <a:p>
            <a:pPr marL="285750" indent="-285750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000" b="0" i="0" u="none" strike="noStrike" baseline="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Podatki z prowadzonych i zrealizowanych inwestycji będą zasilać budżety gmin i miast, w których będą powstawać </a:t>
            </a:r>
          </a:p>
          <a:p>
            <a:pPr marL="285750" indent="-285750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000" b="0" i="0" u="none" strike="noStrike" baseline="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Zostaną stworzone nowe miejsca pracy w sektorze OZE oraz w innych </a:t>
            </a:r>
          </a:p>
          <a:p>
            <a:pPr marL="285750" indent="-285750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000" b="0" i="0" u="none" strike="noStrike" baseline="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Powstanie zapotrzebowanie na nowe wysoko specjalistyczne kompetencje w Regionie, rozwinie się rynek szkoleń </a:t>
            </a:r>
          </a:p>
          <a:p>
            <a:pPr marL="285750" indent="-285750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000" b="0" i="0" u="none" strike="noStrike" baseline="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Rozwijanie nowych technologii i innowacyjnych rozwiązań z zakresie produkcji magazynowania energii pochodzących z OZE </a:t>
            </a:r>
          </a:p>
          <a:p>
            <a:pPr marL="285750" indent="-285750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000" b="0" i="0" u="none" strike="noStrike" baseline="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Realizacja wszystkich projektów istotnie wpłynie na zmiany klimatyczne przez zmniejszenie emisji CO₂ o około 1,4 mln ton oraz zmniejszenie emisji SO₂, </a:t>
            </a:r>
            <a:r>
              <a:rPr lang="pl-PL" sz="2000" b="0" i="0" u="none" strike="noStrike" baseline="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NOx</a:t>
            </a:r>
            <a:r>
              <a:rPr lang="pl-PL" sz="2000" b="0" i="0" u="none" strike="noStrike" baseline="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i pyłów </a:t>
            </a:r>
          </a:p>
          <a:p>
            <a:pPr marL="285750" indent="-285750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000" b="0" i="0" u="none" strike="noStrike" baseline="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Możliwe będzie uruchomienie zeroemisyjnego transportu – szczególnie transportu zbiorowego, przez utworzenie stacji tankowania wodoru </a:t>
            </a:r>
          </a:p>
          <a:p>
            <a:pPr marL="285750" indent="-285750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000" b="1" i="0" dirty="0">
                <a:solidFill>
                  <a:srgbClr val="004182"/>
                </a:solidFill>
                <a:effectLst/>
                <a:latin typeface="+mn-lt"/>
              </a:rPr>
              <a:t>Celem jest osiągnięcie neutralności klimatycznej do 2040 r. </a:t>
            </a:r>
            <a:endParaRPr lang="pl-PL" sz="2000" b="1" i="0" u="none" strike="noStrike" baseline="0" dirty="0">
              <a:solidFill>
                <a:srgbClr val="004182"/>
              </a:solidFill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800" b="0" i="0" u="none" strike="noStrike" baseline="0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079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3A8E9BB-6D17-8E9D-A1F4-7B70B75FF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>
                <a:effectLst/>
                <a:latin typeface="+mn-lt"/>
                <a:ea typeface="Calibri" panose="020F0502020204030204" pitchFamily="34" charset="0"/>
              </a:rPr>
              <a:t>Strategia ZE PAK SA na lata 2024 – 2028 – stan obecny </a:t>
            </a:r>
            <a:endParaRPr lang="pl-PL" sz="2400" dirty="0">
              <a:latin typeface="+mn-lt"/>
            </a:endParaRP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A1E5352B-725B-51E3-5B81-B52D6C3BD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pl-PL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Obecnie ZE PAK SA realizuje strategię zielonej transformacji, która ma na celu stopniową dekarbonizację modelu biznesowego poprzez uruchamianie nowych źródeł wytwarzania, opierających się o OZE, przy jednoczesnym wygaszaniu wydobycia węgla brunatnego i produkcji energii w oparciu o to paliwo: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 ostatnich latach wyłączono Elektrownię Adamów, Elektrownię Pątnów I (blok „3”, „4” i „6”).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9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pl-PL" sz="1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loki w Elektrowni Konin przystosowano do spalania biomasy. </a:t>
            </a:r>
            <a:endParaRPr lang="pl-PL" sz="19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9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pl-PL" sz="19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ealizacja projektów CCGT &amp; PV.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9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ZE PAK SA jest pierwszym w Polsce dużym wytwórcą energii, który zrezygnował z węgla.</a:t>
            </a:r>
            <a:endParaRPr lang="pl-PL" sz="19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pl-PL" sz="19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109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159D38-10F7-405B-9361-82FB3EF53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Arial" panose="020B0604020202020204" pitchFamily="34" charset="0"/>
              </a:rPr>
              <a:t>R</a:t>
            </a:r>
            <a:r>
              <a:rPr lang="pl-PL" b="1" i="0" dirty="0">
                <a:effectLst/>
                <a:latin typeface="Arial" panose="020B0604020202020204" pitchFamily="34" charset="0"/>
              </a:rPr>
              <a:t>ekultywacja </a:t>
            </a:r>
            <a:r>
              <a:rPr lang="pl-PL" sz="2400" b="1" i="0" dirty="0">
                <a:effectLst/>
                <a:latin typeface="+mn-lt"/>
              </a:rPr>
              <a:t>terenów</a:t>
            </a:r>
            <a:r>
              <a:rPr lang="pl-PL" b="1" i="0" dirty="0">
                <a:effectLst/>
                <a:latin typeface="Arial" panose="020B0604020202020204" pitchFamily="34" charset="0"/>
              </a:rPr>
              <a:t> pokopalnianych ZE PAK SA</a:t>
            </a:r>
            <a:br>
              <a:rPr lang="pl-PL" b="1" i="0" dirty="0">
                <a:solidFill>
                  <a:srgbClr val="052144"/>
                </a:solidFill>
                <a:effectLst/>
                <a:latin typeface="Arial" panose="020B0604020202020204" pitchFamily="34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3E1038-F58D-4F91-AC13-CD07D6AFB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800" i="0" dirty="0">
                <a:solidFill>
                  <a:srgbClr val="000000"/>
                </a:solidFill>
                <a:effectLst/>
                <a:latin typeface="+mn-lt"/>
              </a:rPr>
              <a:t>List intencyjny </a:t>
            </a:r>
            <a:r>
              <a:rPr lang="pl-PL" sz="1800" i="0" dirty="0" err="1">
                <a:solidFill>
                  <a:srgbClr val="000000"/>
                </a:solidFill>
                <a:effectLst/>
                <a:latin typeface="+mn-lt"/>
              </a:rPr>
              <a:t>ws</a:t>
            </a:r>
            <a:r>
              <a:rPr lang="pl-PL" sz="1800" i="0" dirty="0">
                <a:solidFill>
                  <a:srgbClr val="000000"/>
                </a:solidFill>
                <a:effectLst/>
                <a:latin typeface="+mn-lt"/>
              </a:rPr>
              <a:t>. współpracy przy prowadzeniu badań i analiz dotyczących poprawy stanu środowiska we wschodniej części Wielkopolski - w 2023 roku </a:t>
            </a:r>
            <a:r>
              <a:rPr lang="pl-PL" sz="1800" dirty="0">
                <a:solidFill>
                  <a:srgbClr val="000000"/>
                </a:solidFill>
                <a:latin typeface="+mn-lt"/>
              </a:rPr>
              <a:t>podpisany przez </a:t>
            </a:r>
            <a:r>
              <a:rPr lang="pl-PL" sz="1800" i="0" dirty="0">
                <a:solidFill>
                  <a:srgbClr val="000000"/>
                </a:solidFill>
                <a:effectLst/>
                <a:latin typeface="+mn-lt"/>
              </a:rPr>
              <a:t>Uniwersytet Przyrodniczy w Poznaniu (UPP), ZE PAK SA oraz Państwowe Gospodarstwo Wodne Wody Polskie w zakresie:</a:t>
            </a:r>
          </a:p>
          <a:p>
            <a:pPr marL="285750" indent="-285750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800" b="0" i="0" dirty="0">
                <a:solidFill>
                  <a:srgbClr val="000000"/>
                </a:solidFill>
                <a:effectLst/>
                <a:latin typeface="+mn-lt"/>
              </a:rPr>
              <a:t>oceny lokalizacji elektrowni jądrowej, </a:t>
            </a:r>
          </a:p>
          <a:p>
            <a:pPr marL="285750" indent="-285750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800" b="0" i="0" dirty="0">
                <a:solidFill>
                  <a:srgbClr val="000000"/>
                </a:solidFill>
                <a:effectLst/>
                <a:latin typeface="+mn-lt"/>
              </a:rPr>
              <a:t>odbudowy zasobów wodnych wschodniej Wielkopolski, </a:t>
            </a:r>
          </a:p>
          <a:p>
            <a:pPr marL="285750" indent="-285750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800" b="0" i="0" dirty="0">
                <a:solidFill>
                  <a:srgbClr val="000000"/>
                </a:solidFill>
                <a:effectLst/>
                <a:latin typeface="+mn-lt"/>
              </a:rPr>
              <a:t>rewitalizacji terenów górniczych i przemysłowych.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endParaRPr lang="pl-PL" sz="1800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285750" indent="-285750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800" b="0" i="0" dirty="0">
                <a:solidFill>
                  <a:srgbClr val="000000"/>
                </a:solidFill>
                <a:effectLst/>
                <a:latin typeface="+mn-lt"/>
              </a:rPr>
              <a:t>pełna rekultywacja terenów pokopalnianych we wschodniej Wielkopolsce potrwa do 2030-2032 roku i będzie kosztować od 200 do 250 mln zł. </a:t>
            </a:r>
            <a:endParaRPr lang="pl-PL" sz="18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57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E178B1-418E-43BF-9389-61A3C4D41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>
                <a:latin typeface="+mn-lt"/>
              </a:rPr>
              <a:t>Projekt „Zwiększenie retencji i odbudowa zasobów wodnych terenów </a:t>
            </a:r>
            <a:r>
              <a:rPr lang="pl-PL" sz="2400" b="1" dirty="0" err="1">
                <a:latin typeface="+mn-lt"/>
              </a:rPr>
              <a:t>pogórniczych</a:t>
            </a:r>
            <a:r>
              <a:rPr lang="pl-PL" sz="2400" b="1" dirty="0">
                <a:latin typeface="+mn-lt"/>
              </a:rPr>
              <a:t> w Wielkopolsce Wschodniej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459C58-2743-4B67-9F71-F18AFA72F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fontAlgn="base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000" b="0" i="0" dirty="0">
                <a:solidFill>
                  <a:srgbClr val="222222"/>
                </a:solidFill>
                <a:effectLst/>
                <a:latin typeface="+mn-lt"/>
                <a:cs typeface="Times New Roman" panose="02020603050405020304" pitchFamily="18" charset="0"/>
              </a:rPr>
              <a:t>Cały projekt składa się z dwóch dużych zadań:</a:t>
            </a:r>
          </a:p>
          <a:p>
            <a:pPr marL="342900" indent="-342900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b="0" i="0" dirty="0">
                <a:solidFill>
                  <a:srgbClr val="222222"/>
                </a:solidFill>
                <a:effectLst/>
                <a:latin typeface="+mn-lt"/>
                <a:cs typeface="Times New Roman" panose="02020603050405020304" pitchFamily="18" charset="0"/>
              </a:rPr>
              <a:t>skierowanie wód możliwych do wykorzystania z rzeki Warty do zbiorników w miejscu dawnych odkrywek - Kazimierz Północ i Jóźwin IIB – wykorzystanie istniejącej już infrastruktury ZE PAK SA; </a:t>
            </a:r>
          </a:p>
          <a:p>
            <a:pPr marL="342900" indent="-342900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b="0" i="0" dirty="0">
                <a:solidFill>
                  <a:srgbClr val="222222"/>
                </a:solidFill>
                <a:effectLst/>
                <a:latin typeface="+mn-lt"/>
                <a:cs typeface="Times New Roman" panose="02020603050405020304" pitchFamily="18" charset="0"/>
              </a:rPr>
              <a:t>podniesienie poziomu wody w jeziorach należących do Powidzkiego Parku Krajobrazowego.</a:t>
            </a:r>
          </a:p>
          <a:p>
            <a:pPr marL="342900" indent="-342900" fontAlgn="base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000" b="0" i="0" dirty="0">
                <a:solidFill>
                  <a:srgbClr val="222222"/>
                </a:solidFill>
                <a:effectLst/>
                <a:latin typeface="+mn-lt"/>
                <a:cs typeface="Times New Roman" panose="02020603050405020304" pitchFamily="18" charset="0"/>
              </a:rPr>
              <a:t>Zbiorniki Kleczew i Jóźwin mają zostać wykorzystane do zwiększenia retencji na terenie wschodniej Wielkopolski do walki z suszą i z powodzią. </a:t>
            </a:r>
          </a:p>
          <a:p>
            <a:pPr marL="342900" indent="-342900" fontAlgn="base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000" b="0" i="0" dirty="0">
                <a:solidFill>
                  <a:srgbClr val="222222"/>
                </a:solidFill>
                <a:effectLst/>
                <a:latin typeface="+mn-lt"/>
                <a:cs typeface="Times New Roman" panose="02020603050405020304" pitchFamily="18" charset="0"/>
              </a:rPr>
              <a:t>Realizacja tego ambitnego projektu ma pochłonąć 120 mln złotych, z czego 70 procent pochodzić będzie z Funduszu Sprawiedliwej Transformacji. Resztę wyłożą ZE PAK, Wody Polskie i lokalne samorządy.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322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159D38-10F7-405B-9361-82FB3EF53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0" dirty="0">
                <a:effectLst/>
                <a:latin typeface="+mn-lt"/>
              </a:rPr>
              <a:t>Centrum Pracy </a:t>
            </a:r>
            <a:r>
              <a:rPr lang="pl-PL" b="1" i="0" dirty="0" err="1">
                <a:effectLst/>
                <a:latin typeface="+mn-lt"/>
              </a:rPr>
              <a:t>Jobs</a:t>
            </a:r>
            <a:r>
              <a:rPr lang="pl-PL" b="1" i="0" dirty="0">
                <a:effectLst/>
                <a:latin typeface="+mn-lt"/>
              </a:rPr>
              <a:t> First w Koninie</a:t>
            </a:r>
            <a:endParaRPr lang="pl-PL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3E1038-F58D-4F91-AC13-CD07D6AFB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000" b="0" i="0" dirty="0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Działające w ramach grupy kapitałowej kopalnia i elektrownia na węgiel brunatny są stopniowo wygaszane, co oznacza redukcję zatrudnienia.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000" b="0" i="0" dirty="0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Z oferty Centrum Pracy skorzystać będzie mogło 500 obecnych i zwolnionych po 2018 roku pracowników energetycznego koncernu ZE PAK, przedsiębiorstw powiązanych, a także członkowie ich rodzin.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000" b="0" i="0" dirty="0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Program realizowany jest ze środków unijnego Funduszu na rzecz Sprawiedliwej Transformacji.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000" b="0" i="0" dirty="0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Przedsiębiorstwa, które zatrudnią pracowników ZE PAK, będą mogły otrzymać dofinansowanie do utworzenia i utrzymania stanowiska pracy przez co najmniej dwa lata.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000" b="0" i="0" dirty="0"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Uczestnik programu przez co najmniej rok będzie otrzymywał taką samą wypłatę, jak do tej pory.</a:t>
            </a:r>
            <a:endParaRPr lang="pl-PL" sz="20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46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70EB20-1D32-4E3B-870F-BA36D1B73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>
                <a:latin typeface="+mn-lt"/>
              </a:rPr>
              <a:t>Zeroemisyjny transport w Koninie</a:t>
            </a:r>
            <a:br>
              <a:rPr lang="pl-PL" b="1" i="0" dirty="0">
                <a:solidFill>
                  <a:srgbClr val="000000"/>
                </a:solidFill>
                <a:effectLst/>
                <a:latin typeface="Raleway" pitchFamily="2" charset="-18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31CBA7-3584-4AD9-B6DA-93F9F782B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 algn="just">
              <a:lnSpc>
                <a:spcPct val="16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ZE PAK SA do końca br. planuje uruchomić wytwórnię wodoru oraz infrastruktury jej towarzyszącej na terenie Elektrowni Konin.</a:t>
            </a:r>
            <a:endParaRPr lang="pl-PL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6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wytwórnia ekologicznego wodoru o mocy 50 megawatów za pomocą elektrolizerów z membraną elektrolitowo-polimerową (PEM) w elektrowni w Koninie, ponieważ znajduje się tam już jeden blok energetyczny na biomasę o takiej samej mocy. </a:t>
            </a:r>
            <a:r>
              <a:rPr lang="pl-PL" sz="1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Instalacja będzie produkować wodór przy wykorzystaniu energii pozyskiwanej ze spalania biomasy. </a:t>
            </a:r>
          </a:p>
          <a:p>
            <a:pPr marL="285750" indent="-285750" algn="just">
              <a:lnSpc>
                <a:spcPct val="16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Wodór ma być dostarczany do ogólnodostępnej stacji tankowania wodorem w  Koninie, którą ZE PAK wybuduje do końca przyszłego roku.  </a:t>
            </a:r>
          </a:p>
          <a:p>
            <a:pPr marL="285750" indent="-285750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działający blok </a:t>
            </a:r>
            <a:r>
              <a:rPr lang="pl-PL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biomasowy</a:t>
            </a:r>
            <a:r>
              <a:rPr lang="pl-PL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jest źródłem zielonej energii cieplnej dla Konina, </a:t>
            </a:r>
            <a:r>
              <a:rPr lang="pl-PL" sz="18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l-PL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zięki czemu mieszkańcy nie są obciążani kosztami emisji dwutlenku węgla.</a:t>
            </a:r>
            <a:endParaRPr lang="pl-PL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632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ZE PAK S.A.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4443</TotalTime>
  <Words>1110</Words>
  <Application>Microsoft Office PowerPoint</Application>
  <PresentationFormat>Panoramiczny</PresentationFormat>
  <Paragraphs>72</Paragraphs>
  <Slides>11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20" baseType="lpstr">
      <vt:lpstr>Calibri</vt:lpstr>
      <vt:lpstr>Raleway</vt:lpstr>
      <vt:lpstr>Wingdings</vt:lpstr>
      <vt:lpstr>Segoe UI Semibold</vt:lpstr>
      <vt:lpstr>Segoe UI Light</vt:lpstr>
      <vt:lpstr>Arial</vt:lpstr>
      <vt:lpstr>Segoe UI Semilight</vt:lpstr>
      <vt:lpstr>Segoe UI</vt:lpstr>
      <vt:lpstr>ZE PAK S.A.</vt:lpstr>
      <vt:lpstr>Prezentacja programu PowerPoint</vt:lpstr>
      <vt:lpstr>Informacja o ZE PAK SA</vt:lpstr>
      <vt:lpstr>Udział ZE PAK SA w transformacji energetycznej Regionu Wielkopolski Wschodniej NA Platformie Węglowej nowej inicjatywie KE </vt:lpstr>
      <vt:lpstr>Aspekty społeczne i środowiskowe powstałe w wyniku realizacji proponowanych projektów w ramach Transformacji Energetycznej Regionu </vt:lpstr>
      <vt:lpstr>Strategia ZE PAK SA na lata 2024 – 2028 – stan obecny </vt:lpstr>
      <vt:lpstr>Rekultywacja terenów pokopalnianych ZE PAK SA </vt:lpstr>
      <vt:lpstr>Projekt „Zwiększenie retencji i odbudowa zasobów wodnych terenów pogórniczych w Wielkopolsce Wschodniej</vt:lpstr>
      <vt:lpstr>Centrum Pracy Jobs First w Koninie</vt:lpstr>
      <vt:lpstr>Zeroemisyjny transport w Koninie </vt:lpstr>
      <vt:lpstr>Zielona transformacja w wielkopolskiej gminie Kazimierz Biskupi 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Czarnecki Łukasz</dc:creator>
  <cp:lastModifiedBy>Czarzasty-Zybert Maja</cp:lastModifiedBy>
  <cp:revision>35</cp:revision>
  <dcterms:created xsi:type="dcterms:W3CDTF">2024-09-19T11:00:54Z</dcterms:created>
  <dcterms:modified xsi:type="dcterms:W3CDTF">2024-10-11T10:05:24Z</dcterms:modified>
</cp:coreProperties>
</file>