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485" r:id="rId2"/>
    <p:sldId id="522" r:id="rId3"/>
    <p:sldId id="546" r:id="rId4"/>
    <p:sldId id="567" r:id="rId5"/>
    <p:sldId id="568" r:id="rId6"/>
    <p:sldId id="561" r:id="rId7"/>
    <p:sldId id="569" r:id="rId8"/>
    <p:sldId id="571" r:id="rId9"/>
    <p:sldId id="570" r:id="rId10"/>
    <p:sldId id="572" r:id="rId11"/>
    <p:sldId id="558" r:id="rId12"/>
    <p:sldId id="559" r:id="rId13"/>
    <p:sldId id="573" r:id="rId14"/>
    <p:sldId id="574" r:id="rId15"/>
    <p:sldId id="565" r:id="rId16"/>
    <p:sldId id="576" r:id="rId17"/>
    <p:sldId id="588" r:id="rId18"/>
    <p:sldId id="589" r:id="rId19"/>
    <p:sldId id="566" r:id="rId20"/>
    <p:sldId id="261" r:id="rId21"/>
  </p:sldIdLst>
  <p:sldSz cx="24384000" cy="137160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97E356-82C0-F8F0-8649-B5E85DDE25E6}" name="Kowalczyk Dorota" initials="DK" userId="S::Dorota.Kowalczyk@nfosigw.gov.pl::c845639c-5ae5-487f-8b57-2debb3d842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/>
    <p:restoredTop sz="94670"/>
  </p:normalViewPr>
  <p:slideViewPr>
    <p:cSldViewPr snapToGrid="0">
      <p:cViewPr varScale="1">
        <p:scale>
          <a:sx n="53" d="100"/>
          <a:sy n="53" d="100"/>
        </p:scale>
        <p:origin x="8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latinLnBrk="0">
      <a:defRPr sz="1600">
        <a:latin typeface="+mn-lt"/>
        <a:ea typeface="+mn-ea"/>
        <a:cs typeface="+mn-cs"/>
        <a:sym typeface="Calibri"/>
      </a:defRPr>
    </a:lvl1pPr>
    <a:lvl2pPr indent="228600" defTabSz="1219200" latinLnBrk="0">
      <a:defRPr sz="1600">
        <a:latin typeface="+mn-lt"/>
        <a:ea typeface="+mn-ea"/>
        <a:cs typeface="+mn-cs"/>
        <a:sym typeface="Calibri"/>
      </a:defRPr>
    </a:lvl2pPr>
    <a:lvl3pPr indent="457200" defTabSz="1219200" latinLnBrk="0">
      <a:defRPr sz="1600">
        <a:latin typeface="+mn-lt"/>
        <a:ea typeface="+mn-ea"/>
        <a:cs typeface="+mn-cs"/>
        <a:sym typeface="Calibri"/>
      </a:defRPr>
    </a:lvl3pPr>
    <a:lvl4pPr indent="685800" defTabSz="1219200" latinLnBrk="0">
      <a:defRPr sz="1600">
        <a:latin typeface="+mn-lt"/>
        <a:ea typeface="+mn-ea"/>
        <a:cs typeface="+mn-cs"/>
        <a:sym typeface="Calibri"/>
      </a:defRPr>
    </a:lvl4pPr>
    <a:lvl5pPr indent="914400" defTabSz="1219200" latinLnBrk="0">
      <a:defRPr sz="1600">
        <a:latin typeface="+mn-lt"/>
        <a:ea typeface="+mn-ea"/>
        <a:cs typeface="+mn-cs"/>
        <a:sym typeface="Calibri"/>
      </a:defRPr>
    </a:lvl5pPr>
    <a:lvl6pPr indent="1143000" defTabSz="1219200" latinLnBrk="0">
      <a:defRPr sz="1600">
        <a:latin typeface="+mn-lt"/>
        <a:ea typeface="+mn-ea"/>
        <a:cs typeface="+mn-cs"/>
        <a:sym typeface="Calibri"/>
      </a:defRPr>
    </a:lvl6pPr>
    <a:lvl7pPr indent="1371600" defTabSz="1219200" latinLnBrk="0">
      <a:defRPr sz="1600">
        <a:latin typeface="+mn-lt"/>
        <a:ea typeface="+mn-ea"/>
        <a:cs typeface="+mn-cs"/>
        <a:sym typeface="Calibri"/>
      </a:defRPr>
    </a:lvl7pPr>
    <a:lvl8pPr indent="1600200" defTabSz="1219200" latinLnBrk="0">
      <a:defRPr sz="1600">
        <a:latin typeface="+mn-lt"/>
        <a:ea typeface="+mn-ea"/>
        <a:cs typeface="+mn-cs"/>
        <a:sym typeface="Calibri"/>
      </a:defRPr>
    </a:lvl8pPr>
    <a:lvl9pPr indent="1828800" defTabSz="1219200" latinLnBrk="0">
      <a:defRPr sz="16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87261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115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14399" y="2840564"/>
            <a:ext cx="10363201" cy="1960036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799" y="5181600"/>
            <a:ext cx="8534401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598" y="2133599"/>
            <a:ext cx="10972803" cy="603461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2" y="5875866"/>
            <a:ext cx="10363203" cy="1816103"/>
          </a:xfrm>
          <a:prstGeom prst="rect">
            <a:avLst/>
          </a:prstGeo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2" y="3875616"/>
            <a:ext cx="10363203" cy="200025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598" y="2133599"/>
            <a:ext cx="5384804" cy="6034619"/>
          </a:xfrm>
          <a:prstGeom prst="rect">
            <a:avLst/>
          </a:prstGeom>
        </p:spPr>
        <p:txBody>
          <a:bodyPr/>
          <a:lstStyle>
            <a:lvl1pPr marL="440871" indent="-440871">
              <a:spcBef>
                <a:spcPts val="800"/>
              </a:spcBef>
              <a:defRPr sz="3600"/>
            </a:lvl1pPr>
            <a:lvl2pPr>
              <a:spcBef>
                <a:spcPts val="800"/>
              </a:spcBef>
              <a:defRPr sz="3600"/>
            </a:lvl2pPr>
            <a:lvl3pPr marL="1325877" indent="-411477">
              <a:spcBef>
                <a:spcPts val="800"/>
              </a:spcBef>
              <a:defRPr sz="3600"/>
            </a:lvl3pPr>
            <a:lvl4pPr marL="1828800" indent="-457200">
              <a:spcBef>
                <a:spcPts val="800"/>
              </a:spcBef>
              <a:defRPr sz="3600"/>
            </a:lvl4pPr>
            <a:lvl5pPr marL="2286000" indent="-457200">
              <a:spcBef>
                <a:spcPts val="8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598" y="2046815"/>
            <a:ext cx="5386921" cy="85301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700"/>
              </a:spcBef>
              <a:buSzTx/>
              <a:buFontTx/>
              <a:buNone/>
              <a:defRPr sz="3200" b="1"/>
            </a:lvl1pPr>
            <a:lvl2pPr marL="0" indent="0">
              <a:spcBef>
                <a:spcPts val="700"/>
              </a:spcBef>
              <a:buSzTx/>
              <a:buFontTx/>
              <a:buNone/>
              <a:defRPr sz="3200" b="1"/>
            </a:lvl2pPr>
            <a:lvl3pPr marL="0" indent="0">
              <a:spcBef>
                <a:spcPts val="700"/>
              </a:spcBef>
              <a:buSzTx/>
              <a:buFontTx/>
              <a:buNone/>
              <a:defRPr sz="3200" b="1"/>
            </a:lvl3pPr>
            <a:lvl4pPr marL="0" indent="0">
              <a:spcBef>
                <a:spcPts val="700"/>
              </a:spcBef>
              <a:buSzTx/>
              <a:buFontTx/>
              <a:buNone/>
              <a:defRPr sz="3200" b="1"/>
            </a:lvl4pPr>
            <a:lvl5pPr marL="0" indent="0">
              <a:spcBef>
                <a:spcPts val="700"/>
              </a:spcBef>
              <a:buSzTx/>
              <a:buFontTx/>
              <a:buNone/>
              <a:defRPr sz="32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6" y="2046815"/>
            <a:ext cx="5389036" cy="853019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424" y="-26676"/>
            <a:ext cx="24479389" cy="13769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7AB2E2-89D7-F1BB-5DBF-BB798C9CB4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585" y="-17585"/>
            <a:ext cx="14939543" cy="1970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4D2A66-2B5E-D30D-8C7F-4C8996D403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39394" y="11762899"/>
            <a:ext cx="9462191" cy="19706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83" y="-26152"/>
            <a:ext cx="24431965" cy="13768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DF807-DD4B-2C64-2A11-FBF22E080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170" y="-17585"/>
            <a:ext cx="14939543" cy="1970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BBB131-586B-1CDE-835F-C491A96226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39394" y="11762899"/>
            <a:ext cx="9462191" cy="19706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598" y="366183"/>
            <a:ext cx="10972803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57" tIns="60957" rIns="60957" bIns="6095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57" tIns="60957" rIns="60957" bIns="60957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1806" y="8553015"/>
            <a:ext cx="340595" cy="331070"/>
          </a:xfrm>
          <a:prstGeom prst="rect">
            <a:avLst/>
          </a:prstGeom>
          <a:ln w="12700">
            <a:miter lim="400000"/>
          </a:ln>
        </p:spPr>
        <p:txBody>
          <a:bodyPr wrap="none" lIns="60957" tIns="60957" rIns="60957" bIns="6095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50056" marR="0" indent="-450056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885825" marR="0" indent="-428625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314450" marR="0" indent="-40005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851660" marR="0" indent="-48006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308860" marR="0" indent="-48006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766060" marR="0" indent="-48006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223260" marR="0" indent="-480060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680459" marR="0" indent="-480059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137659" marR="0" indent="-480059" algn="l" defTabSz="12192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A3A34A62-B53F-16B3-FC0E-E146D1D50681}"/>
              </a:ext>
            </a:extLst>
          </p:cNvPr>
          <p:cNvSpPr/>
          <p:nvPr/>
        </p:nvSpPr>
        <p:spPr>
          <a:xfrm>
            <a:off x="0" y="5778313"/>
            <a:ext cx="14650278" cy="1281768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endParaRPr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344D2B3-AFA3-2BAC-1D3B-7E4E39651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71612"/>
            <a:ext cx="24384000" cy="58245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W trosce o naszych beneficjentów">
            <a:extLst>
              <a:ext uri="{FF2B5EF4-FFF2-40B4-BE49-F238E27FC236}">
                <a16:creationId xmlns:a16="http://schemas.microsoft.com/office/drawing/2014/main" id="{984A967D-6D57-FDBC-5158-D39F70335A08}"/>
              </a:ext>
            </a:extLst>
          </p:cNvPr>
          <p:cNvSpPr txBox="1"/>
          <p:nvPr/>
        </p:nvSpPr>
        <p:spPr>
          <a:xfrm>
            <a:off x="1437859" y="6032586"/>
            <a:ext cx="17406732" cy="877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>
            <a:lvl1pPr>
              <a:lnSpc>
                <a:spcPct val="80000"/>
              </a:lnSpc>
              <a:defRPr sz="4800" b="1" spc="-87">
                <a:solidFill>
                  <a:srgbClr val="B03F6D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>
              <a:defRPr sz="8000" spc="-109">
                <a:solidFill>
                  <a:srgbClr val="2B6EC5"/>
                </a:solidFill>
              </a:defRPr>
            </a:pPr>
            <a:r>
              <a:rPr lang="pl-PL" sz="6000" spc="-87" dirty="0">
                <a:solidFill>
                  <a:schemeClr val="bg1"/>
                </a:solidFill>
              </a:rPr>
              <a:t>Konferencja Neutralność Klimatyczna 25</a:t>
            </a:r>
          </a:p>
        </p:txBody>
      </p:sp>
      <p:sp>
        <p:nvSpPr>
          <p:cNvPr id="6" name="Emil Świerczyński Dyrektor Departamentu Czystego Powietrza…">
            <a:extLst>
              <a:ext uri="{FF2B5EF4-FFF2-40B4-BE49-F238E27FC236}">
                <a16:creationId xmlns:a16="http://schemas.microsoft.com/office/drawing/2014/main" id="{EF36A86F-013E-4FCD-6E38-3068894D681C}"/>
              </a:ext>
            </a:extLst>
          </p:cNvPr>
          <p:cNvSpPr txBox="1"/>
          <p:nvPr/>
        </p:nvSpPr>
        <p:spPr>
          <a:xfrm>
            <a:off x="1437859" y="11096152"/>
            <a:ext cx="14643654" cy="2339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800" b="1" dirty="0">
                <a:latin typeface="Source Sans 3 Medium"/>
              </a:rPr>
              <a:t>Witold Retke, Zastępca Dyrektora</a:t>
            </a:r>
          </a:p>
          <a:p>
            <a:pPr defTabSz="825500"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800" b="1" dirty="0">
                <a:latin typeface="Source Sans 3 Medium"/>
              </a:rPr>
              <a:t>Departament Czystego Powietrza, NFOŚiGW</a:t>
            </a:r>
          </a:p>
          <a:p>
            <a:pPr defTabSz="825500"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800" b="1" dirty="0">
                <a:latin typeface="Source Sans 3 Medium"/>
              </a:rPr>
              <a:t>22 maja 2025 r.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C1CFA95-B8B3-30DB-4E9E-D2C0077D8C09}"/>
              </a:ext>
            </a:extLst>
          </p:cNvPr>
          <p:cNvSpPr txBox="1"/>
          <p:nvPr/>
        </p:nvSpPr>
        <p:spPr>
          <a:xfrm>
            <a:off x="1437859" y="2518876"/>
            <a:ext cx="22780490" cy="2975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 sz="8000" b="1" spc="-109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8000" dirty="0">
                <a:solidFill>
                  <a:schemeClr val="bg1"/>
                </a:solidFill>
              </a:rPr>
              <a:t>Program Czyste Powietrze. Największa inwestycja </a:t>
            </a:r>
            <a:br>
              <a:rPr lang="pl-PL" sz="8000" dirty="0">
                <a:solidFill>
                  <a:schemeClr val="bg1"/>
                </a:solidFill>
              </a:rPr>
            </a:br>
            <a:r>
              <a:rPr lang="pl-PL" sz="8000" dirty="0">
                <a:solidFill>
                  <a:schemeClr val="bg1"/>
                </a:solidFill>
              </a:rPr>
              <a:t>w neutralność klimatyczną. Nowe zasady i rola samorządów</a:t>
            </a:r>
            <a:endParaRPr lang="pl-PL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0426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BA242-B899-8F84-335E-8C480066F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72B63FC2-C4D3-E460-1D93-1C76D06E6E67}"/>
              </a:ext>
            </a:extLst>
          </p:cNvPr>
          <p:cNvSpPr txBox="1"/>
          <p:nvPr/>
        </p:nvSpPr>
        <p:spPr>
          <a:xfrm>
            <a:off x="576470" y="2235354"/>
            <a:ext cx="201274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Warunki dofinansowania</a:t>
            </a:r>
          </a:p>
        </p:txBody>
      </p:sp>
      <p:sp>
        <p:nvSpPr>
          <p:cNvPr id="3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9411B072-0AAD-7ABA-0369-2D9617DC434F}"/>
              </a:ext>
            </a:extLst>
          </p:cNvPr>
          <p:cNvSpPr txBox="1"/>
          <p:nvPr/>
        </p:nvSpPr>
        <p:spPr>
          <a:xfrm>
            <a:off x="576470" y="3286421"/>
            <a:ext cx="16283783" cy="8194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Prefinansowanie </a:t>
            </a:r>
            <a:r>
              <a:rPr lang="pl-PL" sz="4400" b="1" dirty="0">
                <a:solidFill>
                  <a:schemeClr val="tx1"/>
                </a:solidFill>
              </a:rPr>
              <a:t>do 35% tylko przez operatora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Najwyższy poziom dofinansowania </a:t>
            </a:r>
            <a:r>
              <a:rPr lang="pl-PL" sz="4400" b="1" dirty="0">
                <a:solidFill>
                  <a:schemeClr val="tx1"/>
                </a:solidFill>
              </a:rPr>
              <a:t>tylko przez operatora </a:t>
            </a:r>
            <a:br>
              <a:rPr lang="pl-PL" sz="4400" b="1" dirty="0">
                <a:solidFill>
                  <a:schemeClr val="tx1"/>
                </a:solidFill>
              </a:rPr>
            </a:br>
            <a:r>
              <a:rPr lang="pl-PL" sz="4400" dirty="0">
                <a:solidFill>
                  <a:schemeClr val="tx1"/>
                </a:solidFill>
              </a:rPr>
              <a:t>– obecnie gminy lub WFOŚiGW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Podwyższony poziom dofinansowania </a:t>
            </a:r>
            <a:r>
              <a:rPr lang="pl-PL" sz="4400" b="1" dirty="0">
                <a:solidFill>
                  <a:schemeClr val="tx1"/>
                </a:solidFill>
              </a:rPr>
              <a:t>opcjonalnie przez operatora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Inwestycja dofinansowana w budynkach budowanych przed 2021 rokiem – </a:t>
            </a:r>
            <a:r>
              <a:rPr lang="pl-PL" sz="4400" b="1" dirty="0">
                <a:solidFill>
                  <a:schemeClr val="tx1"/>
                </a:solidFill>
              </a:rPr>
              <a:t>wniosek o pozwolenie na budowę / zgłoszenie budowy do 31.12.2020 r.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chemeClr val="tx1"/>
                </a:solidFill>
              </a:rPr>
              <a:t>Jedno </a:t>
            </a:r>
            <a:r>
              <a:rPr lang="pl-PL" sz="4400" dirty="0">
                <a:solidFill>
                  <a:schemeClr val="tx1"/>
                </a:solidFill>
              </a:rPr>
              <a:t>dofinansowanie na </a:t>
            </a:r>
            <a:r>
              <a:rPr lang="pl-PL" sz="4400" b="1" dirty="0">
                <a:solidFill>
                  <a:schemeClr val="tx1"/>
                </a:solidFill>
              </a:rPr>
              <a:t>jeden </a:t>
            </a:r>
            <a:r>
              <a:rPr lang="pl-PL" sz="4400" dirty="0">
                <a:solidFill>
                  <a:schemeClr val="tx1"/>
                </a:solidFill>
              </a:rPr>
              <a:t>budynek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tx1"/>
                </a:solidFill>
              </a:rPr>
              <a:t>Beneficjentem można być tylko </a:t>
            </a:r>
            <a:r>
              <a:rPr lang="pl-PL" sz="4400" b="1" dirty="0">
                <a:solidFill>
                  <a:schemeClr val="tx1"/>
                </a:solidFill>
              </a:rPr>
              <a:t>jeden raz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>
              <a:highlight>
                <a:srgbClr val="FFFF00"/>
              </a:highlight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A653A2E1-217F-5F2A-3601-377885E3D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756" y="5618193"/>
            <a:ext cx="8342244" cy="60790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81320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AFA21-D805-29E4-B70F-D88D295BC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43F11E4A-EED8-7B20-65D9-50976145A53B}"/>
              </a:ext>
            </a:extLst>
          </p:cNvPr>
          <p:cNvSpPr txBox="1"/>
          <p:nvPr/>
        </p:nvSpPr>
        <p:spPr>
          <a:xfrm>
            <a:off x="1212573" y="2397679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Co z tymi, którzy nie zdążyli?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595D66A4-FAF8-D4E2-74A0-4D6D9F66AE80}"/>
              </a:ext>
            </a:extLst>
          </p:cNvPr>
          <p:cNvSpPr txBox="1"/>
          <p:nvPr/>
        </p:nvSpPr>
        <p:spPr>
          <a:xfrm>
            <a:off x="8209722" y="3374816"/>
            <a:ext cx="16333304" cy="8194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Wstrzymując przyjmowanie nowych wniosków 28 listopada 2024 r. 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nie zapomnieliśmy o tych, którzy: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nie zdążyli złożyć swoich wniosków o dotację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ponieśli już część lub całość kosztów inwestycji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Dla takich osób przewidzieliśmy </a:t>
            </a:r>
            <a:r>
              <a:rPr lang="pl-PL" sz="4400" b="1" dirty="0"/>
              <a:t>okres przejściowy</a:t>
            </a:r>
            <a:r>
              <a:rPr lang="pl-PL" sz="4400" dirty="0"/>
              <a:t>: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od uruchomienia nowego naboru, czyli od 31.03.2025 r., </a:t>
            </a:r>
            <a:br>
              <a:rPr lang="pl-PL" sz="4400" dirty="0"/>
            </a:br>
            <a:r>
              <a:rPr lang="pl-PL" sz="4400" b="1" dirty="0"/>
              <a:t>przez cztery miesiące </a:t>
            </a:r>
            <a:r>
              <a:rPr lang="pl-PL" sz="4400" dirty="0"/>
              <a:t>można uzyskać dotację na </a:t>
            </a:r>
            <a:br>
              <a:rPr lang="pl-PL" sz="4400" dirty="0"/>
            </a:br>
            <a:r>
              <a:rPr lang="pl-PL" sz="4400" b="1" dirty="0"/>
              <a:t>koszty kwalifikowane poniesione od 28.05.2024 r.</a:t>
            </a:r>
            <a:endParaRPr lang="pl-PL" sz="4400" dirty="0"/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przy czym wnioski te muszą być zgodne z nowym programem (wprowadziliśmy kilka odstępstw od nowych zasad)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8A94D2A-F0D0-AC1E-578C-609AA680C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475" y="3541433"/>
            <a:ext cx="6370925" cy="81942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046822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BBBAF-F30A-7421-60E2-F73EEF2D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BD7DD5FC-CC6D-8C0D-6E1E-292DC58FA11E}"/>
              </a:ext>
            </a:extLst>
          </p:cNvPr>
          <p:cNvSpPr txBox="1"/>
          <p:nvPr/>
        </p:nvSpPr>
        <p:spPr>
          <a:xfrm>
            <a:off x="1212574" y="2137355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Kotły gazowe w programie Czyste Powietrze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28FEA67B-1555-A9E7-AFE7-DA74E508D117}"/>
              </a:ext>
            </a:extLst>
          </p:cNvPr>
          <p:cNvSpPr txBox="1"/>
          <p:nvPr/>
        </p:nvSpPr>
        <p:spPr>
          <a:xfrm>
            <a:off x="6997146" y="3384420"/>
            <a:ext cx="17115184" cy="738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 nowym Czystym Powietrzu nie ma możliwości dofinansowania kotłów  gazowych ze względu na obowiązujące regulacje prawne.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Ale wymiana kopciuchów jest pilniejsza, dlatego pracujemy nad </a:t>
            </a:r>
            <a:br>
              <a:rPr lang="pl-PL" sz="4400" dirty="0"/>
            </a:br>
            <a:r>
              <a:rPr lang="pl-PL" sz="4400" dirty="0"/>
              <a:t>komponentem programu dotyczącym dofinansowania kotłów gazowych.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Dlatego planujemy: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wznowienie naboru dotyczącego kotłów gazowych,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będą to dotacje dla tych, którzy kupili i zamontowali kocioł gazowy </a:t>
            </a:r>
            <a:br>
              <a:rPr lang="pl-PL" sz="4400" dirty="0"/>
            </a:br>
            <a:r>
              <a:rPr lang="pl-PL" sz="4400" b="1" dirty="0"/>
              <a:t>do końca 2024 r.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6EAB484-A9EB-8584-742B-FBB8F1010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575" y="3384420"/>
            <a:ext cx="5466522" cy="853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0560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FE355-96B2-D6EB-8B29-154B7E599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DEB65F9B-017D-217D-1310-DE9D28993F85}"/>
              </a:ext>
            </a:extLst>
          </p:cNvPr>
          <p:cNvSpPr txBox="1"/>
          <p:nvPr/>
        </p:nvSpPr>
        <p:spPr>
          <a:xfrm>
            <a:off x="1212573" y="2397679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Rola samorządów w nowym programie Czyste Powietrze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514685E8-369D-4E10-D700-90412BDF3F69}"/>
              </a:ext>
            </a:extLst>
          </p:cNvPr>
          <p:cNvSpPr txBox="1"/>
          <p:nvPr/>
        </p:nvSpPr>
        <p:spPr>
          <a:xfrm>
            <a:off x="1212573" y="5179487"/>
            <a:ext cx="14590644" cy="656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Gminne punkty konsultacyjno-informacyjne programu Czyste Powietrze (finansowane przez NFOŚiGW) </a:t>
            </a:r>
            <a:br>
              <a:rPr lang="pl-PL" sz="4400" dirty="0"/>
            </a:br>
            <a: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bezpłatne wsparcie dla mieszkańców we wnioskowaniu </a:t>
            </a:r>
            <a:b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bezzwrotne dotacje</a:t>
            </a:r>
            <a:endParaRPr lang="pl-PL" sz="4400" dirty="0"/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Funkcja operatora nowego programu Czyste Powietrze </a:t>
            </a:r>
            <a:br>
              <a:rPr lang="pl-PL" sz="4400" dirty="0"/>
            </a:br>
            <a:r>
              <a:rPr lang="pl-P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l-PL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pl-PL" sz="4400" b="1" dirty="0"/>
              <a:t>zięki przystąpieniu do programu operatorów, gmina zapewnia mieszkańcom możliwość uzyskania najwyższego wsparcia w programie oraz prefinansowania</a:t>
            </a:r>
            <a:endParaRPr lang="pl-PL" sz="4400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D2B8CA0-659E-6453-67D7-AE638E935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218" y="5804452"/>
            <a:ext cx="8047419" cy="567289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96399215-9AA6-8DD1-0449-938B1F2FD57D}"/>
              </a:ext>
            </a:extLst>
          </p:cNvPr>
          <p:cNvSpPr txBox="1"/>
          <p:nvPr/>
        </p:nvSpPr>
        <p:spPr>
          <a:xfrm>
            <a:off x="1212573" y="3526850"/>
            <a:ext cx="23042254" cy="1693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Rola samorządów jest kluczowa dla skutecznej realizacji celów programu, zwłaszcza w kontekście wsparcia osób najbardziej potrzebujących i przyspieszenia procesu poprawy jakości powietrza</a:t>
            </a:r>
          </a:p>
        </p:txBody>
      </p:sp>
    </p:spTree>
    <p:extLst>
      <p:ext uri="{BB962C8B-B14F-4D97-AF65-F5344CB8AC3E}">
        <p14:creationId xmlns:p14="http://schemas.microsoft.com/office/powerpoint/2010/main" val="3387963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EBB67-6CFC-C31E-9C92-D5C28AE9C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DBC56212-D34D-4ABE-42C8-BD8011B8F0D6}"/>
              </a:ext>
            </a:extLst>
          </p:cNvPr>
          <p:cNvSpPr txBox="1"/>
          <p:nvPr/>
        </p:nvSpPr>
        <p:spPr>
          <a:xfrm>
            <a:off x="651981" y="2293255"/>
            <a:ext cx="201274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Operatorzy w nowym programie Czyste Powietrze</a:t>
            </a:r>
          </a:p>
        </p:txBody>
      </p:sp>
      <p:sp>
        <p:nvSpPr>
          <p:cNvPr id="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79E78DA3-B2D3-493A-B45A-5DB710814CFB}"/>
              </a:ext>
            </a:extLst>
          </p:cNvPr>
          <p:cNvSpPr txBox="1"/>
          <p:nvPr/>
        </p:nvSpPr>
        <p:spPr>
          <a:xfrm>
            <a:off x="13340082" y="3304863"/>
            <a:ext cx="11043918" cy="8199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rgbClr val="404040"/>
                </a:solidFill>
                <a:latin typeface="Source Sans 3 Regular"/>
                <a:sym typeface="Source Sans 3 Regular"/>
              </a:rPr>
              <a:t>Gmina, działając zgodnie z obowiązującymi przepisami, może zlecić realizację zadań w zakresie roli operatora lub część tych zadań powierzyć zewnętrznemu wykonawcy.</a:t>
            </a:r>
          </a:p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rgbClr val="404040"/>
                </a:solidFill>
                <a:latin typeface="Source Sans 3 Regular"/>
                <a:sym typeface="Source Sans 3 Regular"/>
              </a:rPr>
              <a:t>Jeśli gmina, mimo zgłoszenia się do roli operatora zrezygnuje, to będzie mogła wypowiedzieć trwające porozumienie na zasadach określonych w tym dokumencie.</a:t>
            </a:r>
          </a:p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rgbClr val="404040"/>
                </a:solidFill>
                <a:latin typeface="Source Sans 3 Regular"/>
                <a:sym typeface="Source Sans 3 Regular"/>
              </a:rPr>
              <a:t>Gmina, która nie zgłosi się do roli operatora, nadal może prowadzić gminny punkt konsultacyjno-informacyjny programu </a:t>
            </a:r>
            <a:endParaRPr lang="pl-PL" sz="4000" b="1" dirty="0">
              <a:solidFill>
                <a:srgbClr val="404040"/>
              </a:solidFill>
              <a:latin typeface="Source Sans 3 Regular"/>
            </a:endParaRPr>
          </a:p>
        </p:txBody>
      </p:sp>
      <p:sp>
        <p:nvSpPr>
          <p:cNvPr id="5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FCC88015-0122-E0DE-BBD3-D8B3E1B1EC19}"/>
              </a:ext>
            </a:extLst>
          </p:cNvPr>
          <p:cNvSpPr txBox="1"/>
          <p:nvPr/>
        </p:nvSpPr>
        <p:spPr>
          <a:xfrm>
            <a:off x="651981" y="3320155"/>
            <a:ext cx="12464580" cy="9676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Blip>
                <a:blip r:embed="rId3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rgbClr val="404040"/>
                </a:solidFill>
                <a:latin typeface="Source Sans 3 Regular"/>
              </a:rPr>
              <a:t>Operator programu Czyste Powietrze zapewnia pełne wsparcie dla uczestników programu </a:t>
            </a:r>
            <a:r>
              <a:rPr lang="pl-PL" sz="4000" dirty="0">
                <a:solidFill>
                  <a:srgbClr val="404040"/>
                </a:solidFill>
                <a:latin typeface="Source Sans 3 Regular"/>
              </a:rPr>
              <a:t>– od momentu podjęcia decyzji o realizacji inwestycji, przez cały proces inwestycyjny, aż do zakończenia projektu i rozliczenia dotacji</a:t>
            </a:r>
          </a:p>
          <a:p>
            <a:pPr marL="571500" indent="-571500" defTabSz="825500">
              <a:lnSpc>
                <a:spcPct val="120000"/>
              </a:lnSpc>
              <a:buBlip>
                <a:blip r:embed="rId3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rgbClr val="404040"/>
                </a:solidFill>
                <a:latin typeface="Source Sans 3 Regular"/>
                <a:sym typeface="Source Sans 3 Regular"/>
              </a:rPr>
              <a:t>W nowej odsłonie programu Czyste Powietrze: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rgbClr val="404040"/>
                </a:solidFill>
                <a:latin typeface="Source Sans 3 Regular"/>
                <a:sym typeface="Source Sans 3 Regular"/>
              </a:rPr>
              <a:t>najwyższy poziom dofinansowania tylko przez operatorów</a:t>
            </a:r>
            <a:endParaRPr lang="pl-PL" sz="4000" dirty="0">
              <a:solidFill>
                <a:srgbClr val="404040"/>
              </a:solidFill>
              <a:latin typeface="Source Sans 3 Regular"/>
              <a:sym typeface="Source Sans 3 Regular"/>
            </a:endParaRP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rgbClr val="404040"/>
                </a:solidFill>
                <a:latin typeface="Source Sans 3 Regular"/>
                <a:sym typeface="Source Sans 3 Regular"/>
              </a:rPr>
              <a:t>podwyższony poziom dofinansowania – opcjonalnie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rgbClr val="404040"/>
                </a:solidFill>
                <a:latin typeface="Source Sans 3 Regular"/>
                <a:sym typeface="Source Sans 3 Regular"/>
              </a:rPr>
              <a:t>prefinansowanie tylko przez operatorów</a:t>
            </a:r>
          </a:p>
          <a:p>
            <a:pPr marL="571500" indent="-571500" defTabSz="825500">
              <a:lnSpc>
                <a:spcPct val="120000"/>
              </a:lnSpc>
              <a:buBlip>
                <a:blip r:embed="rId3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rgbClr val="404040"/>
                </a:solidFill>
                <a:latin typeface="Source Sans 3 Regular"/>
                <a:sym typeface="Source Sans 3 Regular"/>
              </a:rPr>
              <a:t>Rolę operatorów w pierwszej kolejności powierzamy </a:t>
            </a:r>
            <a:r>
              <a:rPr lang="pl-PL" sz="4000" b="1" dirty="0">
                <a:solidFill>
                  <a:srgbClr val="404040"/>
                </a:solidFill>
                <a:latin typeface="Source Sans 3 Regular"/>
                <a:sym typeface="Source Sans 3 Regular"/>
              </a:rPr>
              <a:t>gminom</a:t>
            </a:r>
            <a:r>
              <a:rPr lang="pl-PL" sz="4000" dirty="0">
                <a:solidFill>
                  <a:srgbClr val="404040"/>
                </a:solidFill>
                <a:latin typeface="Source Sans 3 Regular"/>
                <a:sym typeface="Source Sans 3 Regular"/>
              </a:rPr>
              <a:t>. Jeśli na danym terenie gmina nie zgłosi się do roli operatora, to zadania te podejmuje WFOŚiGW</a:t>
            </a:r>
          </a:p>
        </p:txBody>
      </p:sp>
    </p:spTree>
    <p:extLst>
      <p:ext uri="{BB962C8B-B14F-4D97-AF65-F5344CB8AC3E}">
        <p14:creationId xmlns:p14="http://schemas.microsoft.com/office/powerpoint/2010/main" val="185826917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6F562-62BF-2456-2EED-8969AF5ED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BFB60138-138D-F9ED-13E8-DB1FB8460487}"/>
              </a:ext>
            </a:extLst>
          </p:cNvPr>
          <p:cNvSpPr txBox="1"/>
          <p:nvPr/>
        </p:nvSpPr>
        <p:spPr>
          <a:xfrm>
            <a:off x="1380851" y="2042245"/>
            <a:ext cx="201274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Wynagrodzenie dla operatora</a:t>
            </a:r>
          </a:p>
        </p:txBody>
      </p:sp>
      <p:sp>
        <p:nvSpPr>
          <p:cNvPr id="10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46B7F80D-A4C5-FEFC-629A-F8F538FC60BA}"/>
              </a:ext>
            </a:extLst>
          </p:cNvPr>
          <p:cNvSpPr txBox="1"/>
          <p:nvPr/>
        </p:nvSpPr>
        <p:spPr>
          <a:xfrm>
            <a:off x="1380852" y="3184300"/>
            <a:ext cx="22432685" cy="738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Za wsparcie gminnych operatorów wypłacane będzie łącznie </a:t>
            </a:r>
            <a:r>
              <a:rPr lang="pl-PL" sz="4400" b="1" dirty="0">
                <a:solidFill>
                  <a:srgbClr val="404040"/>
                </a:solidFill>
                <a:latin typeface="Source Sans 3 Regular"/>
              </a:rPr>
              <a:t>1700 zł </a:t>
            </a: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w formie zryczałtowanego dofinansowania za jedno przedsięwzięcie doprowadzające do wymaganego standardu energetycznego, w tym: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rgbClr val="404040"/>
                </a:solidFill>
                <a:latin typeface="Source Sans 3 Regular"/>
              </a:rPr>
              <a:t>500 zł </a:t>
            </a: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po zawarciu umowy o dofinansowanie przedsięwzięcia realizowanego przez beneficjenta oraz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rgbClr val="404040"/>
                </a:solidFill>
                <a:latin typeface="Source Sans 3 Regular"/>
              </a:rPr>
              <a:t>1200 zł </a:t>
            </a: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po rozliczeniu wniosku o płatność końcową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>
              <a:solidFill>
                <a:srgbClr val="404040"/>
              </a:solidFill>
              <a:latin typeface="Source Sans 3 Regular"/>
            </a:endParaRP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Narodowy Fundusz Ochrony Środowiska i Gospodarki Wodnej (NFOŚiGW) na finansowanie operatorów przeznaczył  na rok 2025 – </a:t>
            </a:r>
            <a:r>
              <a:rPr lang="pl-PL" sz="4400" b="1" dirty="0">
                <a:solidFill>
                  <a:srgbClr val="404040"/>
                </a:solidFill>
                <a:latin typeface="Source Sans 3 Regular"/>
              </a:rPr>
              <a:t>ponad 40 mln zł</a:t>
            </a: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96708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5B777-5FE6-90D6-716B-7D3E62245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73DA2DB2-3410-51C4-12EC-3F151869DEF6}"/>
              </a:ext>
            </a:extLst>
          </p:cNvPr>
          <p:cNvSpPr txBox="1"/>
          <p:nvPr/>
        </p:nvSpPr>
        <p:spPr>
          <a:xfrm>
            <a:off x="1380852" y="2071909"/>
            <a:ext cx="201274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Zadania operatorów – dwa etapy z odrębnym wynagrodzeniem</a:t>
            </a: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50B1BA39-5A4D-ED41-D380-ABA5299EADFB}"/>
              </a:ext>
            </a:extLst>
          </p:cNvPr>
          <p:cNvSpPr/>
          <p:nvPr/>
        </p:nvSpPr>
        <p:spPr>
          <a:xfrm>
            <a:off x="10018644" y="2902906"/>
            <a:ext cx="14093688" cy="8741185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Etap II – 1200 zł, obejmuje: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przekazanie i wyjaśnienie warunków umowy o dofinansowanie;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pomoc przy wyborze i podpisaniu umowy z wykonawcami;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pomoc we wnioskowaniu o zaliczkę;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wsparcie w realizacji umowy, uzyskiwaniu finansowania i prefinansowania na kolejnych etapach;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pomoc w zbieraniu dokumentów niezbędnych do rozliczenia przedsięwzięcia;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informowanie o warunkach programu oraz obowiązku korzystania z Listy ZUM (https://lista-zum.ios.edu.pl/);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pomoc w aktualizacji audytu energetycznego oraz w wystąpieniu o zmianę warunków umowy dotacji z WFOŚiGW;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pomoc w wyborze wykonawcy świadectwa charakterystyki energetycznej budynku;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pomoc w przygotowaniu wniosku o płatność oraz w rozliczeniu końcowym projektu;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pomoc w zapewnieniu pełnej dokumentacji przedsięwzięcia.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669BB18-FD8A-897A-DE70-9D867903A581}"/>
              </a:ext>
            </a:extLst>
          </p:cNvPr>
          <p:cNvSpPr txBox="1"/>
          <p:nvPr/>
        </p:nvSpPr>
        <p:spPr>
          <a:xfrm>
            <a:off x="1380852" y="2902906"/>
            <a:ext cx="8478765" cy="7694408"/>
          </a:xfrm>
          <a:prstGeom prst="rect">
            <a:avLst/>
          </a:prstGeom>
          <a:solidFill>
            <a:srgbClr val="2B6EC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ource Sans 3 Medium"/>
              <a:sym typeface="Calibri"/>
            </a:endParaRPr>
          </a:p>
          <a:p>
            <a:pPr marL="0" indent="0">
              <a:buFontTx/>
              <a:buNone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Etap I – 500 zł, obejmuje: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dotarcie do mieszkańców, którzy potrzebują wsparcia przy wymianie źródła ciepła i termomodernizacji domu;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zaprezentowanie możliwych rozwiązań w ramach programu Czyste Powietrze;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ocena poziomu dofinansowania możliwego do otrzymania przez danego mieszkańca;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wsparcie w wyborze audytora energetycznego i potencjalnych wykonawców, w tym przy podpisywaniu umów prefinansowania;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l-PL" sz="3300" dirty="0">
                <a:solidFill>
                  <a:schemeClr val="bg1"/>
                </a:solidFill>
                <a:latin typeface="Source Sans 3 Medium"/>
              </a:rPr>
              <a:t>pomoc w wypełnieniu i złożeniu wniosku o dofinansowanie.</a:t>
            </a:r>
          </a:p>
        </p:txBody>
      </p:sp>
    </p:spTree>
    <p:extLst>
      <p:ext uri="{BB962C8B-B14F-4D97-AF65-F5344CB8AC3E}">
        <p14:creationId xmlns:p14="http://schemas.microsoft.com/office/powerpoint/2010/main" val="195737678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0CEFA-2067-3130-D2C6-F90283004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2F69ADA5-D46F-2F59-CDBA-ECEC897BC2E8}"/>
              </a:ext>
            </a:extLst>
          </p:cNvPr>
          <p:cNvSpPr txBox="1"/>
          <p:nvPr/>
        </p:nvSpPr>
        <p:spPr>
          <a:xfrm>
            <a:off x="1510748" y="2161932"/>
            <a:ext cx="1916264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spc="-57" dirty="0">
                <a:solidFill>
                  <a:srgbClr val="2B6EC5"/>
                </a:solidFill>
                <a:latin typeface="Source Sans 3 Regular"/>
                <a:ea typeface="Source Sans Pro Semibold"/>
                <a:sym typeface="Source Sans Pro Semibold"/>
              </a:rPr>
              <a:t>Rola gminnego operatora to korzyści dla gmin i ich mieszkańców</a:t>
            </a:r>
            <a:endParaRPr kumimoji="0" lang="pl-PL" sz="5400" b="1" i="0" u="none" strike="noStrike" kern="0" cap="none" spc="-57" normalizeH="0" baseline="0" noProof="0" dirty="0">
              <a:ln>
                <a:noFill/>
              </a:ln>
              <a:solidFill>
                <a:srgbClr val="2B6EC5"/>
              </a:solidFill>
              <a:effectLst/>
              <a:uLnTx/>
              <a:uFillTx/>
              <a:latin typeface="Source Sans Pro Semibold"/>
              <a:ea typeface="Source Sans Pro Semibold"/>
              <a:sym typeface="Source Sans Pro Semibold"/>
            </a:endParaRPr>
          </a:p>
        </p:txBody>
      </p:sp>
      <p:sp>
        <p:nvSpPr>
          <p:cNvPr id="5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E89FBBD6-2431-AEFC-33D5-040E71769C6B}"/>
              </a:ext>
            </a:extLst>
          </p:cNvPr>
          <p:cNvSpPr txBox="1"/>
          <p:nvPr/>
        </p:nvSpPr>
        <p:spPr>
          <a:xfrm>
            <a:off x="1510749" y="3374535"/>
            <a:ext cx="22263651" cy="9819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Wsparcie gminy </a:t>
            </a:r>
            <a: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w działaniach na rzecz najuboższych </a:t>
            </a:r>
            <a:b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</a:br>
            <a: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mieszkańców, poprawy efektywności energetycznej </a:t>
            </a:r>
            <a:b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</a:br>
            <a: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ich domów oraz jakości powietrza</a:t>
            </a:r>
          </a:p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Dotacje</a:t>
            </a:r>
            <a: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 – pomoc mieszkańcom w uzyskaniu najwyższego </a:t>
            </a:r>
            <a:b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</a:br>
            <a: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poziomu dofinansowania i/lub prefinansowania</a:t>
            </a:r>
          </a:p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Dodatkowe wynagrodzenie </a:t>
            </a:r>
            <a: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– 1700 zł za skuteczne </a:t>
            </a:r>
            <a:b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</a:br>
            <a: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działania operatorskie</a:t>
            </a:r>
          </a:p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Szkolenia</a:t>
            </a:r>
            <a: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 – dostęp do pakietu dedykowanych kursów</a:t>
            </a:r>
          </a:p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System operatorów </a:t>
            </a:r>
            <a: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– współpraca z NFOŚiGW i WFOŚiGW w jego tworzeniu i udoskonalaniu</a:t>
            </a:r>
          </a:p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Wzmocnienie roli gmin </a:t>
            </a:r>
            <a: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w programie</a:t>
            </a:r>
          </a:p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Przyspieszona wymiana </a:t>
            </a:r>
            <a: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nieefektywnych źródeł ciepła</a:t>
            </a:r>
          </a:p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Ochrona mieszkańców </a:t>
            </a:r>
            <a:r>
              <a:rPr kumimoji="0" lang="pl-PL" sz="440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przed nieuczciwymi praktykami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8AA7EC1-3D83-EA3C-8CB7-1D21D548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896" y="3171833"/>
            <a:ext cx="8972104" cy="625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2722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F39E3-2305-D4D4-37F7-75B9A8D2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0814D6FB-8C8D-1D23-8EF3-42BD332C029C}"/>
              </a:ext>
            </a:extLst>
          </p:cNvPr>
          <p:cNvSpPr txBox="1"/>
          <p:nvPr/>
        </p:nvSpPr>
        <p:spPr>
          <a:xfrm>
            <a:off x="1510748" y="2161932"/>
            <a:ext cx="1916264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b="1" spc="-57" dirty="0">
                <a:solidFill>
                  <a:srgbClr val="2B6EC5"/>
                </a:solidFill>
                <a:latin typeface="Source Sans Pro Semibold"/>
                <a:ea typeface="Source Sans Pro Semibold"/>
                <a:sym typeface="Source Sans Pro Semibold"/>
              </a:rPr>
              <a:t>Operatorzy w programie Czyste Powietrze – stan zaawansowania </a:t>
            </a:r>
            <a:endParaRPr kumimoji="0" lang="pl-PL" sz="5400" b="1" i="0" u="none" strike="noStrike" kern="0" cap="none" spc="-57" normalizeH="0" baseline="0" noProof="0" dirty="0">
              <a:ln>
                <a:noFill/>
              </a:ln>
              <a:solidFill>
                <a:srgbClr val="2B6EC5"/>
              </a:solidFill>
              <a:effectLst/>
              <a:uLnTx/>
              <a:uFillTx/>
              <a:latin typeface="Source Sans Pro Semibold"/>
              <a:ea typeface="Source Sans Pro Semibold"/>
              <a:sym typeface="Source Sans Pro Semibold"/>
            </a:endParaRPr>
          </a:p>
        </p:txBody>
      </p:sp>
      <p:sp>
        <p:nvSpPr>
          <p:cNvPr id="5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4AF02A94-82B2-3B60-AE8E-C9C37B25382A}"/>
              </a:ext>
            </a:extLst>
          </p:cNvPr>
          <p:cNvSpPr txBox="1"/>
          <p:nvPr/>
        </p:nvSpPr>
        <p:spPr>
          <a:xfrm>
            <a:off x="11092069" y="3374535"/>
            <a:ext cx="13291931" cy="575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W nowej wersji programu </a:t>
            </a:r>
            <a:r>
              <a:rPr lang="pl-PL" sz="4400" dirty="0">
                <a:solidFill>
                  <a:srgbClr val="404040"/>
                </a:solidFill>
                <a:latin typeface="Source Sans 3 Regular"/>
                <a:sym typeface="Source Sans 3 Regular"/>
              </a:rPr>
              <a:t>C</a:t>
            </a:r>
            <a:r>
              <a:rPr kumimoji="0" lang="pl-PL" sz="4400" b="0" i="0" u="none" strike="noStrike" kern="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zyste</a:t>
            </a:r>
            <a: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 Powietrze</a:t>
            </a:r>
          </a:p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16 WFOŚiGW </a:t>
            </a:r>
            <a: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pełni rolę operatora</a:t>
            </a:r>
          </a:p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1257 gmin </a:t>
            </a:r>
            <a: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zadeklarowało chęć pełnienia roli operatora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Regular"/>
                <a:sym typeface="Source Sans 3 Regular"/>
              </a:rPr>
              <a:t>w tym: 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kumimoji="0" lang="pl-PL" sz="4400" b="1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1035 </a:t>
            </a: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gmin</a:t>
            </a:r>
            <a: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ource Sans 3 Regular"/>
                <a:sym typeface="Source Sans 3 Regular"/>
              </a:rPr>
              <a:t> podpisało stosowne porozumienie z WFOŚiGW (dane z </a:t>
            </a:r>
            <a:r>
              <a:rPr lang="pl-PL" sz="4400" dirty="0">
                <a:solidFill>
                  <a:srgbClr val="404040"/>
                </a:solidFill>
                <a:latin typeface="Source Sans 3 Regular"/>
                <a:sym typeface="Source Sans 3 Regular"/>
              </a:rPr>
              <a:t>13.05.2025 r.) </a:t>
            </a:r>
            <a:endParaRPr kumimoji="0" lang="pl-PL" sz="44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ource Sans 3 Regular"/>
              <a:sym typeface="Source Sans 3 Regular"/>
            </a:endParaRPr>
          </a:p>
          <a:p>
            <a:pPr marL="571500" marR="0" lvl="0" indent="-57150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kumimoji="0" lang="pl-PL" sz="44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highlight>
                <a:srgbClr val="FFFF00"/>
              </a:highlight>
              <a:uLnTx/>
              <a:uFillTx/>
              <a:latin typeface="Source Sans 3 Regular"/>
              <a:sym typeface="Source Sans 3 Regular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D9DC90C-FDAA-9BC4-1306-8CD38629B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48" y="3295023"/>
            <a:ext cx="9223513" cy="712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8487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DD688-E766-FECB-7559-0343B37C1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582246E6-E37C-7031-73F7-56A25F143D1E}"/>
              </a:ext>
            </a:extLst>
          </p:cNvPr>
          <p:cNvSpPr/>
          <p:nvPr/>
        </p:nvSpPr>
        <p:spPr>
          <a:xfrm>
            <a:off x="0" y="11638147"/>
            <a:ext cx="9422296" cy="786020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endParaRPr/>
          </a:p>
        </p:txBody>
      </p:sp>
      <p:sp>
        <p:nvSpPr>
          <p:cNvPr id="129" name="TextBox 4">
            <a:extLst>
              <a:ext uri="{FF2B5EF4-FFF2-40B4-BE49-F238E27FC236}">
                <a16:creationId xmlns:a16="http://schemas.microsoft.com/office/drawing/2014/main" id="{3A127F1E-17FB-7107-73C5-BFBD75CADB0E}"/>
              </a:ext>
            </a:extLst>
          </p:cNvPr>
          <p:cNvSpPr txBox="1"/>
          <p:nvPr/>
        </p:nvSpPr>
        <p:spPr>
          <a:xfrm>
            <a:off x="1380851" y="2042245"/>
            <a:ext cx="201274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Trwa nabór na gminnych operatorów</a:t>
            </a:r>
          </a:p>
        </p:txBody>
      </p:sp>
      <p:sp>
        <p:nvSpPr>
          <p:cNvPr id="10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5C2FF067-6035-DDD8-0D43-56B1099FEB6A}"/>
              </a:ext>
            </a:extLst>
          </p:cNvPr>
          <p:cNvSpPr txBox="1"/>
          <p:nvPr/>
        </p:nvSpPr>
        <p:spPr>
          <a:xfrm>
            <a:off x="1380851" y="3393702"/>
            <a:ext cx="13338313" cy="3319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Skierowany jest do </a:t>
            </a:r>
            <a:r>
              <a:rPr lang="pl-PL" sz="4400" b="1" dirty="0">
                <a:solidFill>
                  <a:srgbClr val="404040"/>
                </a:solidFill>
                <a:latin typeface="Source Sans 3 Regular"/>
              </a:rPr>
              <a:t>wszystkich gmin w Polsce</a:t>
            </a:r>
            <a:endParaRPr lang="pl-PL" sz="4400" dirty="0">
              <a:solidFill>
                <a:srgbClr val="404040"/>
              </a:solidFill>
              <a:latin typeface="Source Sans 3 Regular"/>
            </a:endParaRP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Prowadzony jest w trybie ciągłym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Obecnie trwa II etap zgłoszeń </a:t>
            </a:r>
            <a:r>
              <a:rPr lang="pl-PL" sz="4400" b="1" dirty="0">
                <a:solidFill>
                  <a:srgbClr val="404040"/>
                </a:solidFill>
                <a:latin typeface="Source Sans 3 Regular"/>
              </a:rPr>
              <a:t>do 30 czerwca 2025 r.</a:t>
            </a:r>
            <a:endParaRPr lang="pl-PL" sz="4400" dirty="0">
              <a:solidFill>
                <a:srgbClr val="404040"/>
              </a:solidFill>
              <a:latin typeface="Source Sans 3 Regular"/>
            </a:endParaRP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Porozumienia są zawierane etapowo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03F334A4-D6DB-FB45-F5D5-38DEF095DC81}"/>
              </a:ext>
            </a:extLst>
          </p:cNvPr>
          <p:cNvSpPr txBox="1"/>
          <p:nvPr/>
        </p:nvSpPr>
        <p:spPr>
          <a:xfrm>
            <a:off x="1380851" y="7233206"/>
            <a:ext cx="2021094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W jaki sposób zgłosić się na operatora?</a:t>
            </a:r>
          </a:p>
        </p:txBody>
      </p:sp>
      <p:sp>
        <p:nvSpPr>
          <p:cNvPr id="5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B178C8C4-1A71-6A41-B02C-B30DE0EEB4DB}"/>
              </a:ext>
            </a:extLst>
          </p:cNvPr>
          <p:cNvSpPr txBox="1"/>
          <p:nvPr/>
        </p:nvSpPr>
        <p:spPr>
          <a:xfrm>
            <a:off x="1380851" y="8354711"/>
            <a:ext cx="22052306" cy="4131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Zgłoszenie deklaracji gminy do podpisania porozumienia operatorskiego należy przesyłać do WFOŚiGW na adres mailowy podany przez fundusz w danym województwie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Wzór porozumienia, wraz z załącznikami, dotyczącego naboru gmina otrzyma z WFOŚiGW (jest też dostępny na czystepowietrze.gov.pl – zakładka Dla Gmin</a:t>
            </a:r>
            <a:br>
              <a:rPr lang="pl-PL" sz="4400" dirty="0">
                <a:solidFill>
                  <a:srgbClr val="404040"/>
                </a:solidFill>
                <a:latin typeface="Source Sans 3 Regular"/>
              </a:rPr>
            </a:br>
            <a:r>
              <a:rPr lang="pl-PL" sz="4400" b="1" dirty="0">
                <a:solidFill>
                  <a:schemeClr val="bg1"/>
                </a:solidFill>
                <a:latin typeface="Source Sans 3 Regular"/>
              </a:rPr>
              <a:t>Zapraszamy JST do współpracy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8200446-0CCC-0B47-6778-157006955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467" y="1941507"/>
            <a:ext cx="9477533" cy="64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652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AFA21-D805-29E4-B70F-D88D295BC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43F11E4A-EED8-7B20-65D9-50976145A53B}"/>
              </a:ext>
            </a:extLst>
          </p:cNvPr>
          <p:cNvSpPr txBox="1"/>
          <p:nvPr/>
        </p:nvSpPr>
        <p:spPr>
          <a:xfrm>
            <a:off x="1411356" y="2296946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Reforma programu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595D66A4-FAF8-D4E2-74A0-4D6D9F66AE80}"/>
              </a:ext>
            </a:extLst>
          </p:cNvPr>
          <p:cNvSpPr txBox="1"/>
          <p:nvPr/>
        </p:nvSpPr>
        <p:spPr>
          <a:xfrm>
            <a:off x="1411356" y="3254090"/>
            <a:ext cx="22972644" cy="8193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Uszczelnienie zasad </a:t>
            </a:r>
            <a:r>
              <a:rPr lang="pl-PL" sz="4400" dirty="0"/>
              <a:t>szczególnie w najwyższym poziomie dofinansowania dla najuboższych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Ukierunkowanie na efektywność energetyczną </a:t>
            </a:r>
            <a:r>
              <a:rPr lang="pl-PL" sz="4400" dirty="0"/>
              <a:t>budynków (wymagania dot. standardów)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Pozyskanie nowego źródła finansowania </a:t>
            </a:r>
            <a:r>
              <a:rPr lang="pl-PL" sz="4400" dirty="0"/>
              <a:t>– Fundusz Modernizacyjny (decyzja z 14 marca br.)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Konsultacje</a:t>
            </a:r>
            <a:r>
              <a:rPr lang="pl-PL" sz="4400" dirty="0"/>
              <a:t>:</a:t>
            </a:r>
          </a:p>
          <a:p>
            <a:pPr marL="571500" lvl="2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Jesień 2024 r. – spotkania z poszczególnymi grupami interesariuszy, </a:t>
            </a:r>
            <a:br>
              <a:rPr lang="pl-PL" sz="4400" dirty="0"/>
            </a:br>
            <a:r>
              <a:rPr lang="pl-PL" sz="4400" dirty="0"/>
              <a:t>udział ponad 200 przedstawicieli: NGO, samorządów, administracji, banków, WFOŚiGW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Grudzień 2024 r. – szerokie konsultacje społeczne 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Grupa robocza przedstawicieli NFOŚiGW, MKiŚ, BŚ, WFOŚiGW (po konsultacjach)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Wprowadzenie systemu operatorów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/>
              <a:t>Start programu </a:t>
            </a: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31 marca 2025 r.</a:t>
            </a:r>
          </a:p>
        </p:txBody>
      </p:sp>
    </p:spTree>
    <p:extLst>
      <p:ext uri="{BB962C8B-B14F-4D97-AF65-F5344CB8AC3E}">
        <p14:creationId xmlns:p14="http://schemas.microsoft.com/office/powerpoint/2010/main" val="204747694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4"/>
          <p:cNvSpPr txBox="1"/>
          <p:nvPr/>
        </p:nvSpPr>
        <p:spPr>
          <a:xfrm>
            <a:off x="5316539" y="4714407"/>
            <a:ext cx="12240174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4200" b="1" spc="-57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sz="9600" dirty="0"/>
              <a:t>Dziękuj</a:t>
            </a:r>
            <a:r>
              <a:rPr lang="pl-PL" sz="9600" dirty="0"/>
              <a:t>emy za uwagę</a:t>
            </a:r>
            <a:endParaRPr sz="9600" dirty="0"/>
          </a:p>
          <a:p>
            <a:pPr algn="ctr">
              <a:defRPr sz="4200" b="1" spc="-57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sz="9600" dirty="0"/>
              <a:t>czystepowietrze.gov.pl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BBBAF-F30A-7421-60E2-F73EEF2D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BD7DD5FC-CC6D-8C0D-6E1E-292DC58FA11E}"/>
              </a:ext>
            </a:extLst>
          </p:cNvPr>
          <p:cNvSpPr txBox="1"/>
          <p:nvPr/>
        </p:nvSpPr>
        <p:spPr>
          <a:xfrm>
            <a:off x="1212572" y="2038593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Cele i czas realizacji programu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28FEA67B-1555-A9E7-AFE7-DA74E508D117}"/>
              </a:ext>
            </a:extLst>
          </p:cNvPr>
          <p:cNvSpPr txBox="1"/>
          <p:nvPr/>
        </p:nvSpPr>
        <p:spPr>
          <a:xfrm>
            <a:off x="1212573" y="3176493"/>
            <a:ext cx="15922487" cy="881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400" dirty="0">
              <a:highlight>
                <a:srgbClr val="FFFF00"/>
              </a:highlight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0A0E54EE-CD33-DA0F-EF06-180F661BD480}"/>
              </a:ext>
            </a:extLst>
          </p:cNvPr>
          <p:cNvSpPr txBox="1"/>
          <p:nvPr/>
        </p:nvSpPr>
        <p:spPr>
          <a:xfrm>
            <a:off x="1246320" y="3071143"/>
            <a:ext cx="17115184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4400" dirty="0"/>
              <a:t>Liczba </a:t>
            </a:r>
          </a:p>
        </p:txBody>
      </p:sp>
      <p:sp>
        <p:nvSpPr>
          <p:cNvPr id="5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657D0E10-962E-BF04-3501-5F1CAD8B25C6}"/>
              </a:ext>
            </a:extLst>
          </p:cNvPr>
          <p:cNvSpPr txBox="1"/>
          <p:nvPr/>
        </p:nvSpPr>
        <p:spPr>
          <a:xfrm>
            <a:off x="1246320" y="3675178"/>
            <a:ext cx="23283454" cy="1693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2 </a:t>
            </a: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  <a:sym typeface="Source Sans Pro Semibold"/>
              </a:rPr>
              <a:t>500</a:t>
            </a: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 000 </a:t>
            </a:r>
            <a:r>
              <a:rPr lang="pl-PL" sz="4400" dirty="0"/>
              <a:t>budynków/lokali mieszkalnych z wymienionym kopciuchem / poprawioną efektywnością energetyczną</a:t>
            </a:r>
          </a:p>
        </p:txBody>
      </p:sp>
      <p:sp>
        <p:nvSpPr>
          <p:cNvPr id="8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70C73316-766D-4FFE-3B41-C23DC6B71CB1}"/>
              </a:ext>
            </a:extLst>
          </p:cNvPr>
          <p:cNvSpPr txBox="1"/>
          <p:nvPr/>
        </p:nvSpPr>
        <p:spPr>
          <a:xfrm>
            <a:off x="1212572" y="10007593"/>
            <a:ext cx="20752905" cy="3319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rgbClr val="404040"/>
                </a:solidFill>
                <a:latin typeface="Source Sans 3 Medium"/>
              </a:rPr>
              <a:t>Lata </a:t>
            </a:r>
            <a:r>
              <a:rPr lang="pl-PL" sz="4400" b="1" spc="-87" dirty="0">
                <a:solidFill>
                  <a:srgbClr val="B03F6D"/>
                </a:solidFill>
                <a:latin typeface="Source Sans 3 Medium"/>
                <a:ea typeface="Source Sans Pro Semibold"/>
              </a:rPr>
              <a:t>2018-2032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200" dirty="0">
                <a:solidFill>
                  <a:srgbClr val="404040"/>
                </a:solidFill>
                <a:latin typeface="Source Sans 3 Medium"/>
              </a:rPr>
              <a:t>Podpisywanie umów z beneficjentami – do 31.12.2030 r.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200" dirty="0">
                <a:solidFill>
                  <a:srgbClr val="404040"/>
                </a:solidFill>
                <a:latin typeface="Source Sans 3 Medium"/>
              </a:rPr>
              <a:t>Wydatkowanie środków przez WFOŚiGW – do 31.12.2032 r.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latin typeface="Source Sans 3 Medium"/>
              </a:rPr>
              <a:t>W planach kolejne środki do pozyskania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46DEC26-94C3-FE4A-835B-221F241187AC}"/>
              </a:ext>
            </a:extLst>
          </p:cNvPr>
          <p:cNvSpPr txBox="1"/>
          <p:nvPr/>
        </p:nvSpPr>
        <p:spPr>
          <a:xfrm>
            <a:off x="1212572" y="9149664"/>
            <a:ext cx="1223807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4400" b="1" spc="-57" dirty="0">
                <a:solidFill>
                  <a:srgbClr val="2B6EC5"/>
                </a:solidFill>
                <a:latin typeface="Source Sans Pro Semibold"/>
                <a:ea typeface="Source Sans Pro Semibold"/>
              </a:rPr>
              <a:t>Okres realizacji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BEC8C768-C371-D093-C830-65EBF144F11C}"/>
              </a:ext>
            </a:extLst>
          </p:cNvPr>
          <p:cNvSpPr txBox="1"/>
          <p:nvPr/>
        </p:nvSpPr>
        <p:spPr>
          <a:xfrm>
            <a:off x="1246320" y="5548012"/>
            <a:ext cx="17115184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4400" dirty="0"/>
              <a:t>Zapotrzebowanie na środki</a:t>
            </a:r>
          </a:p>
        </p:txBody>
      </p:sp>
      <p:sp>
        <p:nvSpPr>
          <p:cNvPr id="1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6F9EF7CA-E051-0B2B-204A-FD543970FFC5}"/>
              </a:ext>
            </a:extLst>
          </p:cNvPr>
          <p:cNvSpPr txBox="1"/>
          <p:nvPr/>
        </p:nvSpPr>
        <p:spPr>
          <a:xfrm>
            <a:off x="1212572" y="6274333"/>
            <a:ext cx="12067504" cy="881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127,6 mld zł</a:t>
            </a:r>
            <a:endParaRPr lang="pl-PL" sz="4400" dirty="0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50126587-B76F-378B-F60C-DFA53A6D6354}"/>
              </a:ext>
            </a:extLst>
          </p:cNvPr>
          <p:cNvSpPr txBox="1"/>
          <p:nvPr/>
        </p:nvSpPr>
        <p:spPr>
          <a:xfrm>
            <a:off x="1246320" y="7427357"/>
            <a:ext cx="17115184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4400" dirty="0"/>
              <a:t>Budżet na nowe przedsięwzięcia w 2025 r.</a:t>
            </a:r>
          </a:p>
        </p:txBody>
      </p:sp>
      <p:sp>
        <p:nvSpPr>
          <p:cNvPr id="17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42F8BF59-7442-7E06-BA0C-545801D033B9}"/>
              </a:ext>
            </a:extLst>
          </p:cNvPr>
          <p:cNvSpPr txBox="1"/>
          <p:nvPr/>
        </p:nvSpPr>
        <p:spPr>
          <a:xfrm>
            <a:off x="1246320" y="8142692"/>
            <a:ext cx="17870557" cy="881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685800" indent="-6858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spc="-87" dirty="0">
                <a:solidFill>
                  <a:srgbClr val="B03F6D"/>
                </a:solidFill>
                <a:latin typeface="Source Sans Pro Semibold"/>
                <a:ea typeface="Source Sans Pro Semibold"/>
              </a:rPr>
              <a:t>10 mld zł </a:t>
            </a:r>
            <a:r>
              <a:rPr lang="pl-PL" sz="4400" dirty="0">
                <a:solidFill>
                  <a:srgbClr val="404040"/>
                </a:solidFill>
                <a:latin typeface="Source Sans 3 Regular"/>
              </a:rPr>
              <a:t>z Funduszu Modernizacyjnego (po decyzji EBI 14 marca)</a:t>
            </a:r>
            <a:endParaRPr lang="pl-PL" sz="4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7008A30-7D12-3440-94E0-0C08FFD59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1162" y="4603404"/>
            <a:ext cx="6972838" cy="69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4768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D0C06-C7CE-56ED-8838-042656776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51C5F9F8-DCCD-CF84-6CF9-E571E204D207}"/>
              </a:ext>
            </a:extLst>
          </p:cNvPr>
          <p:cNvSpPr txBox="1"/>
          <p:nvPr/>
        </p:nvSpPr>
        <p:spPr>
          <a:xfrm>
            <a:off x="1272209" y="2098963"/>
            <a:ext cx="1421119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Kto może skorzystać z dofinansowania?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2A62D3A-7CC0-E112-77A6-3DC57F840B3B}"/>
              </a:ext>
            </a:extLst>
          </p:cNvPr>
          <p:cNvSpPr txBox="1"/>
          <p:nvPr/>
        </p:nvSpPr>
        <p:spPr>
          <a:xfrm>
            <a:off x="947794" y="4395444"/>
            <a:ext cx="979414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 lang="pl-PL" sz="3400" dirty="0">
              <a:solidFill>
                <a:schemeClr val="bg1"/>
              </a:solidFill>
              <a:latin typeface="Source Sans 3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5929C856-70AD-5AF5-CA3E-B5C0324D8F18}"/>
              </a:ext>
            </a:extLst>
          </p:cNvPr>
          <p:cNvSpPr/>
          <p:nvPr/>
        </p:nvSpPr>
        <p:spPr>
          <a:xfrm>
            <a:off x="1272209" y="3408397"/>
            <a:ext cx="21746817" cy="4501774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endParaRPr/>
          </a:p>
        </p:txBody>
      </p:sp>
      <p:sp>
        <p:nvSpPr>
          <p:cNvPr id="8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1502BF1A-BE0E-A66F-35C3-BD6CA8894DF4}"/>
              </a:ext>
            </a:extLst>
          </p:cNvPr>
          <p:cNvSpPr txBox="1"/>
          <p:nvPr/>
        </p:nvSpPr>
        <p:spPr>
          <a:xfrm>
            <a:off x="1596625" y="3952845"/>
            <a:ext cx="21055558" cy="3319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bg1"/>
                </a:solidFill>
              </a:rPr>
              <a:t>Właściciel/współwłaściciel budynku/lokalu mieszkalnego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bg1"/>
                </a:solidFill>
              </a:rPr>
              <a:t>Nie jest beneficjentem programu w związku z realizacją przedsięwzięcia w innym budynku/lokalu mieszkalnym na podstawie WOD złożonego w naborze od 22.04.2024 r.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bg1"/>
                </a:solidFill>
              </a:rPr>
              <a:t>Od min. 3 lat ma prawo własności budynku/lokalu (wyjątek: spadek).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996009E-2400-79CE-5BE7-BAEDCFBBF0AE}"/>
              </a:ext>
            </a:extLst>
          </p:cNvPr>
          <p:cNvSpPr txBox="1"/>
          <p:nvPr/>
        </p:nvSpPr>
        <p:spPr>
          <a:xfrm>
            <a:off x="1272209" y="8258937"/>
            <a:ext cx="13387068" cy="3358100"/>
          </a:xfrm>
          <a:prstGeom prst="rect">
            <a:avLst/>
          </a:prstGeom>
          <a:solidFill>
            <a:srgbClr val="2B6EC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989B6FEE-B6C3-FE4F-DBCF-DB77BEC2478D}"/>
              </a:ext>
            </a:extLst>
          </p:cNvPr>
          <p:cNvSpPr txBox="1"/>
          <p:nvPr/>
        </p:nvSpPr>
        <p:spPr>
          <a:xfrm>
            <a:off x="1596624" y="8684730"/>
            <a:ext cx="13387068" cy="250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>
                <a:solidFill>
                  <a:schemeClr val="bg1"/>
                </a:solidFill>
              </a:rPr>
              <a:t>Na jeden budynek/lokal mieszkalny może zostać udzielona i wypłacona dotacja na podstawie jednego wniosku o dofinansowanie.</a:t>
            </a:r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AE8CF792-9E37-EF34-A0C9-C5F7BE5E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553" y="6641163"/>
            <a:ext cx="4496888" cy="49758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350204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87B19-FED2-620A-E2D8-A8FDA9572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98A70712-9A19-A7D1-F21B-880E914EFC24}"/>
              </a:ext>
            </a:extLst>
          </p:cNvPr>
          <p:cNvSpPr txBox="1"/>
          <p:nvPr/>
        </p:nvSpPr>
        <p:spPr>
          <a:xfrm>
            <a:off x="371728" y="1798319"/>
            <a:ext cx="14535607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Progi dochodowe</a:t>
            </a:r>
          </a:p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 lang="pl-PL" sz="5400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54967EBE-479B-DA60-C3C6-4BC31156EA7A}"/>
              </a:ext>
            </a:extLst>
          </p:cNvPr>
          <p:cNvSpPr txBox="1"/>
          <p:nvPr/>
        </p:nvSpPr>
        <p:spPr>
          <a:xfrm>
            <a:off x="947794" y="3543389"/>
            <a:ext cx="979414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 lang="pl-PL" sz="3400" dirty="0">
              <a:solidFill>
                <a:schemeClr val="bg1"/>
              </a:solidFill>
              <a:latin typeface="Source Sans 3 Medium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8616B4-AE42-6E38-AAEB-7392BF6B9775}"/>
              </a:ext>
            </a:extLst>
          </p:cNvPr>
          <p:cNvSpPr txBox="1"/>
          <p:nvPr/>
        </p:nvSpPr>
        <p:spPr>
          <a:xfrm>
            <a:off x="371728" y="2682651"/>
            <a:ext cx="24012272" cy="9159424"/>
          </a:xfrm>
          <a:prstGeom prst="rect">
            <a:avLst/>
          </a:prstGeom>
          <a:solidFill>
            <a:srgbClr val="2B6EC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35EF76DF-88F9-53DA-88B9-1765A0463D75}"/>
              </a:ext>
            </a:extLst>
          </p:cNvPr>
          <p:cNvSpPr txBox="1"/>
          <p:nvPr/>
        </p:nvSpPr>
        <p:spPr>
          <a:xfrm>
            <a:off x="743455" y="2599574"/>
            <a:ext cx="23473153" cy="9159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chemeClr val="bg1"/>
                </a:solidFill>
              </a:rPr>
              <a:t>Poziom podstawowy: </a:t>
            </a:r>
            <a:r>
              <a:rPr lang="pl-PL" sz="4000" b="1" dirty="0">
                <a:solidFill>
                  <a:schemeClr val="bg1"/>
                </a:solidFill>
              </a:rPr>
              <a:t>135 000 zł/rok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chemeClr val="bg1"/>
                </a:solidFill>
              </a:rPr>
              <a:t>Poziom podwyższony:</a:t>
            </a:r>
          </a:p>
          <a:p>
            <a:pPr marL="571500" lvl="3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2 250 zł </a:t>
            </a:r>
            <a:r>
              <a:rPr lang="pl-PL" sz="4000" dirty="0">
                <a:solidFill>
                  <a:schemeClr val="bg1"/>
                </a:solidFill>
              </a:rPr>
              <a:t>w gospodarstwie wieloosobowym, </a:t>
            </a:r>
          </a:p>
          <a:p>
            <a:pPr marL="571500" lvl="2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3 150 zł </a:t>
            </a:r>
            <a:r>
              <a:rPr lang="pl-PL" sz="4000" dirty="0">
                <a:solidFill>
                  <a:schemeClr val="bg1"/>
                </a:solidFill>
              </a:rPr>
              <a:t>w gospodarstwie jednoosobowym,</a:t>
            </a:r>
          </a:p>
          <a:p>
            <a:pPr marL="571500" lvl="2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roczny przychód z tytułu prowadzenia działalności gospodarczej*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– </a:t>
            </a:r>
            <a:r>
              <a:rPr lang="pl-PL" sz="4000" b="1" dirty="0">
                <a:solidFill>
                  <a:schemeClr val="bg1"/>
                </a:solidFill>
              </a:rPr>
              <a:t>max. czterdziestokrotność </a:t>
            </a:r>
            <a:r>
              <a:rPr lang="pl-PL" sz="4000" dirty="0">
                <a:solidFill>
                  <a:schemeClr val="bg1"/>
                </a:solidFill>
              </a:rPr>
              <a:t>kwoty minimalnego wynagrodzenia za pracę.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b="1" dirty="0">
                <a:solidFill>
                  <a:schemeClr val="bg1"/>
                </a:solidFill>
              </a:rPr>
              <a:t>Poziom najwyższy:</a:t>
            </a:r>
          </a:p>
          <a:p>
            <a:pPr marL="571500" indent="-571500" defTabSz="825500">
              <a:lnSpc>
                <a:spcPct val="120000"/>
              </a:lnSpc>
              <a:buFont typeface="Arial" panose="020B0604020202020204" pitchFamily="34" charset="0"/>
              <a:buChar char="•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1 300 zł </a:t>
            </a:r>
            <a:r>
              <a:rPr lang="pl-PL" sz="4000" dirty="0">
                <a:solidFill>
                  <a:schemeClr val="bg1"/>
                </a:solidFill>
              </a:rPr>
              <a:t>w gospodarstwie wieloosobowym, </a:t>
            </a:r>
          </a:p>
          <a:p>
            <a:pPr marL="571500" indent="-571500" defTabSz="825500">
              <a:lnSpc>
                <a:spcPct val="120000"/>
              </a:lnSpc>
              <a:buFont typeface="Arial" panose="020B0604020202020204" pitchFamily="34" charset="0"/>
              <a:buChar char="•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1 800 zł </a:t>
            </a:r>
            <a:r>
              <a:rPr lang="pl-PL" sz="4000" dirty="0">
                <a:solidFill>
                  <a:schemeClr val="bg1"/>
                </a:solidFill>
              </a:rPr>
              <a:t>w gospodarstwie jednoosobowym, </a:t>
            </a:r>
          </a:p>
          <a:p>
            <a:pPr marL="571500" indent="-571500" defTabSz="825500">
              <a:lnSpc>
                <a:spcPct val="120000"/>
              </a:lnSpc>
              <a:buFont typeface="Arial" panose="020B0604020202020204" pitchFamily="34" charset="0"/>
              <a:buChar char="•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lub ma ustalone prawo do zasiłku: stałego, okresowego, rodzinnego lub specjalnego zasiłku opiekuńczego,</a:t>
            </a: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 roczny przychód z tytułu prowadzenia działalności gospodarczej*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– </a:t>
            </a:r>
            <a:r>
              <a:rPr lang="pl-PL" sz="4000" b="1" dirty="0">
                <a:solidFill>
                  <a:schemeClr val="bg1"/>
                </a:solidFill>
              </a:rPr>
              <a:t>max. dwunastokrotność </a:t>
            </a:r>
            <a:r>
              <a:rPr lang="pl-PL" sz="4000" dirty="0">
                <a:solidFill>
                  <a:schemeClr val="bg1"/>
                </a:solidFill>
              </a:rPr>
              <a:t>kwoty minimalnego wynagrodzenia za pracę.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B4083553-70B4-6801-1C0E-1B36589952D4}"/>
              </a:ext>
            </a:extLst>
          </p:cNvPr>
          <p:cNvSpPr/>
          <p:nvPr/>
        </p:nvSpPr>
        <p:spPr>
          <a:xfrm>
            <a:off x="17135061" y="2682651"/>
            <a:ext cx="7248940" cy="5588513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endParaRPr/>
          </a:p>
        </p:txBody>
      </p:sp>
      <p:sp>
        <p:nvSpPr>
          <p:cNvPr id="2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5F03EEE0-4FC3-8693-686E-AB579E2D973E}"/>
              </a:ext>
            </a:extLst>
          </p:cNvPr>
          <p:cNvSpPr txBox="1"/>
          <p:nvPr/>
        </p:nvSpPr>
        <p:spPr>
          <a:xfrm>
            <a:off x="17537511" y="3063942"/>
            <a:ext cx="6846490" cy="4825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000" dirty="0">
                <a:solidFill>
                  <a:schemeClr val="bg1"/>
                </a:solidFill>
              </a:rPr>
              <a:t>* Działalność gospodarcza rozumiana jest jako pozarolnicza działalność gospodarcza oraz działalność nieewidencjonowana (z wyłączeniem działalności rolniczej nieobejmującej działów specjalnych produkcji rolnej), w tym np. najem oraz najem okazjonalny.</a:t>
            </a:r>
          </a:p>
          <a:p>
            <a:pPr defTabSz="8255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000" dirty="0">
                <a:solidFill>
                  <a:schemeClr val="bg1"/>
                </a:solidFill>
              </a:rPr>
              <a:t>* Wnioskodawcy lub współmałżonka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3BCD2C76-023E-4483-4DBC-4AC8C3A89857}"/>
              </a:ext>
            </a:extLst>
          </p:cNvPr>
          <p:cNvSpPr/>
          <p:nvPr/>
        </p:nvSpPr>
        <p:spPr>
          <a:xfrm>
            <a:off x="371728" y="11842075"/>
            <a:ext cx="14535607" cy="1902591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endParaRPr/>
          </a:p>
        </p:txBody>
      </p:sp>
      <p:sp>
        <p:nvSpPr>
          <p:cNvPr id="5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F1ECF4E9-6ADC-6B37-541B-CAC0568E575D}"/>
              </a:ext>
            </a:extLst>
          </p:cNvPr>
          <p:cNvSpPr txBox="1"/>
          <p:nvPr/>
        </p:nvSpPr>
        <p:spPr>
          <a:xfrm>
            <a:off x="743455" y="12089174"/>
            <a:ext cx="13783036" cy="1408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600" b="1" dirty="0">
                <a:solidFill>
                  <a:schemeClr val="bg1"/>
                </a:solidFill>
              </a:rPr>
              <a:t>Ważne!  Beneficjent w związku małżeńskim nie prowadzi jednoosobowego gospodarstwa domowego.</a:t>
            </a:r>
          </a:p>
        </p:txBody>
      </p:sp>
    </p:spTree>
    <p:extLst>
      <p:ext uri="{BB962C8B-B14F-4D97-AF65-F5344CB8AC3E}">
        <p14:creationId xmlns:p14="http://schemas.microsoft.com/office/powerpoint/2010/main" val="20874156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E974A-B2FD-0419-FB44-121B35980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9E21BC6E-D83C-6F7C-0065-D94223E943B9}"/>
              </a:ext>
            </a:extLst>
          </p:cNvPr>
          <p:cNvSpPr txBox="1"/>
          <p:nvPr/>
        </p:nvSpPr>
        <p:spPr>
          <a:xfrm>
            <a:off x="584806" y="2137355"/>
            <a:ext cx="1774295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Zakres przedsięwzięcia (standard energetyczny budynku)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B4DFA2F-FEAC-C74B-E340-9F7392B97F08}"/>
              </a:ext>
            </a:extLst>
          </p:cNvPr>
          <p:cNvSpPr/>
          <p:nvPr/>
        </p:nvSpPr>
        <p:spPr>
          <a:xfrm>
            <a:off x="14332227" y="3229860"/>
            <a:ext cx="9660836" cy="8021236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endParaRPr/>
          </a:p>
        </p:txBody>
      </p:sp>
      <p:sp>
        <p:nvSpPr>
          <p:cNvPr id="8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B3BD1D44-ED3D-64A0-6875-0AB721E55F65}"/>
              </a:ext>
            </a:extLst>
          </p:cNvPr>
          <p:cNvSpPr txBox="1"/>
          <p:nvPr/>
        </p:nvSpPr>
        <p:spPr>
          <a:xfrm>
            <a:off x="14789426" y="3307796"/>
            <a:ext cx="8666922" cy="657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600" dirty="0">
                <a:solidFill>
                  <a:schemeClr val="bg1"/>
                </a:solidFill>
              </a:rPr>
              <a:t>Obowiązkowo:</a:t>
            </a:r>
          </a:p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3600" dirty="0">
              <a:solidFill>
                <a:schemeClr val="bg1"/>
              </a:solidFill>
            </a:endParaRPr>
          </a:p>
          <a:p>
            <a:pPr marL="571500" lvl="1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audyt energetyczny wraz z dokumentem podsumowującym audyt energetyczny </a:t>
            </a:r>
            <a:r>
              <a:rPr lang="pl-PL" sz="4000" b="1" dirty="0">
                <a:solidFill>
                  <a:schemeClr val="bg1"/>
                </a:solidFill>
              </a:rPr>
              <a:t>PRZED </a:t>
            </a:r>
            <a:r>
              <a:rPr lang="pl-PL" sz="4000" dirty="0">
                <a:solidFill>
                  <a:schemeClr val="bg1"/>
                </a:solidFill>
              </a:rPr>
              <a:t>realizacją,</a:t>
            </a:r>
          </a:p>
          <a:p>
            <a:pPr lvl="1"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000" dirty="0">
              <a:solidFill>
                <a:schemeClr val="bg1"/>
              </a:solidFill>
            </a:endParaRPr>
          </a:p>
          <a:p>
            <a:pPr marL="571500" indent="-571500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>
                <a:solidFill>
                  <a:schemeClr val="bg1"/>
                </a:solidFill>
              </a:rPr>
              <a:t>świadectwo charakterystyki energetycznej </a:t>
            </a:r>
            <a:r>
              <a:rPr lang="pl-PL" sz="4000" b="1" dirty="0">
                <a:solidFill>
                  <a:schemeClr val="bg1"/>
                </a:solidFill>
              </a:rPr>
              <a:t>PO </a:t>
            </a:r>
            <a:r>
              <a:rPr lang="pl-PL" sz="4000" dirty="0">
                <a:solidFill>
                  <a:schemeClr val="bg1"/>
                </a:solidFill>
              </a:rPr>
              <a:t>realizacji przedsięwzięcia.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4F20752-D32D-77F9-AD1B-7DD4320C5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07" y="3229860"/>
            <a:ext cx="13207575" cy="1022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884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2EE75-E3F5-5739-F220-7DFC30C90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13F9BC20-199F-485F-E30B-05DEACAF7CD5}"/>
              </a:ext>
            </a:extLst>
          </p:cNvPr>
          <p:cNvSpPr txBox="1"/>
          <p:nvPr/>
        </p:nvSpPr>
        <p:spPr>
          <a:xfrm>
            <a:off x="1212574" y="2256623"/>
            <a:ext cx="171151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Wysokość dotacji</a:t>
            </a:r>
          </a:p>
        </p:txBody>
      </p:sp>
      <p:sp>
        <p:nvSpPr>
          <p:cNvPr id="124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E422FCC1-C292-96CC-71B3-F72D2A341901}"/>
              </a:ext>
            </a:extLst>
          </p:cNvPr>
          <p:cNvSpPr txBox="1"/>
          <p:nvPr/>
        </p:nvSpPr>
        <p:spPr>
          <a:xfrm>
            <a:off x="1212573" y="3232249"/>
            <a:ext cx="13945301" cy="3102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Intensywność dofinansowania: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podstawowy – dotacja </a:t>
            </a:r>
            <a:r>
              <a:rPr lang="pl-PL" sz="4000" b="1" dirty="0"/>
              <a:t>do 40%</a:t>
            </a:r>
            <a:r>
              <a:rPr lang="pl-PL" sz="4000" dirty="0"/>
              <a:t>, 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podwyższony – dotacja </a:t>
            </a:r>
            <a:r>
              <a:rPr lang="pl-PL" sz="4000" b="1" dirty="0"/>
              <a:t>do 70%</a:t>
            </a:r>
            <a:r>
              <a:rPr lang="pl-PL" sz="4000" dirty="0"/>
              <a:t>, </a:t>
            </a:r>
          </a:p>
          <a:p>
            <a:pPr marL="571500" indent="-571500" defTabSz="825500">
              <a:lnSpc>
                <a:spcPct val="120000"/>
              </a:lnSpc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dirty="0"/>
              <a:t>najwyższy – dotacja </a:t>
            </a:r>
            <a:r>
              <a:rPr lang="pl-PL" sz="4000" b="1" dirty="0"/>
              <a:t>do 100%.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8C206CC-0853-4169-0590-B27922DF7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8302" y="4771460"/>
            <a:ext cx="9895698" cy="717107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3F30139-B855-8AAF-BB3A-93D42CA6A880}"/>
              </a:ext>
            </a:extLst>
          </p:cNvPr>
          <p:cNvSpPr txBox="1"/>
          <p:nvPr/>
        </p:nvSpPr>
        <p:spPr>
          <a:xfrm>
            <a:off x="1212573" y="6858000"/>
            <a:ext cx="1730914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Maksymalna kwota dotacji</a:t>
            </a:r>
          </a:p>
        </p:txBody>
      </p:sp>
      <p:sp>
        <p:nvSpPr>
          <p:cNvPr id="5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D38E79A0-2E1D-CBA6-8E15-4652F6BEC071}"/>
              </a:ext>
            </a:extLst>
          </p:cNvPr>
          <p:cNvSpPr txBox="1"/>
          <p:nvPr/>
        </p:nvSpPr>
        <p:spPr>
          <a:xfrm>
            <a:off x="1212573" y="7833626"/>
            <a:ext cx="14373791" cy="5170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marL="571500" indent="-571500" defTabSz="825500">
              <a:spcBef>
                <a:spcPts val="600"/>
              </a:spcBef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Określona jest w załączniku 2 programu Czyste Powietrze</a:t>
            </a:r>
            <a:br>
              <a:rPr lang="pl-PL" sz="4400" dirty="0"/>
            </a:br>
            <a:r>
              <a:rPr lang="pl-PL" sz="4400" dirty="0"/>
              <a:t>dla wszystkich poziomów dofinansowania</a:t>
            </a:r>
          </a:p>
          <a:p>
            <a:pPr marL="571500" indent="-571500" defTabSz="825500">
              <a:spcBef>
                <a:spcPts val="600"/>
              </a:spcBef>
              <a:spcAft>
                <a:spcPts val="1200"/>
              </a:spcAft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Dotyczy każdej kategorii kosztu kwalifikowanego</a:t>
            </a:r>
          </a:p>
          <a:p>
            <a:pPr marL="571500" indent="-571500" defTabSz="825500">
              <a:spcBef>
                <a:spcPts val="600"/>
              </a:spcBef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Dodatkowo wprowadzona została maksymalna łączna kwota dotacji dla kosztów z tabeli 3 (ocieplenie przegród, stolarka okienna i drzwiowa, bramy garażowe, wentylacja) </a:t>
            </a:r>
          </a:p>
          <a:p>
            <a:pPr marL="571500" indent="-571500" defTabSz="825500">
              <a:spcAft>
                <a:spcPts val="1200"/>
              </a:spcAft>
              <a:buBlip>
                <a:blip r:embed="rId2"/>
              </a:buBlip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400" dirty="0"/>
              <a:t>w zależności od rodzaju przedsięwzięcia</a:t>
            </a:r>
            <a:endParaRPr lang="pl-PL" sz="4000" b="1" dirty="0"/>
          </a:p>
        </p:txBody>
      </p:sp>
    </p:spTree>
    <p:extLst>
      <p:ext uri="{BB962C8B-B14F-4D97-AF65-F5344CB8AC3E}">
        <p14:creationId xmlns:p14="http://schemas.microsoft.com/office/powerpoint/2010/main" val="357402991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71B38-2F1C-AA41-2639-4759CD0DC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FC3FCED4-12B8-B029-8379-2BA6B9789D7B}"/>
              </a:ext>
            </a:extLst>
          </p:cNvPr>
          <p:cNvSpPr txBox="1"/>
          <p:nvPr/>
        </p:nvSpPr>
        <p:spPr>
          <a:xfrm>
            <a:off x="793540" y="2111665"/>
            <a:ext cx="2339830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Dotacje jednostkowe (przykłady </a:t>
            </a:r>
            <a:r>
              <a:rPr lang="pl-PL" sz="5400" b="1" spc="-57" dirty="0">
                <a:solidFill>
                  <a:srgbClr val="2B6EC5"/>
                </a:solidFill>
                <a:latin typeface="Source Sans Pro Semibold"/>
                <a:ea typeface="Source Sans Pro Semibold"/>
              </a:rPr>
              <a:t>z załącznika 2 do programu)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FC808EF-460D-A530-3DE8-BA1C4154E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41" y="2942662"/>
            <a:ext cx="13144844" cy="8025938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2DF9D92-25F9-9597-2070-C3F4BE3CED28}"/>
              </a:ext>
            </a:extLst>
          </p:cNvPr>
          <p:cNvSpPr txBox="1"/>
          <p:nvPr/>
        </p:nvSpPr>
        <p:spPr>
          <a:xfrm>
            <a:off x="16250478" y="4288045"/>
            <a:ext cx="1006371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endParaRPr lang="pl-PL" sz="5400" dirty="0"/>
          </a:p>
        </p:txBody>
      </p:sp>
      <p:sp>
        <p:nvSpPr>
          <p:cNvPr id="2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696570C0-7AFF-69B1-BCE7-4666BBE0ADD3}"/>
              </a:ext>
            </a:extLst>
          </p:cNvPr>
          <p:cNvSpPr txBox="1"/>
          <p:nvPr/>
        </p:nvSpPr>
        <p:spPr>
          <a:xfrm>
            <a:off x="16250478" y="5119042"/>
            <a:ext cx="7941366" cy="812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endParaRPr lang="pl-PL" sz="4000" dirty="0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E7BAE596-92ED-2CEB-3147-E589D2A3F71B}"/>
              </a:ext>
            </a:extLst>
          </p:cNvPr>
          <p:cNvSpPr/>
          <p:nvPr/>
        </p:nvSpPr>
        <p:spPr>
          <a:xfrm>
            <a:off x="16250478" y="4288045"/>
            <a:ext cx="7543800" cy="4969565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pPr marL="354013" indent="-31750" defTabSz="825500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4000" b="1" dirty="0">
                <a:solidFill>
                  <a:schemeClr val="bg1"/>
                </a:solidFill>
              </a:rPr>
              <a:t>Ograniczenie zawyżania kosztów</a:t>
            </a:r>
          </a:p>
          <a:p>
            <a:pPr marL="354013" indent="-31750"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600" dirty="0">
                <a:solidFill>
                  <a:schemeClr val="bg1"/>
                </a:solidFill>
              </a:rPr>
              <a:t>Przywrócono </a:t>
            </a:r>
            <a:r>
              <a:rPr lang="pl-PL" sz="3600" dirty="0">
                <a:solidFill>
                  <a:schemeClr val="bg1"/>
                </a:solidFill>
                <a:latin typeface="Source Sans 3 Regular"/>
              </a:rPr>
              <a:t>maksymalne kwoty dotacji jednostkowych </a:t>
            </a:r>
            <a:r>
              <a:rPr lang="pl-PL" sz="3600" dirty="0">
                <a:solidFill>
                  <a:schemeClr val="bg1"/>
                </a:solidFill>
              </a:rPr>
              <a:t>dla:</a:t>
            </a:r>
          </a:p>
          <a:p>
            <a:pPr marL="893763" indent="-436563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600" dirty="0">
                <a:solidFill>
                  <a:schemeClr val="bg1"/>
                </a:solidFill>
              </a:rPr>
              <a:t>ocieplenia przegród, </a:t>
            </a:r>
          </a:p>
          <a:p>
            <a:pPr marL="893763" indent="-436563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600" dirty="0">
                <a:solidFill>
                  <a:schemeClr val="bg1"/>
                </a:solidFill>
              </a:rPr>
              <a:t>stolarki okiennej i drzwiowej,</a:t>
            </a:r>
          </a:p>
          <a:p>
            <a:pPr marL="893763" indent="-436563" defTabSz="825500">
              <a:lnSpc>
                <a:spcPct val="120000"/>
              </a:lnSpc>
              <a:buFont typeface="Courier New" panose="02070309020205020404" pitchFamily="49" charset="0"/>
              <a:buChar char="o"/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600" dirty="0">
                <a:solidFill>
                  <a:schemeClr val="bg1"/>
                </a:solidFill>
              </a:rPr>
              <a:t>bram garażowych.</a:t>
            </a:r>
          </a:p>
          <a:p>
            <a:endParaRPr lang="pl-PL" dirty="0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A935404C-0C33-9E85-685F-87E69C474CF8}"/>
              </a:ext>
            </a:extLst>
          </p:cNvPr>
          <p:cNvGraphicFramePr>
            <a:graphicFrameLocks noGrp="1"/>
          </p:cNvGraphicFramePr>
          <p:nvPr/>
        </p:nvGraphicFramePr>
        <p:xfrm>
          <a:off x="793540" y="11408735"/>
          <a:ext cx="13039417" cy="15204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4418">
                  <a:extLst>
                    <a:ext uri="{9D8B030D-6E8A-4147-A177-3AD203B41FA5}">
                      <a16:colId xmlns:a16="http://schemas.microsoft.com/office/drawing/2014/main" val="4183683616"/>
                    </a:ext>
                  </a:extLst>
                </a:gridCol>
                <a:gridCol w="2950537">
                  <a:extLst>
                    <a:ext uri="{9D8B030D-6E8A-4147-A177-3AD203B41FA5}">
                      <a16:colId xmlns:a16="http://schemas.microsoft.com/office/drawing/2014/main" val="9266147"/>
                    </a:ext>
                  </a:extLst>
                </a:gridCol>
                <a:gridCol w="3101005">
                  <a:extLst>
                    <a:ext uri="{9D8B030D-6E8A-4147-A177-3AD203B41FA5}">
                      <a16:colId xmlns:a16="http://schemas.microsoft.com/office/drawing/2014/main" val="2223504369"/>
                    </a:ext>
                  </a:extLst>
                </a:gridCol>
                <a:gridCol w="3158999">
                  <a:extLst>
                    <a:ext uri="{9D8B030D-6E8A-4147-A177-3AD203B41FA5}">
                      <a16:colId xmlns:a16="http://schemas.microsoft.com/office/drawing/2014/main" val="1811280880"/>
                    </a:ext>
                  </a:extLst>
                </a:gridCol>
                <a:gridCol w="3114458">
                  <a:extLst>
                    <a:ext uri="{9D8B030D-6E8A-4147-A177-3AD203B41FA5}">
                      <a16:colId xmlns:a16="http://schemas.microsoft.com/office/drawing/2014/main" val="2776668477"/>
                    </a:ext>
                  </a:extLst>
                </a:gridCol>
              </a:tblGrid>
              <a:tr h="506819">
                <a:tc gridSpan="5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b="1" dirty="0"/>
                        <a:t>Łączna maksymalna kwota dotacji dla wszystkich kategorii kosztów kwalifikowanych wskazanych powyżej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958337"/>
                  </a:ext>
                </a:extLst>
              </a:tr>
              <a:tr h="506819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b="1" dirty="0"/>
                        <a:t>2 rodzaj przedsięwzięcia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b="1" dirty="0"/>
                        <a:t> do 19 200 zł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b="1" dirty="0"/>
                        <a:t>do 33 600 zł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b="1" dirty="0"/>
                        <a:t>Nie dotyczy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4890535"/>
                  </a:ext>
                </a:extLst>
              </a:tr>
              <a:tr h="506819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b="1" dirty="0"/>
                        <a:t>3 rodzaj przedsięwzięcia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b="1" dirty="0"/>
                        <a:t>do 33 200 zł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b="1" dirty="0"/>
                        <a:t>do 58 100 zł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b="1" dirty="0"/>
                        <a:t>do 83 000 zł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679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2731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313D0-D282-6EFF-B458-596E17510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4">
            <a:extLst>
              <a:ext uri="{FF2B5EF4-FFF2-40B4-BE49-F238E27FC236}">
                <a16:creationId xmlns:a16="http://schemas.microsoft.com/office/drawing/2014/main" id="{725714D9-7E8F-CB88-8894-AC7A2E1BB99A}"/>
              </a:ext>
            </a:extLst>
          </p:cNvPr>
          <p:cNvSpPr txBox="1"/>
          <p:nvPr/>
        </p:nvSpPr>
        <p:spPr>
          <a:xfrm>
            <a:off x="997526" y="2032152"/>
            <a:ext cx="2281099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200" b="1" spc="-57">
                <a:solidFill>
                  <a:srgbClr val="2B6EC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pPr>
            <a:r>
              <a:rPr lang="pl-PL" sz="5400" dirty="0"/>
              <a:t>Przykładowe wyliczenie maksymalnej dotacji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A4643A-13C6-B860-A271-140D87CCB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6" y="2863149"/>
            <a:ext cx="16292947" cy="9328851"/>
          </a:xfrm>
          <a:prstGeom prst="rect">
            <a:avLst/>
          </a:prstGeom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0EB991B3-88B0-92B0-9A6C-E4E1355A6417}"/>
              </a:ext>
            </a:extLst>
          </p:cNvPr>
          <p:cNvSpPr/>
          <p:nvPr/>
        </p:nvSpPr>
        <p:spPr>
          <a:xfrm>
            <a:off x="18184091" y="3668513"/>
            <a:ext cx="5715000" cy="5226105"/>
          </a:xfrm>
          <a:prstGeom prst="rect">
            <a:avLst/>
          </a:prstGeom>
          <a:solidFill>
            <a:srgbClr val="BF336E"/>
          </a:solidFill>
          <a:ln w="12700">
            <a:miter lim="400000"/>
          </a:ln>
        </p:spPr>
        <p:txBody>
          <a:bodyPr lIns="60958" tIns="60958" rIns="60958" bIns="60958" anchor="ctr"/>
          <a:lstStyle/>
          <a:p>
            <a:endParaRPr dirty="0"/>
          </a:p>
        </p:txBody>
      </p:sp>
      <p:sp>
        <p:nvSpPr>
          <p:cNvPr id="2" name="Naprawiamy program, żeby zabezpieczyć Polki i Polaków  przed nadużyciami.…">
            <a:extLst>
              <a:ext uri="{FF2B5EF4-FFF2-40B4-BE49-F238E27FC236}">
                <a16:creationId xmlns:a16="http://schemas.microsoft.com/office/drawing/2014/main" id="{BA8ED001-7D36-E75D-CAC3-66962F5CA7B0}"/>
              </a:ext>
            </a:extLst>
          </p:cNvPr>
          <p:cNvSpPr txBox="1"/>
          <p:nvPr/>
        </p:nvSpPr>
        <p:spPr>
          <a:xfrm>
            <a:off x="18662074" y="4171218"/>
            <a:ext cx="5036126" cy="422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defTabSz="825500">
              <a:lnSpc>
                <a:spcPct val="120000"/>
              </a:lnSpc>
              <a:defRPr sz="2600">
                <a:solidFill>
                  <a:srgbClr val="404040"/>
                </a:solidFill>
                <a:latin typeface="Source Sans 3 Regular"/>
                <a:ea typeface="Source Sans 3 Regular"/>
                <a:cs typeface="Source Sans 3 Regular"/>
                <a:sym typeface="Source Sans 3 Regular"/>
              </a:defRPr>
            </a:pPr>
            <a:r>
              <a:rPr lang="pl-PL" sz="3200" dirty="0">
                <a:solidFill>
                  <a:schemeClr val="bg1"/>
                </a:solidFill>
              </a:rPr>
              <a:t>* Dofinansowanie w najwyższym progu tylko dla budynku/lokalu, w którym zapotrzebowanie na energię użytkową do ogrzewania wynosi </a:t>
            </a:r>
            <a:r>
              <a:rPr lang="pl-PL" sz="3200" b="1" dirty="0">
                <a:solidFill>
                  <a:schemeClr val="bg1"/>
                </a:solidFill>
              </a:rPr>
              <a:t>powyżej </a:t>
            </a:r>
            <a:br>
              <a:rPr lang="pl-PL" sz="3200" b="1" dirty="0">
                <a:solidFill>
                  <a:schemeClr val="bg1"/>
                </a:solidFill>
              </a:rPr>
            </a:br>
            <a:r>
              <a:rPr lang="pl-PL" sz="3200" b="1" dirty="0">
                <a:solidFill>
                  <a:schemeClr val="bg1"/>
                </a:solidFill>
              </a:rPr>
              <a:t>140 kWh/(m2*rok).</a:t>
            </a:r>
          </a:p>
        </p:txBody>
      </p:sp>
    </p:spTree>
    <p:extLst>
      <p:ext uri="{BB962C8B-B14F-4D97-AF65-F5344CB8AC3E}">
        <p14:creationId xmlns:p14="http://schemas.microsoft.com/office/powerpoint/2010/main" val="249037190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1572</Words>
  <Application>Microsoft Office PowerPoint</Application>
  <PresentationFormat>Niestandardowy</PresentationFormat>
  <Paragraphs>166</Paragraphs>
  <Slides>20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8" baseType="lpstr">
      <vt:lpstr>Arial</vt:lpstr>
      <vt:lpstr>Calibri</vt:lpstr>
      <vt:lpstr>Courier New</vt:lpstr>
      <vt:lpstr>Source Sans 3 Medium</vt:lpstr>
      <vt:lpstr>Source Sans 3 Regular</vt:lpstr>
      <vt:lpstr>Source Sans Pro</vt:lpstr>
      <vt:lpstr>Source Sans Pro Semibold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Bieniecka-Popardowska Donata</dc:creator>
  <cp:lastModifiedBy>Retke Witold</cp:lastModifiedBy>
  <cp:revision>106</cp:revision>
  <cp:lastPrinted>2025-03-28T08:50:27Z</cp:lastPrinted>
  <dcterms:modified xsi:type="dcterms:W3CDTF">2025-05-19T09:01:12Z</dcterms:modified>
</cp:coreProperties>
</file>