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02" r:id="rId3"/>
    <p:sldId id="269" r:id="rId4"/>
    <p:sldId id="297" r:id="rId5"/>
    <p:sldId id="267" r:id="rId6"/>
    <p:sldId id="289" r:id="rId7"/>
    <p:sldId id="298" r:id="rId8"/>
    <p:sldId id="296" r:id="rId9"/>
    <p:sldId id="287" r:id="rId10"/>
    <p:sldId id="283" r:id="rId11"/>
    <p:sldId id="272" r:id="rId12"/>
    <p:sldId id="270" r:id="rId13"/>
    <p:sldId id="275" r:id="rId14"/>
    <p:sldId id="277" r:id="rId15"/>
    <p:sldId id="278" r:id="rId16"/>
    <p:sldId id="280" r:id="rId17"/>
    <p:sldId id="281" r:id="rId18"/>
    <p:sldId id="282" r:id="rId19"/>
    <p:sldId id="299" r:id="rId20"/>
    <p:sldId id="271" r:id="rId21"/>
  </p:sldIdLst>
  <p:sldSz cx="12192000" cy="6858000"/>
  <p:notesSz cx="6794500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282"/>
    <a:srgbClr val="006441"/>
    <a:srgbClr val="FFD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6357" autoAdjust="0"/>
  </p:normalViewPr>
  <p:slideViewPr>
    <p:cSldViewPr snapToGrid="0">
      <p:cViewPr varScale="1">
        <p:scale>
          <a:sx n="97" d="100"/>
          <a:sy n="97" d="100"/>
        </p:scale>
        <p:origin x="102" y="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opłat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9.1673656878483013E-4"/>
          <c:y val="7.713062755490315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94585573629689"/>
          <c:y val="0.23790455174998396"/>
          <c:w val="0.83890210017707978"/>
          <c:h val="0.7062110279032632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Struktura opłat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3D4-4F86-9DCA-3E46D5A085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3D4-4F86-9DCA-3E46D5A0852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3D4-4F86-9DCA-3E46D5A0852F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3D4-4F86-9DCA-3E46D5A0852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3D4-4F86-9DCA-3E46D5A0852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3D4-4F86-9DCA-3E46D5A0852F}"/>
                </c:ext>
              </c:extLst>
            </c:dLbl>
            <c:dLbl>
              <c:idx val="2"/>
              <c:layout>
                <c:manualLayout>
                  <c:x val="-2.9767080416132696E-2"/>
                  <c:y val="-2.22641078330799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BDCF2329-6FE5-47AB-BDD8-490654153AFA}" type="CATEGORYNAME">
                      <a:rPr lang="en-US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[NAZWA KATEGORII]</a:t>
                    </a:fld>
                    <a:r>
                      <a:rPr lang="en-US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
</a:t>
                    </a:r>
                    <a:fld id="{E2BDE532-5EAC-45B5-AD44-FD4969C10A54}" type="PERCENTAGE">
                      <a:rPr lang="en-US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[PROCENTOWE]</a:t>
                    </a:fld>
                    <a:endParaRPr lang="en-US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3D4-4F86-9DCA-3E46D5A0852F}"/>
                </c:ext>
              </c:extLst>
            </c:dLbl>
            <c:dLbl>
              <c:idx val="3"/>
              <c:layout>
                <c:manualLayout>
                  <c:x val="0.17162282032337303"/>
                  <c:y val="-3.71068463884666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3413661B-E0E3-48FB-B02F-18DB164650CD}" type="CATEGORYNAME">
                      <a:rPr lang="en-US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[NAZWA KATEGORII]</a:t>
                    </a:fld>
                    <a:r>
                      <a:rPr lang="en-US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
</a:t>
                    </a:r>
                    <a:fld id="{62BBB02F-3AD8-481C-8EDF-A29E701149F2}" type="PERCENTAGE">
                      <a:rPr lang="en-US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[PROCENTOWE]</a:t>
                    </a:fld>
                    <a:endParaRPr lang="en-US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3D4-4F86-9DCA-3E46D5A08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Energia elektryczna</c:v>
                </c:pt>
                <c:pt idx="1">
                  <c:v>Ciepło sieciowe</c:v>
                </c:pt>
                <c:pt idx="2">
                  <c:v>Gaz</c:v>
                </c:pt>
                <c:pt idx="3">
                  <c:v>Woda i ścieki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533.1</c:v>
                </c:pt>
                <c:pt idx="1">
                  <c:v>201.9</c:v>
                </c:pt>
                <c:pt idx="2">
                  <c:v>51.1</c:v>
                </c:pt>
                <c:pt idx="3">
                  <c:v>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D4-4F86-9DCA-3E46D5A0852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69E53-668E-4697-82A3-8D7816D55E0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87FC229-09AA-4D1D-991B-E543C126BC8E}">
      <dgm:prSet phldrT="[Tekst]"/>
      <dgm:spPr/>
      <dgm:t>
        <a:bodyPr/>
        <a:lstStyle/>
        <a:p>
          <a:r>
            <a:rPr lang="pl-PL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Analiza wielkości zużyć i kosztów mediów w celu ich optymalizacji </a:t>
          </a:r>
          <a:endParaRPr lang="pl-PL" dirty="0"/>
        </a:p>
      </dgm:t>
    </dgm:pt>
    <dgm:pt modelId="{3737638F-7BB4-4AAD-A5BC-75A1A54F20BB}" type="parTrans" cxnId="{AA05A996-87B4-4446-8659-DBB83C6D6287}">
      <dgm:prSet/>
      <dgm:spPr/>
      <dgm:t>
        <a:bodyPr/>
        <a:lstStyle/>
        <a:p>
          <a:endParaRPr lang="pl-PL"/>
        </a:p>
      </dgm:t>
    </dgm:pt>
    <dgm:pt modelId="{9A84D179-8FF7-4FEC-B550-7129ADF6A174}" type="sibTrans" cxnId="{AA05A996-87B4-4446-8659-DBB83C6D6287}">
      <dgm:prSet/>
      <dgm:spPr/>
      <dgm:t>
        <a:bodyPr/>
        <a:lstStyle/>
        <a:p>
          <a:endParaRPr lang="pl-PL"/>
        </a:p>
      </dgm:t>
    </dgm:pt>
    <dgm:pt modelId="{3743B516-A273-4921-8094-ECD3BB52C20E}">
      <dgm:prSet phldrT="[Tekst]"/>
      <dgm:spPr/>
      <dgm:t>
        <a:bodyPr/>
        <a:lstStyle/>
        <a:p>
          <a:r>
            <a:rPr lang="pl-PL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Właściwy dobór zamówionych mocy elektrycznych oraz cieplnych</a:t>
          </a:r>
          <a:endParaRPr lang="pl-PL" dirty="0"/>
        </a:p>
      </dgm:t>
    </dgm:pt>
    <dgm:pt modelId="{468B524F-2FC6-4A20-BD11-81D335691978}" type="parTrans" cxnId="{20D67890-9C72-4FE8-B65F-A5D5DF389003}">
      <dgm:prSet/>
      <dgm:spPr/>
      <dgm:t>
        <a:bodyPr/>
        <a:lstStyle/>
        <a:p>
          <a:endParaRPr lang="pl-PL"/>
        </a:p>
      </dgm:t>
    </dgm:pt>
    <dgm:pt modelId="{054468E0-C5C6-43AD-9836-EE7D8A67D392}" type="sibTrans" cxnId="{20D67890-9C72-4FE8-B65F-A5D5DF389003}">
      <dgm:prSet/>
      <dgm:spPr/>
      <dgm:t>
        <a:bodyPr/>
        <a:lstStyle/>
        <a:p>
          <a:endParaRPr lang="pl-PL"/>
        </a:p>
      </dgm:t>
    </dgm:pt>
    <dgm:pt modelId="{245566F0-8CC9-4B2F-BFFE-9B9A74F18FCB}">
      <dgm:prSet phldrT="[Tekst]"/>
      <dgm:spPr/>
      <dgm:t>
        <a:bodyPr/>
        <a:lstStyle/>
        <a:p>
          <a:r>
            <a:rPr lang="pl-PL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Minimalizacja kosztów energii biernej </a:t>
          </a:r>
          <a:endParaRPr lang="pl-PL" dirty="0"/>
        </a:p>
      </dgm:t>
    </dgm:pt>
    <dgm:pt modelId="{CB29825D-2A22-4CB0-B715-9EAF2EE5D6A8}" type="parTrans" cxnId="{258ACC85-3EBF-44B6-B37F-DBD136D40D43}">
      <dgm:prSet/>
      <dgm:spPr/>
      <dgm:t>
        <a:bodyPr/>
        <a:lstStyle/>
        <a:p>
          <a:endParaRPr lang="pl-PL"/>
        </a:p>
      </dgm:t>
    </dgm:pt>
    <dgm:pt modelId="{E128FF84-9E4D-4F65-B086-9DC3075D88EF}" type="sibTrans" cxnId="{258ACC85-3EBF-44B6-B37F-DBD136D40D43}">
      <dgm:prSet/>
      <dgm:spPr/>
      <dgm:t>
        <a:bodyPr/>
        <a:lstStyle/>
        <a:p>
          <a:endParaRPr lang="pl-PL"/>
        </a:p>
      </dgm:t>
    </dgm:pt>
    <dgm:pt modelId="{3D0B98C9-3F93-4E63-A544-0A4EF19F04E7}">
      <dgm:prSet phldrT="[Tekst]"/>
      <dgm:spPr/>
      <dgm:t>
        <a:bodyPr/>
        <a:lstStyle/>
        <a:p>
          <a:r>
            <a:rPr lang="pl-PL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Likwidacje nieużywanych punktów poboru energii elektrycznej i gazu, generujących koszty stałe</a:t>
          </a:r>
          <a:endParaRPr lang="pl-PL" dirty="0"/>
        </a:p>
      </dgm:t>
    </dgm:pt>
    <dgm:pt modelId="{DC771949-C72D-44CE-8083-24FC448268B8}" type="parTrans" cxnId="{698F110B-18BA-4528-8BE2-595D498B20C3}">
      <dgm:prSet/>
      <dgm:spPr/>
      <dgm:t>
        <a:bodyPr/>
        <a:lstStyle/>
        <a:p>
          <a:endParaRPr lang="pl-PL"/>
        </a:p>
      </dgm:t>
    </dgm:pt>
    <dgm:pt modelId="{E6B6D20D-CB80-4CAE-BDE2-87C614DCED27}" type="sibTrans" cxnId="{698F110B-18BA-4528-8BE2-595D498B20C3}">
      <dgm:prSet/>
      <dgm:spPr/>
      <dgm:t>
        <a:bodyPr/>
        <a:lstStyle/>
        <a:p>
          <a:endParaRPr lang="pl-PL"/>
        </a:p>
      </dgm:t>
    </dgm:pt>
    <dgm:pt modelId="{8BAA8B23-1EF3-4685-B27D-F8F06ED1A05C}" type="pres">
      <dgm:prSet presAssocID="{A7669E53-668E-4697-82A3-8D7816D55E06}" presName="compositeShape" presStyleCnt="0">
        <dgm:presLayoutVars>
          <dgm:dir/>
          <dgm:resizeHandles/>
        </dgm:presLayoutVars>
      </dgm:prSet>
      <dgm:spPr/>
    </dgm:pt>
    <dgm:pt modelId="{5DA89E9B-91B0-4A96-8E0B-89EE2A1BEF2C}" type="pres">
      <dgm:prSet presAssocID="{A7669E53-668E-4697-82A3-8D7816D55E06}" presName="pyramid" presStyleLbl="node1" presStyleIdx="0" presStyleCnt="1"/>
      <dgm:spPr/>
    </dgm:pt>
    <dgm:pt modelId="{5201E205-5F9A-4203-9C00-57C3B48CA7CA}" type="pres">
      <dgm:prSet presAssocID="{A7669E53-668E-4697-82A3-8D7816D55E06}" presName="theList" presStyleCnt="0"/>
      <dgm:spPr/>
    </dgm:pt>
    <dgm:pt modelId="{1F08FEB3-0988-4F41-B7B1-8F372DAEC060}" type="pres">
      <dgm:prSet presAssocID="{187FC229-09AA-4D1D-991B-E543C126BC8E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56B02D-3FBB-4B83-A20F-AFC3DBA9514D}" type="pres">
      <dgm:prSet presAssocID="{187FC229-09AA-4D1D-991B-E543C126BC8E}" presName="aSpace" presStyleCnt="0"/>
      <dgm:spPr/>
    </dgm:pt>
    <dgm:pt modelId="{662C3966-3D24-40C9-96DD-3E8E96B42816}" type="pres">
      <dgm:prSet presAssocID="{3D0B98C9-3F93-4E63-A544-0A4EF19F04E7}" presName="aNode" presStyleLbl="fgAcc1" presStyleIdx="1" presStyleCnt="4" custLinFactY="100000" custLinFactNeighborX="0" custLinFactNeighborY="1173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9AF80B-690C-4801-B3DB-5F9ED97FB40F}" type="pres">
      <dgm:prSet presAssocID="{3D0B98C9-3F93-4E63-A544-0A4EF19F04E7}" presName="aSpace" presStyleCnt="0"/>
      <dgm:spPr/>
    </dgm:pt>
    <dgm:pt modelId="{BDF36066-1966-4CCF-BE22-D1324FB1E64A}" type="pres">
      <dgm:prSet presAssocID="{3743B516-A273-4921-8094-ECD3BB52C20E}" presName="aNode" presStyleLbl="fgAcc1" presStyleIdx="2" presStyleCnt="4" custLinFactY="-96705" custLinFactNeighborX="-299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83921E-1941-490E-AB5F-A9BBC80DFDA2}" type="pres">
      <dgm:prSet presAssocID="{3743B516-A273-4921-8094-ECD3BB52C20E}" presName="aSpace" presStyleCnt="0"/>
      <dgm:spPr/>
    </dgm:pt>
    <dgm:pt modelId="{124E0D40-AD3B-4B6F-8FCE-DD04AD4C2373}" type="pres">
      <dgm:prSet presAssocID="{245566F0-8CC9-4B2F-BFFE-9B9A74F18FCB}" presName="aNode" presStyleLbl="fgAcc1" presStyleIdx="3" presStyleCnt="4" custLinFactNeighborX="2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CA62FA-B831-4D78-AECB-E74409B5330B}" type="pres">
      <dgm:prSet presAssocID="{245566F0-8CC9-4B2F-BFFE-9B9A74F18FCB}" presName="aSpace" presStyleCnt="0"/>
      <dgm:spPr/>
    </dgm:pt>
  </dgm:ptLst>
  <dgm:cxnLst>
    <dgm:cxn modelId="{AA05A996-87B4-4446-8659-DBB83C6D6287}" srcId="{A7669E53-668E-4697-82A3-8D7816D55E06}" destId="{187FC229-09AA-4D1D-991B-E543C126BC8E}" srcOrd="0" destOrd="0" parTransId="{3737638F-7BB4-4AAD-A5BC-75A1A54F20BB}" sibTransId="{9A84D179-8FF7-4FEC-B550-7129ADF6A174}"/>
    <dgm:cxn modelId="{20D67890-9C72-4FE8-B65F-A5D5DF389003}" srcId="{A7669E53-668E-4697-82A3-8D7816D55E06}" destId="{3743B516-A273-4921-8094-ECD3BB52C20E}" srcOrd="2" destOrd="0" parTransId="{468B524F-2FC6-4A20-BD11-81D335691978}" sibTransId="{054468E0-C5C6-43AD-9836-EE7D8A67D392}"/>
    <dgm:cxn modelId="{7591F339-E943-4996-BE1B-3ACBDA6891B2}" type="presOf" srcId="{3D0B98C9-3F93-4E63-A544-0A4EF19F04E7}" destId="{662C3966-3D24-40C9-96DD-3E8E96B42816}" srcOrd="0" destOrd="0" presId="urn:microsoft.com/office/officeart/2005/8/layout/pyramid2"/>
    <dgm:cxn modelId="{AAF607F3-8791-4BD5-9FFC-60044BEB927C}" type="presOf" srcId="{3743B516-A273-4921-8094-ECD3BB52C20E}" destId="{BDF36066-1966-4CCF-BE22-D1324FB1E64A}" srcOrd="0" destOrd="0" presId="urn:microsoft.com/office/officeart/2005/8/layout/pyramid2"/>
    <dgm:cxn modelId="{49065D49-28FF-4495-8349-FEA60A1D6363}" type="presOf" srcId="{245566F0-8CC9-4B2F-BFFE-9B9A74F18FCB}" destId="{124E0D40-AD3B-4B6F-8FCE-DD04AD4C2373}" srcOrd="0" destOrd="0" presId="urn:microsoft.com/office/officeart/2005/8/layout/pyramid2"/>
    <dgm:cxn modelId="{4812B0CC-7475-4DD8-945C-59E367FE87E6}" type="presOf" srcId="{187FC229-09AA-4D1D-991B-E543C126BC8E}" destId="{1F08FEB3-0988-4F41-B7B1-8F372DAEC060}" srcOrd="0" destOrd="0" presId="urn:microsoft.com/office/officeart/2005/8/layout/pyramid2"/>
    <dgm:cxn modelId="{D5FB107C-F1A2-4063-8E47-0B43DC240C6B}" type="presOf" srcId="{A7669E53-668E-4697-82A3-8D7816D55E06}" destId="{8BAA8B23-1EF3-4685-B27D-F8F06ED1A05C}" srcOrd="0" destOrd="0" presId="urn:microsoft.com/office/officeart/2005/8/layout/pyramid2"/>
    <dgm:cxn modelId="{258ACC85-3EBF-44B6-B37F-DBD136D40D43}" srcId="{A7669E53-668E-4697-82A3-8D7816D55E06}" destId="{245566F0-8CC9-4B2F-BFFE-9B9A74F18FCB}" srcOrd="3" destOrd="0" parTransId="{CB29825D-2A22-4CB0-B715-9EAF2EE5D6A8}" sibTransId="{E128FF84-9E4D-4F65-B086-9DC3075D88EF}"/>
    <dgm:cxn modelId="{698F110B-18BA-4528-8BE2-595D498B20C3}" srcId="{A7669E53-668E-4697-82A3-8D7816D55E06}" destId="{3D0B98C9-3F93-4E63-A544-0A4EF19F04E7}" srcOrd="1" destOrd="0" parTransId="{DC771949-C72D-44CE-8083-24FC448268B8}" sibTransId="{E6B6D20D-CB80-4CAE-BDE2-87C614DCED27}"/>
    <dgm:cxn modelId="{CB90DABB-F98E-410F-A3E1-12137447F878}" type="presParOf" srcId="{8BAA8B23-1EF3-4685-B27D-F8F06ED1A05C}" destId="{5DA89E9B-91B0-4A96-8E0B-89EE2A1BEF2C}" srcOrd="0" destOrd="0" presId="urn:microsoft.com/office/officeart/2005/8/layout/pyramid2"/>
    <dgm:cxn modelId="{B1FCAE0F-C88B-4156-8480-6658ECAAA20E}" type="presParOf" srcId="{8BAA8B23-1EF3-4685-B27D-F8F06ED1A05C}" destId="{5201E205-5F9A-4203-9C00-57C3B48CA7CA}" srcOrd="1" destOrd="0" presId="urn:microsoft.com/office/officeart/2005/8/layout/pyramid2"/>
    <dgm:cxn modelId="{9431CFCA-55A6-4F8D-8B45-FF0E03AF18BD}" type="presParOf" srcId="{5201E205-5F9A-4203-9C00-57C3B48CA7CA}" destId="{1F08FEB3-0988-4F41-B7B1-8F372DAEC060}" srcOrd="0" destOrd="0" presId="urn:microsoft.com/office/officeart/2005/8/layout/pyramid2"/>
    <dgm:cxn modelId="{6C38539D-F0F0-42F1-A7AC-5979D5BA2077}" type="presParOf" srcId="{5201E205-5F9A-4203-9C00-57C3B48CA7CA}" destId="{6956B02D-3FBB-4B83-A20F-AFC3DBA9514D}" srcOrd="1" destOrd="0" presId="urn:microsoft.com/office/officeart/2005/8/layout/pyramid2"/>
    <dgm:cxn modelId="{D9C37D58-22AC-4E60-AD77-4BC399B17299}" type="presParOf" srcId="{5201E205-5F9A-4203-9C00-57C3B48CA7CA}" destId="{662C3966-3D24-40C9-96DD-3E8E96B42816}" srcOrd="2" destOrd="0" presId="urn:microsoft.com/office/officeart/2005/8/layout/pyramid2"/>
    <dgm:cxn modelId="{45801AEE-1E41-44DD-898E-42558E998C73}" type="presParOf" srcId="{5201E205-5F9A-4203-9C00-57C3B48CA7CA}" destId="{FF9AF80B-690C-4801-B3DB-5F9ED97FB40F}" srcOrd="3" destOrd="0" presId="urn:microsoft.com/office/officeart/2005/8/layout/pyramid2"/>
    <dgm:cxn modelId="{D0A09E2F-EF8E-40D7-9281-382AF9C52A2D}" type="presParOf" srcId="{5201E205-5F9A-4203-9C00-57C3B48CA7CA}" destId="{BDF36066-1966-4CCF-BE22-D1324FB1E64A}" srcOrd="4" destOrd="0" presId="urn:microsoft.com/office/officeart/2005/8/layout/pyramid2"/>
    <dgm:cxn modelId="{62DAE444-72D4-4C19-BCC0-F501B13F1ED6}" type="presParOf" srcId="{5201E205-5F9A-4203-9C00-57C3B48CA7CA}" destId="{8F83921E-1941-490E-AB5F-A9BBC80DFDA2}" srcOrd="5" destOrd="0" presId="urn:microsoft.com/office/officeart/2005/8/layout/pyramid2"/>
    <dgm:cxn modelId="{6A18177C-DEA8-4E20-823F-C3F0FD3A5CB4}" type="presParOf" srcId="{5201E205-5F9A-4203-9C00-57C3B48CA7CA}" destId="{124E0D40-AD3B-4B6F-8FCE-DD04AD4C2373}" srcOrd="6" destOrd="0" presId="urn:microsoft.com/office/officeart/2005/8/layout/pyramid2"/>
    <dgm:cxn modelId="{B757F428-1187-4EF6-BAB7-DA284C323D82}" type="presParOf" srcId="{5201E205-5F9A-4203-9C00-57C3B48CA7CA}" destId="{BECA62FA-B831-4D78-AECB-E74409B5330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AD9B2-5FB8-4A71-992C-80BF0F074A5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39C1653-15E6-4C2F-B913-D2E980AD44A2}">
      <dgm:prSet phldrT="[Tekst]" phldr="0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Biomasa</a:t>
          </a:r>
        </a:p>
      </dgm:t>
    </dgm:pt>
    <dgm:pt modelId="{271245A3-73E2-43F4-B0C9-2B3369E6D71D}" type="parTrans" cxnId="{DD463345-9705-4DDD-8FD7-9B729C615B36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2054A6-D611-4531-9722-93CD06712E7F}" type="sibTrans" cxnId="{DD463345-9705-4DDD-8FD7-9B729C615B36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5C19EC-1C0A-49DE-BD6C-9FD2897E90F5}">
      <dgm:prSet phldrT="[Tekst]" phldr="0"/>
      <dgm:spPr/>
      <dgm:t>
        <a:bodyPr/>
        <a:lstStyle/>
        <a:p>
          <a:pPr rtl="0"/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EC Siekierki</a:t>
          </a:r>
        </a:p>
      </dgm:t>
    </dgm:pt>
    <dgm:pt modelId="{BD765474-5746-4C5F-AE9F-BF31A2379FA7}" type="parTrans" cxnId="{A22B4257-6ED3-469A-863A-81B32D275B4B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B0FF05-D7B2-441A-9B1B-FF32AC0922D1}" type="sibTrans" cxnId="{A22B4257-6ED3-469A-863A-81B32D275B4B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C2040A-6338-41A5-B9BA-C6A1DE410A09}">
      <dgm:prSet phldrT="[Tekst]" phldr="0"/>
      <dgm:spPr/>
      <dgm:t>
        <a:bodyPr/>
        <a:lstStyle/>
        <a:p>
          <a:pPr rtl="0"/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Odpady </a:t>
          </a:r>
          <a:r>
            <a:rPr lang="pl-PL" b="0" dirty="0">
              <a:latin typeface="Calibri" panose="020F0502020204030204" pitchFamily="34" charset="0"/>
              <a:cs typeface="Calibri" panose="020F0502020204030204" pitchFamily="34" charset="0"/>
            </a:rPr>
            <a:t>komunalne</a:t>
          </a:r>
          <a:endParaRPr lang="pl-PL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31BB0C-1EAB-48D1-85A6-751ABE9E20A4}" type="parTrans" cxnId="{0E21C74F-89AC-4F5E-A27D-3B9DF7216482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AB20E8-D083-4F40-887A-CD2433DAD557}" type="sibTrans" cxnId="{0E21C74F-89AC-4F5E-A27D-3B9DF7216482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2A911D-7FF9-4DAC-BC02-4BCEB1D3BADF}">
      <dgm:prSet phldrT="[Tekst]" phldr="0"/>
      <dgm:spPr/>
      <dgm:t>
        <a:bodyPr/>
        <a:lstStyle/>
        <a:p>
          <a:pPr rtl="0"/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Paliwa alternatywne</a:t>
          </a:r>
        </a:p>
      </dgm:t>
    </dgm:pt>
    <dgm:pt modelId="{123F19E5-D1F3-484C-8D97-1677C41DCA6F}" type="parTrans" cxnId="{B6A7043A-DF83-4D0B-B417-682EE511C026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E9E6CD-5CDA-4123-BE5B-464824A70B91}" type="sibTrans" cxnId="{B6A7043A-DF83-4D0B-B417-682EE511C026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47D568-A42F-466B-8575-2B3EFDEA8894}">
      <dgm:prSet phldrT="[Tekst]" phldr="0"/>
      <dgm:spPr/>
      <dgm:t>
        <a:bodyPr/>
        <a:lstStyle/>
        <a:p>
          <a:pPr rtl="0"/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EC Żerań (blok wielopaliwowy, biomasa+RDF)</a:t>
          </a:r>
        </a:p>
      </dgm:t>
    </dgm:pt>
    <dgm:pt modelId="{4E04E9C0-90FA-4E05-873C-2B7767DAC55C}" type="parTrans" cxnId="{A506A364-7C3D-40CB-8DCA-AD56DFD29573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F3F1A5-A083-40DB-ABB3-6CDD98D73EFD}" type="sibTrans" cxnId="{A506A364-7C3D-40CB-8DCA-AD56DFD29573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BD6A90-C1CA-449E-8BEE-A7EB0E1D9492}">
      <dgm:prSet phldr="0"/>
      <dgm:spPr/>
      <dgm:t>
        <a:bodyPr/>
        <a:lstStyle/>
        <a:p>
          <a:r>
            <a:rPr lang="pl-PL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od 2016 r. pracuje kocioł na biomasę o mocy 133 </a:t>
          </a:r>
          <a:r>
            <a:rPr lang="pl-PL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MWt</a:t>
          </a:r>
          <a:endParaRPr lang="pl-P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01A14C-BB74-41AA-BF1A-49FA541F90CF}" type="parTrans" cxnId="{E60297FF-34CA-4FD5-AC29-7358EC337C3C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F55046-0E11-4E92-8DA0-2CB1A50CD2F3}" type="sibTrans" cxnId="{E60297FF-34CA-4FD5-AC29-7358EC337C3C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2EEB6E-381E-44D4-A637-B178ACBD14C0}">
      <dgm:prSet phldr="0"/>
      <dgm:spPr/>
      <dgm:t>
        <a:bodyPr/>
        <a:lstStyle/>
        <a:p>
          <a:pPr rtl="0"/>
          <a:r>
            <a:rPr lang="pl-PL" b="0" dirty="0">
              <a:latin typeface="Calibri" panose="020F0502020204030204" pitchFamily="34" charset="0"/>
              <a:cs typeface="Calibri" panose="020F0502020204030204" pitchFamily="34" charset="0"/>
            </a:rPr>
            <a:t>Elektrociepłownia ZUSOK</a:t>
          </a:r>
        </a:p>
      </dgm:t>
    </dgm:pt>
    <dgm:pt modelId="{673F9643-B1A2-4DE5-AC90-A82B6883F87D}" type="parTrans" cxnId="{70F795B6-4893-4914-8F70-61441A48C8FA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1D20B9-965A-41BE-B15A-58B09131F87B}" type="sibTrans" cxnId="{70F795B6-4893-4914-8F70-61441A48C8FA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807BD7-B77B-469C-80F2-F3F5EB60F93C}">
      <dgm:prSet phldr="0"/>
      <dgm:spPr/>
      <dgm:t>
        <a:bodyPr/>
        <a:lstStyle/>
        <a:p>
          <a:pPr rtl="0"/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Biogazownia MPO</a:t>
          </a:r>
        </a:p>
      </dgm:t>
    </dgm:pt>
    <dgm:pt modelId="{513D6E12-EE43-4894-8F26-FFE842F82CE2}" type="parTrans" cxnId="{0071A1F5-978D-465F-B604-52D391E88A27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DB6111-D467-474B-82EB-DAEF77A38385}" type="sibTrans" cxnId="{0071A1F5-978D-465F-B604-52D391E88A27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2971BC-10EB-4E36-A90C-313F9164DFEE}">
      <dgm:prSet phldr="0"/>
      <dgm:spPr/>
      <dgm:t>
        <a:bodyPr/>
        <a:lstStyle/>
        <a:p>
          <a:r>
            <a:rPr lang="pl-PL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źródło</a:t>
          </a:r>
          <a:r>
            <a:rPr lang="pl-PL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kogeneracyjne </a:t>
          </a:r>
          <a:br>
            <a:rPr lang="pl-PL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docelowo</a:t>
          </a:r>
          <a:r>
            <a:rPr lang="pl-PL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pl-PL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pl-PL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54 </a:t>
          </a:r>
          <a:r>
            <a:rPr lang="pl-PL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MWt i 27,2 MWe</a:t>
          </a:r>
          <a:endParaRPr lang="pl-P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B37EF5-8FCA-4503-AE7B-48206F96AE36}" type="parTrans" cxnId="{B8571DCB-B40F-4FE2-9EFB-F1BB0432E456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E4DD76-2706-45FA-A5D3-EE4A2AFEE242}" type="sibTrans" cxnId="{B8571DCB-B40F-4FE2-9EFB-F1BB0432E456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664EB1-C4DE-4079-AD1E-4643513E6803}">
      <dgm:prSet phldr="0"/>
      <dgm:spPr/>
      <dgm:t>
        <a:bodyPr/>
        <a:lstStyle/>
        <a:p>
          <a:pPr rtl="0"/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Oczyszczalnia ścieków "Czajka"</a:t>
          </a:r>
        </a:p>
      </dgm:t>
    </dgm:pt>
    <dgm:pt modelId="{024C2205-0A51-4F7D-BB06-6E5929A1DDFC}" type="parTrans" cxnId="{5B319533-D355-4426-B31E-7651A745AE37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6110C8-6621-44DC-A56B-6EF4C49D127F}" type="sibTrans" cxnId="{5B319533-D355-4426-B31E-7651A745AE37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2E49AF-2249-44A3-AB72-2B79D01FA9A1}">
      <dgm:prSet phldr="0"/>
      <dgm:spPr/>
      <dgm:t>
        <a:bodyPr/>
        <a:lstStyle/>
        <a:p>
          <a:pPr rtl="0"/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Węzły hybrydowy</a:t>
          </a:r>
        </a:p>
      </dgm:t>
    </dgm:pt>
    <dgm:pt modelId="{3424B125-73EE-4200-BC70-E75A76DDB5C8}" type="parTrans" cxnId="{F8DD3068-E335-4F84-81E4-2A5DB24B318B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DDA6E4-76AB-4324-AB53-3F36670EDF5E}" type="sibTrans" cxnId="{F8DD3068-E335-4F84-81E4-2A5DB24B318B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E2E6C1-48D4-447A-9A10-DDC1D7D4DAB5}" type="pres">
      <dgm:prSet presAssocID="{580AD9B2-5FB8-4A71-992C-80BF0F074A5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88FA03B-37EC-4A4B-A624-6D0DE00657A0}" type="pres">
      <dgm:prSet presAssocID="{F39C1653-15E6-4C2F-B913-D2E980AD44A2}" presName="horFlow" presStyleCnt="0"/>
      <dgm:spPr/>
    </dgm:pt>
    <dgm:pt modelId="{CD5BF9A6-99E8-41EE-96B3-999F479C942F}" type="pres">
      <dgm:prSet presAssocID="{F39C1653-15E6-4C2F-B913-D2E980AD44A2}" presName="bigChev" presStyleLbl="node1" presStyleIdx="0" presStyleCnt="3"/>
      <dgm:spPr/>
      <dgm:t>
        <a:bodyPr/>
        <a:lstStyle/>
        <a:p>
          <a:endParaRPr lang="pl-PL"/>
        </a:p>
      </dgm:t>
    </dgm:pt>
    <dgm:pt modelId="{5BC998DF-71F6-44B5-9465-9185AE806633}" type="pres">
      <dgm:prSet presAssocID="{BD765474-5746-4C5F-AE9F-BF31A2379FA7}" presName="parTrans" presStyleCnt="0"/>
      <dgm:spPr/>
    </dgm:pt>
    <dgm:pt modelId="{85FCB3CB-3BD3-4FF5-8A04-2DA7508D1824}" type="pres">
      <dgm:prSet presAssocID="{B95C19EC-1C0A-49DE-BD6C-9FD2897E90F5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6966A2-C551-4A08-964F-0C98447494D2}" type="pres">
      <dgm:prSet presAssocID="{A0B0FF05-D7B2-441A-9B1B-FF32AC0922D1}" presName="sibTrans" presStyleCnt="0"/>
      <dgm:spPr/>
    </dgm:pt>
    <dgm:pt modelId="{FEE4E022-94AD-4BB6-8B92-A3D9F3324356}" type="pres">
      <dgm:prSet presAssocID="{EDBD6A90-C1CA-449E-8BEE-A7EB0E1D9492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2284A5-DC50-43CB-86B8-13B2764DCCB9}" type="pres">
      <dgm:prSet presAssocID="{F39C1653-15E6-4C2F-B913-D2E980AD44A2}" presName="vSp" presStyleCnt="0"/>
      <dgm:spPr/>
    </dgm:pt>
    <dgm:pt modelId="{C92AE0FE-A045-4E37-9398-43F31F89BFD8}" type="pres">
      <dgm:prSet presAssocID="{B2C2040A-6338-41A5-B9BA-C6A1DE410A09}" presName="horFlow" presStyleCnt="0"/>
      <dgm:spPr/>
    </dgm:pt>
    <dgm:pt modelId="{21263588-C718-4EF3-A691-8C86BAED68C0}" type="pres">
      <dgm:prSet presAssocID="{B2C2040A-6338-41A5-B9BA-C6A1DE410A09}" presName="bigChev" presStyleLbl="node1" presStyleIdx="1" presStyleCnt="3"/>
      <dgm:spPr/>
      <dgm:t>
        <a:bodyPr/>
        <a:lstStyle/>
        <a:p>
          <a:endParaRPr lang="pl-PL"/>
        </a:p>
      </dgm:t>
    </dgm:pt>
    <dgm:pt modelId="{1911BF33-8ABE-4D2D-9713-01126582C914}" type="pres">
      <dgm:prSet presAssocID="{673F9643-B1A2-4DE5-AC90-A82B6883F87D}" presName="parTrans" presStyleCnt="0"/>
      <dgm:spPr/>
    </dgm:pt>
    <dgm:pt modelId="{926299E0-C0A6-42E6-94E4-C69286A59A46}" type="pres">
      <dgm:prSet presAssocID="{502EEB6E-381E-44D4-A637-B178ACBD14C0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8A6ED4-B8F3-474B-A35F-B541EB52BA36}" type="pres">
      <dgm:prSet presAssocID="{A11D20B9-965A-41BE-B15A-58B09131F87B}" presName="sibTrans" presStyleCnt="0"/>
      <dgm:spPr/>
    </dgm:pt>
    <dgm:pt modelId="{42106320-454D-4A43-82BE-ED95B416F0C2}" type="pres">
      <dgm:prSet presAssocID="{432971BC-10EB-4E36-A90C-313F9164DFEE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41BC10-7A8C-4C3E-A4A0-FD38B0768391}" type="pres">
      <dgm:prSet presAssocID="{B2C2040A-6338-41A5-B9BA-C6A1DE410A09}" presName="vSp" presStyleCnt="0"/>
      <dgm:spPr/>
    </dgm:pt>
    <dgm:pt modelId="{5C1834E3-35B1-45DB-A4FB-D2DF8C07A5B7}" type="pres">
      <dgm:prSet presAssocID="{DE2A911D-7FF9-4DAC-BC02-4BCEB1D3BADF}" presName="horFlow" presStyleCnt="0"/>
      <dgm:spPr/>
    </dgm:pt>
    <dgm:pt modelId="{90D165D9-D88F-4ACE-8A48-E7128F898925}" type="pres">
      <dgm:prSet presAssocID="{DE2A911D-7FF9-4DAC-BC02-4BCEB1D3BADF}" presName="bigChev" presStyleLbl="node1" presStyleIdx="2" presStyleCnt="3"/>
      <dgm:spPr/>
      <dgm:t>
        <a:bodyPr/>
        <a:lstStyle/>
        <a:p>
          <a:endParaRPr lang="pl-PL"/>
        </a:p>
      </dgm:t>
    </dgm:pt>
    <dgm:pt modelId="{27E86A11-819B-43B7-A04B-A0988456C2E8}" type="pres">
      <dgm:prSet presAssocID="{4E04E9C0-90FA-4E05-873C-2B7767DAC55C}" presName="parTrans" presStyleCnt="0"/>
      <dgm:spPr/>
    </dgm:pt>
    <dgm:pt modelId="{BF6B2304-F32E-4190-B372-9E3578228D75}" type="pres">
      <dgm:prSet presAssocID="{6347D568-A42F-466B-8575-2B3EFDEA8894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04CA6F-E31D-46FC-A67B-26A8A4622917}" type="pres">
      <dgm:prSet presAssocID="{F1F3F1A5-A083-40DB-ABB3-6CDD98D73EFD}" presName="sibTrans" presStyleCnt="0"/>
      <dgm:spPr/>
    </dgm:pt>
    <dgm:pt modelId="{D4A0333D-3944-4AAB-A0DB-53232E9E75B8}" type="pres">
      <dgm:prSet presAssocID="{5A807BD7-B77B-469C-80F2-F3F5EB60F93C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E0A5E5-75A6-4943-8621-ACCA905B8382}" type="pres">
      <dgm:prSet presAssocID="{FADB6111-D467-474B-82EB-DAEF77A38385}" presName="sibTrans" presStyleCnt="0"/>
      <dgm:spPr/>
    </dgm:pt>
    <dgm:pt modelId="{9D61916E-5A0F-4D38-A755-6743F7532403}" type="pres">
      <dgm:prSet presAssocID="{5B664EB1-C4DE-4079-AD1E-4643513E6803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3D957F-15AD-4E2D-9A73-B313B9D012AF}" type="pres">
      <dgm:prSet presAssocID="{D96110C8-6621-44DC-A56B-6EF4C49D127F}" presName="sibTrans" presStyleCnt="0"/>
      <dgm:spPr/>
    </dgm:pt>
    <dgm:pt modelId="{B8943BFF-1BD7-43C9-B000-C65BC8D60C27}" type="pres">
      <dgm:prSet presAssocID="{A92E49AF-2249-44A3-AB72-2B79D01FA9A1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60297FF-34CA-4FD5-AC29-7358EC337C3C}" srcId="{F39C1653-15E6-4C2F-B913-D2E980AD44A2}" destId="{EDBD6A90-C1CA-449E-8BEE-A7EB0E1D9492}" srcOrd="1" destOrd="0" parTransId="{E401A14C-BB74-41AA-BF1A-49FA541F90CF}" sibTransId="{01F55046-0E11-4E92-8DA0-2CB1A50CD2F3}"/>
    <dgm:cxn modelId="{A506A364-7C3D-40CB-8DCA-AD56DFD29573}" srcId="{DE2A911D-7FF9-4DAC-BC02-4BCEB1D3BADF}" destId="{6347D568-A42F-466B-8575-2B3EFDEA8894}" srcOrd="0" destOrd="0" parTransId="{4E04E9C0-90FA-4E05-873C-2B7767DAC55C}" sibTransId="{F1F3F1A5-A083-40DB-ABB3-6CDD98D73EFD}"/>
    <dgm:cxn modelId="{5CD03A55-F14D-4C2E-A442-86D1674BCB24}" type="presOf" srcId="{B95C19EC-1C0A-49DE-BD6C-9FD2897E90F5}" destId="{85FCB3CB-3BD3-4FF5-8A04-2DA7508D1824}" srcOrd="0" destOrd="0" presId="urn:microsoft.com/office/officeart/2005/8/layout/lProcess3"/>
    <dgm:cxn modelId="{5095913B-ECCE-427D-AD49-4916AB533ABA}" type="presOf" srcId="{DE2A911D-7FF9-4DAC-BC02-4BCEB1D3BADF}" destId="{90D165D9-D88F-4ACE-8A48-E7128F898925}" srcOrd="0" destOrd="0" presId="urn:microsoft.com/office/officeart/2005/8/layout/lProcess3"/>
    <dgm:cxn modelId="{DD463345-9705-4DDD-8FD7-9B729C615B36}" srcId="{580AD9B2-5FB8-4A71-992C-80BF0F074A5F}" destId="{F39C1653-15E6-4C2F-B913-D2E980AD44A2}" srcOrd="0" destOrd="0" parTransId="{271245A3-73E2-43F4-B0C9-2B3369E6D71D}" sibTransId="{0E2054A6-D611-4531-9722-93CD06712E7F}"/>
    <dgm:cxn modelId="{A22B4257-6ED3-469A-863A-81B32D275B4B}" srcId="{F39C1653-15E6-4C2F-B913-D2E980AD44A2}" destId="{B95C19EC-1C0A-49DE-BD6C-9FD2897E90F5}" srcOrd="0" destOrd="0" parTransId="{BD765474-5746-4C5F-AE9F-BF31A2379FA7}" sibTransId="{A0B0FF05-D7B2-441A-9B1B-FF32AC0922D1}"/>
    <dgm:cxn modelId="{5B319533-D355-4426-B31E-7651A745AE37}" srcId="{DE2A911D-7FF9-4DAC-BC02-4BCEB1D3BADF}" destId="{5B664EB1-C4DE-4079-AD1E-4643513E6803}" srcOrd="2" destOrd="0" parTransId="{024C2205-0A51-4F7D-BB06-6E5929A1DDFC}" sibTransId="{D96110C8-6621-44DC-A56B-6EF4C49D127F}"/>
    <dgm:cxn modelId="{ECE278F0-CE7C-4EA0-810C-13D7F10B74EE}" type="presOf" srcId="{A92E49AF-2249-44A3-AB72-2B79D01FA9A1}" destId="{B8943BFF-1BD7-43C9-B000-C65BC8D60C27}" srcOrd="0" destOrd="0" presId="urn:microsoft.com/office/officeart/2005/8/layout/lProcess3"/>
    <dgm:cxn modelId="{9ABC3D79-18A8-4392-8F65-8D99CBBCBCC0}" type="presOf" srcId="{5A807BD7-B77B-469C-80F2-F3F5EB60F93C}" destId="{D4A0333D-3944-4AAB-A0DB-53232E9E75B8}" srcOrd="0" destOrd="0" presId="urn:microsoft.com/office/officeart/2005/8/layout/lProcess3"/>
    <dgm:cxn modelId="{B8571DCB-B40F-4FE2-9EFB-F1BB0432E456}" srcId="{B2C2040A-6338-41A5-B9BA-C6A1DE410A09}" destId="{432971BC-10EB-4E36-A90C-313F9164DFEE}" srcOrd="1" destOrd="0" parTransId="{EAB37EF5-8FCA-4503-AE7B-48206F96AE36}" sibTransId="{A0E4DD76-2706-45FA-A5D3-EE4A2AFEE242}"/>
    <dgm:cxn modelId="{B5B82DB4-4CBC-4495-BEFC-B84CEFF99967}" type="presOf" srcId="{EDBD6A90-C1CA-449E-8BEE-A7EB0E1D9492}" destId="{FEE4E022-94AD-4BB6-8B92-A3D9F3324356}" srcOrd="0" destOrd="0" presId="urn:microsoft.com/office/officeart/2005/8/layout/lProcess3"/>
    <dgm:cxn modelId="{0E21C74F-89AC-4F5E-A27D-3B9DF7216482}" srcId="{580AD9B2-5FB8-4A71-992C-80BF0F074A5F}" destId="{B2C2040A-6338-41A5-B9BA-C6A1DE410A09}" srcOrd="1" destOrd="0" parTransId="{8531BB0C-1EAB-48D1-85A6-751ABE9E20A4}" sibTransId="{E0AB20E8-D083-4F40-887A-CD2433DAD557}"/>
    <dgm:cxn modelId="{F8DD3068-E335-4F84-81E4-2A5DB24B318B}" srcId="{DE2A911D-7FF9-4DAC-BC02-4BCEB1D3BADF}" destId="{A92E49AF-2249-44A3-AB72-2B79D01FA9A1}" srcOrd="3" destOrd="0" parTransId="{3424B125-73EE-4200-BC70-E75A76DDB5C8}" sibTransId="{48DDA6E4-76AB-4324-AB53-3F36670EDF5E}"/>
    <dgm:cxn modelId="{D937F832-ADBC-4D8A-9B64-A8B9277308FF}" type="presOf" srcId="{502EEB6E-381E-44D4-A637-B178ACBD14C0}" destId="{926299E0-C0A6-42E6-94E4-C69286A59A46}" srcOrd="0" destOrd="0" presId="urn:microsoft.com/office/officeart/2005/8/layout/lProcess3"/>
    <dgm:cxn modelId="{C08AB43A-78B3-4EA9-97A3-B8D83A615709}" type="presOf" srcId="{B2C2040A-6338-41A5-B9BA-C6A1DE410A09}" destId="{21263588-C718-4EF3-A691-8C86BAED68C0}" srcOrd="0" destOrd="0" presId="urn:microsoft.com/office/officeart/2005/8/layout/lProcess3"/>
    <dgm:cxn modelId="{04D778B0-EC22-4951-96E0-E969C1DE2055}" type="presOf" srcId="{6347D568-A42F-466B-8575-2B3EFDEA8894}" destId="{BF6B2304-F32E-4190-B372-9E3578228D75}" srcOrd="0" destOrd="0" presId="urn:microsoft.com/office/officeart/2005/8/layout/lProcess3"/>
    <dgm:cxn modelId="{64B26FE5-B8E7-4E89-9BA8-AED2DFEB0BAD}" type="presOf" srcId="{F39C1653-15E6-4C2F-B913-D2E980AD44A2}" destId="{CD5BF9A6-99E8-41EE-96B3-999F479C942F}" srcOrd="0" destOrd="0" presId="urn:microsoft.com/office/officeart/2005/8/layout/lProcess3"/>
    <dgm:cxn modelId="{0071A1F5-978D-465F-B604-52D391E88A27}" srcId="{DE2A911D-7FF9-4DAC-BC02-4BCEB1D3BADF}" destId="{5A807BD7-B77B-469C-80F2-F3F5EB60F93C}" srcOrd="1" destOrd="0" parTransId="{513D6E12-EE43-4894-8F26-FFE842F82CE2}" sibTransId="{FADB6111-D467-474B-82EB-DAEF77A38385}"/>
    <dgm:cxn modelId="{70F795B6-4893-4914-8F70-61441A48C8FA}" srcId="{B2C2040A-6338-41A5-B9BA-C6A1DE410A09}" destId="{502EEB6E-381E-44D4-A637-B178ACBD14C0}" srcOrd="0" destOrd="0" parTransId="{673F9643-B1A2-4DE5-AC90-A82B6883F87D}" sibTransId="{A11D20B9-965A-41BE-B15A-58B09131F87B}"/>
    <dgm:cxn modelId="{2F272631-D86C-4330-AB52-E64D0993CC8E}" type="presOf" srcId="{580AD9B2-5FB8-4A71-992C-80BF0F074A5F}" destId="{60E2E6C1-48D4-447A-9A10-DDC1D7D4DAB5}" srcOrd="0" destOrd="0" presId="urn:microsoft.com/office/officeart/2005/8/layout/lProcess3"/>
    <dgm:cxn modelId="{CA635DE8-E2CE-4A0C-859C-CB3B9CC9474F}" type="presOf" srcId="{432971BC-10EB-4E36-A90C-313F9164DFEE}" destId="{42106320-454D-4A43-82BE-ED95B416F0C2}" srcOrd="0" destOrd="0" presId="urn:microsoft.com/office/officeart/2005/8/layout/lProcess3"/>
    <dgm:cxn modelId="{9645F89D-6FEF-459E-B2EE-C2F026038242}" type="presOf" srcId="{5B664EB1-C4DE-4079-AD1E-4643513E6803}" destId="{9D61916E-5A0F-4D38-A755-6743F7532403}" srcOrd="0" destOrd="0" presId="urn:microsoft.com/office/officeart/2005/8/layout/lProcess3"/>
    <dgm:cxn modelId="{B6A7043A-DF83-4D0B-B417-682EE511C026}" srcId="{580AD9B2-5FB8-4A71-992C-80BF0F074A5F}" destId="{DE2A911D-7FF9-4DAC-BC02-4BCEB1D3BADF}" srcOrd="2" destOrd="0" parTransId="{123F19E5-D1F3-484C-8D97-1677C41DCA6F}" sibTransId="{C3E9E6CD-5CDA-4123-BE5B-464824A70B91}"/>
    <dgm:cxn modelId="{C7D04F74-9EA2-49DD-9F9D-07B43B45EDED}" type="presParOf" srcId="{60E2E6C1-48D4-447A-9A10-DDC1D7D4DAB5}" destId="{088FA03B-37EC-4A4B-A624-6D0DE00657A0}" srcOrd="0" destOrd="0" presId="urn:microsoft.com/office/officeart/2005/8/layout/lProcess3"/>
    <dgm:cxn modelId="{E0F6255A-2101-41EB-84D2-52B77707BFF3}" type="presParOf" srcId="{088FA03B-37EC-4A4B-A624-6D0DE00657A0}" destId="{CD5BF9A6-99E8-41EE-96B3-999F479C942F}" srcOrd="0" destOrd="0" presId="urn:microsoft.com/office/officeart/2005/8/layout/lProcess3"/>
    <dgm:cxn modelId="{CA3F846C-6FFA-4775-A860-04C2D7112124}" type="presParOf" srcId="{088FA03B-37EC-4A4B-A624-6D0DE00657A0}" destId="{5BC998DF-71F6-44B5-9465-9185AE806633}" srcOrd="1" destOrd="0" presId="urn:microsoft.com/office/officeart/2005/8/layout/lProcess3"/>
    <dgm:cxn modelId="{6C4C55C6-6954-4279-A702-26C0E6F2F37B}" type="presParOf" srcId="{088FA03B-37EC-4A4B-A624-6D0DE00657A0}" destId="{85FCB3CB-3BD3-4FF5-8A04-2DA7508D1824}" srcOrd="2" destOrd="0" presId="urn:microsoft.com/office/officeart/2005/8/layout/lProcess3"/>
    <dgm:cxn modelId="{166A0044-8D14-4713-B95C-7D543CFC7D01}" type="presParOf" srcId="{088FA03B-37EC-4A4B-A624-6D0DE00657A0}" destId="{406966A2-C551-4A08-964F-0C98447494D2}" srcOrd="3" destOrd="0" presId="urn:microsoft.com/office/officeart/2005/8/layout/lProcess3"/>
    <dgm:cxn modelId="{F1B7F32E-CCD3-4638-AFAB-CF9B445AF006}" type="presParOf" srcId="{088FA03B-37EC-4A4B-A624-6D0DE00657A0}" destId="{FEE4E022-94AD-4BB6-8B92-A3D9F3324356}" srcOrd="4" destOrd="0" presId="urn:microsoft.com/office/officeart/2005/8/layout/lProcess3"/>
    <dgm:cxn modelId="{5BA2BF85-F824-4769-939C-B7BE40940EEA}" type="presParOf" srcId="{60E2E6C1-48D4-447A-9A10-DDC1D7D4DAB5}" destId="{612284A5-DC50-43CB-86B8-13B2764DCCB9}" srcOrd="1" destOrd="0" presId="urn:microsoft.com/office/officeart/2005/8/layout/lProcess3"/>
    <dgm:cxn modelId="{280556E0-9908-436F-B84E-7D28AC483555}" type="presParOf" srcId="{60E2E6C1-48D4-447A-9A10-DDC1D7D4DAB5}" destId="{C92AE0FE-A045-4E37-9398-43F31F89BFD8}" srcOrd="2" destOrd="0" presId="urn:microsoft.com/office/officeart/2005/8/layout/lProcess3"/>
    <dgm:cxn modelId="{70927381-C6D8-42F6-8C37-063462409911}" type="presParOf" srcId="{C92AE0FE-A045-4E37-9398-43F31F89BFD8}" destId="{21263588-C718-4EF3-A691-8C86BAED68C0}" srcOrd="0" destOrd="0" presId="urn:microsoft.com/office/officeart/2005/8/layout/lProcess3"/>
    <dgm:cxn modelId="{1FEC5535-4395-438B-A8A4-06A45003741C}" type="presParOf" srcId="{C92AE0FE-A045-4E37-9398-43F31F89BFD8}" destId="{1911BF33-8ABE-4D2D-9713-01126582C914}" srcOrd="1" destOrd="0" presId="urn:microsoft.com/office/officeart/2005/8/layout/lProcess3"/>
    <dgm:cxn modelId="{9204C34C-F637-4258-B1B2-0E9A0E94792F}" type="presParOf" srcId="{C92AE0FE-A045-4E37-9398-43F31F89BFD8}" destId="{926299E0-C0A6-42E6-94E4-C69286A59A46}" srcOrd="2" destOrd="0" presId="urn:microsoft.com/office/officeart/2005/8/layout/lProcess3"/>
    <dgm:cxn modelId="{0820583F-CA93-4DAB-A937-A99C5664E0A6}" type="presParOf" srcId="{C92AE0FE-A045-4E37-9398-43F31F89BFD8}" destId="{308A6ED4-B8F3-474B-A35F-B541EB52BA36}" srcOrd="3" destOrd="0" presId="urn:microsoft.com/office/officeart/2005/8/layout/lProcess3"/>
    <dgm:cxn modelId="{53F2DA21-1736-4650-B28F-3E2CFFB05234}" type="presParOf" srcId="{C92AE0FE-A045-4E37-9398-43F31F89BFD8}" destId="{42106320-454D-4A43-82BE-ED95B416F0C2}" srcOrd="4" destOrd="0" presId="urn:microsoft.com/office/officeart/2005/8/layout/lProcess3"/>
    <dgm:cxn modelId="{3A33AD80-8DF8-4500-A40C-89BB34181617}" type="presParOf" srcId="{60E2E6C1-48D4-447A-9A10-DDC1D7D4DAB5}" destId="{B641BC10-7A8C-4C3E-A4A0-FD38B0768391}" srcOrd="3" destOrd="0" presId="urn:microsoft.com/office/officeart/2005/8/layout/lProcess3"/>
    <dgm:cxn modelId="{1DF6B26B-F7B2-46EE-B6FF-D90402358CE2}" type="presParOf" srcId="{60E2E6C1-48D4-447A-9A10-DDC1D7D4DAB5}" destId="{5C1834E3-35B1-45DB-A4FB-D2DF8C07A5B7}" srcOrd="4" destOrd="0" presId="urn:microsoft.com/office/officeart/2005/8/layout/lProcess3"/>
    <dgm:cxn modelId="{0A473877-ABEF-4E54-82A3-4E69BD96AD76}" type="presParOf" srcId="{5C1834E3-35B1-45DB-A4FB-D2DF8C07A5B7}" destId="{90D165D9-D88F-4ACE-8A48-E7128F898925}" srcOrd="0" destOrd="0" presId="urn:microsoft.com/office/officeart/2005/8/layout/lProcess3"/>
    <dgm:cxn modelId="{AD58E186-3042-4E25-9278-4CBF79B92C77}" type="presParOf" srcId="{5C1834E3-35B1-45DB-A4FB-D2DF8C07A5B7}" destId="{27E86A11-819B-43B7-A04B-A0988456C2E8}" srcOrd="1" destOrd="0" presId="urn:microsoft.com/office/officeart/2005/8/layout/lProcess3"/>
    <dgm:cxn modelId="{AA5978CA-9706-458F-944C-9A84A139B80B}" type="presParOf" srcId="{5C1834E3-35B1-45DB-A4FB-D2DF8C07A5B7}" destId="{BF6B2304-F32E-4190-B372-9E3578228D75}" srcOrd="2" destOrd="0" presId="urn:microsoft.com/office/officeart/2005/8/layout/lProcess3"/>
    <dgm:cxn modelId="{21BBEEFC-A0FB-40C2-B06E-81590E3E38A2}" type="presParOf" srcId="{5C1834E3-35B1-45DB-A4FB-D2DF8C07A5B7}" destId="{7A04CA6F-E31D-46FC-A67B-26A8A4622917}" srcOrd="3" destOrd="0" presId="urn:microsoft.com/office/officeart/2005/8/layout/lProcess3"/>
    <dgm:cxn modelId="{70F869DA-E04C-4AC3-9106-6991FB704428}" type="presParOf" srcId="{5C1834E3-35B1-45DB-A4FB-D2DF8C07A5B7}" destId="{D4A0333D-3944-4AAB-A0DB-53232E9E75B8}" srcOrd="4" destOrd="0" presId="urn:microsoft.com/office/officeart/2005/8/layout/lProcess3"/>
    <dgm:cxn modelId="{9DE930A0-E3AD-4BAC-8573-2331241D8BFE}" type="presParOf" srcId="{5C1834E3-35B1-45DB-A4FB-D2DF8C07A5B7}" destId="{47E0A5E5-75A6-4943-8621-ACCA905B8382}" srcOrd="5" destOrd="0" presId="urn:microsoft.com/office/officeart/2005/8/layout/lProcess3"/>
    <dgm:cxn modelId="{913AD297-EF59-489F-B153-AD4274ACA917}" type="presParOf" srcId="{5C1834E3-35B1-45DB-A4FB-D2DF8C07A5B7}" destId="{9D61916E-5A0F-4D38-A755-6743F7532403}" srcOrd="6" destOrd="0" presId="urn:microsoft.com/office/officeart/2005/8/layout/lProcess3"/>
    <dgm:cxn modelId="{B05CA049-4094-4C78-82A6-E699FD4405CC}" type="presParOf" srcId="{5C1834E3-35B1-45DB-A4FB-D2DF8C07A5B7}" destId="{623D957F-15AD-4E2D-9A73-B313B9D012AF}" srcOrd="7" destOrd="0" presId="urn:microsoft.com/office/officeart/2005/8/layout/lProcess3"/>
    <dgm:cxn modelId="{3C1B61D5-BF87-4392-B9E7-5A3EEE2E4CDB}" type="presParOf" srcId="{5C1834E3-35B1-45DB-A4FB-D2DF8C07A5B7}" destId="{B8943BFF-1BD7-43C9-B000-C65BC8D60C27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89E9B-91B0-4A96-8E0B-89EE2A1BEF2C}">
      <dsp:nvSpPr>
        <dsp:cNvPr id="0" name=""/>
        <dsp:cNvSpPr/>
      </dsp:nvSpPr>
      <dsp:spPr>
        <a:xfrm>
          <a:off x="1175645" y="0"/>
          <a:ext cx="4322117" cy="432211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8FEB3-0988-4F41-B7B1-8F372DAEC060}">
      <dsp:nvSpPr>
        <dsp:cNvPr id="0" name=""/>
        <dsp:cNvSpPr/>
      </dsp:nvSpPr>
      <dsp:spPr>
        <a:xfrm>
          <a:off x="3336703" y="432633"/>
          <a:ext cx="2809376" cy="768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Analiza wielkości zużyć i kosztów mediów w celu ich optymalizacji </a:t>
          </a:r>
          <a:endParaRPr lang="pl-PL" sz="1300" kern="1200" dirty="0"/>
        </a:p>
      </dsp:txBody>
      <dsp:txXfrm>
        <a:off x="3374203" y="470133"/>
        <a:ext cx="2734376" cy="693188"/>
      </dsp:txXfrm>
    </dsp:sp>
    <dsp:sp modelId="{662C3966-3D24-40C9-96DD-3E8E96B42816}">
      <dsp:nvSpPr>
        <dsp:cNvPr id="0" name=""/>
        <dsp:cNvSpPr/>
      </dsp:nvSpPr>
      <dsp:spPr>
        <a:xfrm>
          <a:off x="3336703" y="2177689"/>
          <a:ext cx="2809376" cy="768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Likwidacje nieużywanych punktów poboru energii elektrycznej i gazu, generujących koszty stałe</a:t>
          </a:r>
          <a:endParaRPr lang="pl-PL" sz="1300" kern="1200" dirty="0"/>
        </a:p>
      </dsp:txBody>
      <dsp:txXfrm>
        <a:off x="3374203" y="2215189"/>
        <a:ext cx="2734376" cy="693188"/>
      </dsp:txXfrm>
    </dsp:sp>
    <dsp:sp modelId="{BDF36066-1966-4CCF-BE22-D1324FB1E64A}">
      <dsp:nvSpPr>
        <dsp:cNvPr id="0" name=""/>
        <dsp:cNvSpPr/>
      </dsp:nvSpPr>
      <dsp:spPr>
        <a:xfrm>
          <a:off x="3328303" y="1322157"/>
          <a:ext cx="2809376" cy="768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Właściwy dobór zamówionych mocy elektrycznych oraz cieplnych</a:t>
          </a:r>
          <a:endParaRPr lang="pl-PL" sz="1300" kern="1200" dirty="0"/>
        </a:p>
      </dsp:txBody>
      <dsp:txXfrm>
        <a:off x="3365803" y="1359657"/>
        <a:ext cx="2734376" cy="693188"/>
      </dsp:txXfrm>
    </dsp:sp>
    <dsp:sp modelId="{124E0D40-AD3B-4B6F-8FCE-DD04AD4C2373}">
      <dsp:nvSpPr>
        <dsp:cNvPr id="0" name=""/>
        <dsp:cNvSpPr/>
      </dsp:nvSpPr>
      <dsp:spPr>
        <a:xfrm>
          <a:off x="3345103" y="3025270"/>
          <a:ext cx="2809376" cy="768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Minimalizacja kosztów energii biernej </a:t>
          </a:r>
          <a:endParaRPr lang="pl-PL" sz="1300" kern="1200" dirty="0"/>
        </a:p>
      </dsp:txBody>
      <dsp:txXfrm>
        <a:off x="3382603" y="3062770"/>
        <a:ext cx="2734376" cy="693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BF9A6-99E8-41EE-96B3-999F479C942F}">
      <dsp:nvSpPr>
        <dsp:cNvPr id="0" name=""/>
        <dsp:cNvSpPr/>
      </dsp:nvSpPr>
      <dsp:spPr>
        <a:xfrm>
          <a:off x="1371" y="1659078"/>
          <a:ext cx="2738614" cy="10954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>
              <a:latin typeface="Calibri" panose="020F0502020204030204" pitchFamily="34" charset="0"/>
              <a:cs typeface="Calibri" panose="020F0502020204030204" pitchFamily="34" charset="0"/>
            </a:rPr>
            <a:t>Biomasa</a:t>
          </a:r>
        </a:p>
      </dsp:txBody>
      <dsp:txXfrm>
        <a:off x="549094" y="1659078"/>
        <a:ext cx="1643169" cy="1095445"/>
      </dsp:txXfrm>
    </dsp:sp>
    <dsp:sp modelId="{85FCB3CB-3BD3-4FF5-8A04-2DA7508D1824}">
      <dsp:nvSpPr>
        <dsp:cNvPr id="0" name=""/>
        <dsp:cNvSpPr/>
      </dsp:nvSpPr>
      <dsp:spPr>
        <a:xfrm>
          <a:off x="2383965" y="1752191"/>
          <a:ext cx="2273049" cy="9092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latin typeface="Calibri" panose="020F0502020204030204" pitchFamily="34" charset="0"/>
              <a:cs typeface="Calibri" panose="020F0502020204030204" pitchFamily="34" charset="0"/>
            </a:rPr>
            <a:t>EC Siekierki</a:t>
          </a:r>
        </a:p>
      </dsp:txBody>
      <dsp:txXfrm>
        <a:off x="2838575" y="1752191"/>
        <a:ext cx="1363830" cy="909219"/>
      </dsp:txXfrm>
    </dsp:sp>
    <dsp:sp modelId="{FEE4E022-94AD-4BB6-8B92-A3D9F3324356}">
      <dsp:nvSpPr>
        <dsp:cNvPr id="0" name=""/>
        <dsp:cNvSpPr/>
      </dsp:nvSpPr>
      <dsp:spPr>
        <a:xfrm>
          <a:off x="4338788" y="1752191"/>
          <a:ext cx="2273049" cy="9092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od 2016 r. pracuje kocioł na biomasę o mocy 133 </a:t>
          </a:r>
          <a:r>
            <a:rPr lang="pl-PL" sz="1200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MWt</a:t>
          </a:r>
          <a:endParaRPr lang="pl-PL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93398" y="1752191"/>
        <a:ext cx="1363830" cy="909219"/>
      </dsp:txXfrm>
    </dsp:sp>
    <dsp:sp modelId="{21263588-C718-4EF3-A691-8C86BAED68C0}">
      <dsp:nvSpPr>
        <dsp:cNvPr id="0" name=""/>
        <dsp:cNvSpPr/>
      </dsp:nvSpPr>
      <dsp:spPr>
        <a:xfrm>
          <a:off x="1371" y="2907886"/>
          <a:ext cx="2738614" cy="10954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>
              <a:latin typeface="Calibri" panose="020F0502020204030204" pitchFamily="34" charset="0"/>
              <a:cs typeface="Calibri" panose="020F0502020204030204" pitchFamily="34" charset="0"/>
            </a:rPr>
            <a:t>Odpady </a:t>
          </a:r>
          <a:r>
            <a:rPr lang="pl-PL" sz="2300" b="0" kern="1200" dirty="0">
              <a:latin typeface="Calibri" panose="020F0502020204030204" pitchFamily="34" charset="0"/>
              <a:cs typeface="Calibri" panose="020F0502020204030204" pitchFamily="34" charset="0"/>
            </a:rPr>
            <a:t>komunalne</a:t>
          </a:r>
          <a:endParaRPr lang="pl-PL" sz="2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9094" y="2907886"/>
        <a:ext cx="1643169" cy="1095445"/>
      </dsp:txXfrm>
    </dsp:sp>
    <dsp:sp modelId="{926299E0-C0A6-42E6-94E4-C69286A59A46}">
      <dsp:nvSpPr>
        <dsp:cNvPr id="0" name=""/>
        <dsp:cNvSpPr/>
      </dsp:nvSpPr>
      <dsp:spPr>
        <a:xfrm>
          <a:off x="2383965" y="3000999"/>
          <a:ext cx="2273049" cy="9092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Elektrociepłownia ZUSOK</a:t>
          </a:r>
        </a:p>
      </dsp:txBody>
      <dsp:txXfrm>
        <a:off x="2838575" y="3000999"/>
        <a:ext cx="1363830" cy="909219"/>
      </dsp:txXfrm>
    </dsp:sp>
    <dsp:sp modelId="{42106320-454D-4A43-82BE-ED95B416F0C2}">
      <dsp:nvSpPr>
        <dsp:cNvPr id="0" name=""/>
        <dsp:cNvSpPr/>
      </dsp:nvSpPr>
      <dsp:spPr>
        <a:xfrm>
          <a:off x="4338788" y="3000999"/>
          <a:ext cx="2273049" cy="9092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źródło</a:t>
          </a:r>
          <a:r>
            <a:rPr lang="pl-PL" sz="12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kogeneracyjne </a:t>
          </a:r>
          <a:br>
            <a:rPr lang="pl-PL" sz="12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docelowo</a:t>
          </a:r>
          <a:r>
            <a:rPr lang="pl-PL" sz="12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pl-PL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pl-PL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54 </a:t>
          </a:r>
          <a:r>
            <a:rPr lang="pl-PL" sz="12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MWt i 27,2 MWe</a:t>
          </a:r>
          <a:endParaRPr lang="pl-PL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93398" y="3000999"/>
        <a:ext cx="1363830" cy="909219"/>
      </dsp:txXfrm>
    </dsp:sp>
    <dsp:sp modelId="{90D165D9-D88F-4ACE-8A48-E7128F898925}">
      <dsp:nvSpPr>
        <dsp:cNvPr id="0" name=""/>
        <dsp:cNvSpPr/>
      </dsp:nvSpPr>
      <dsp:spPr>
        <a:xfrm>
          <a:off x="1371" y="4156694"/>
          <a:ext cx="2738614" cy="10954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>
              <a:latin typeface="Calibri" panose="020F0502020204030204" pitchFamily="34" charset="0"/>
              <a:cs typeface="Calibri" panose="020F0502020204030204" pitchFamily="34" charset="0"/>
            </a:rPr>
            <a:t>Paliwa alternatywne</a:t>
          </a:r>
        </a:p>
      </dsp:txBody>
      <dsp:txXfrm>
        <a:off x="549094" y="4156694"/>
        <a:ext cx="1643169" cy="1095445"/>
      </dsp:txXfrm>
    </dsp:sp>
    <dsp:sp modelId="{BF6B2304-F32E-4190-B372-9E3578228D75}">
      <dsp:nvSpPr>
        <dsp:cNvPr id="0" name=""/>
        <dsp:cNvSpPr/>
      </dsp:nvSpPr>
      <dsp:spPr>
        <a:xfrm>
          <a:off x="2383965" y="4249807"/>
          <a:ext cx="2273049" cy="9092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latin typeface="Calibri" panose="020F0502020204030204" pitchFamily="34" charset="0"/>
              <a:cs typeface="Calibri" panose="020F0502020204030204" pitchFamily="34" charset="0"/>
            </a:rPr>
            <a:t>EC Żerań (blok wielopaliwowy, biomasa+RDF)</a:t>
          </a:r>
        </a:p>
      </dsp:txBody>
      <dsp:txXfrm>
        <a:off x="2838575" y="4249807"/>
        <a:ext cx="1363830" cy="909219"/>
      </dsp:txXfrm>
    </dsp:sp>
    <dsp:sp modelId="{D4A0333D-3944-4AAB-A0DB-53232E9E75B8}">
      <dsp:nvSpPr>
        <dsp:cNvPr id="0" name=""/>
        <dsp:cNvSpPr/>
      </dsp:nvSpPr>
      <dsp:spPr>
        <a:xfrm>
          <a:off x="4338788" y="4249807"/>
          <a:ext cx="2273049" cy="9092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latin typeface="Calibri" panose="020F0502020204030204" pitchFamily="34" charset="0"/>
              <a:cs typeface="Calibri" panose="020F0502020204030204" pitchFamily="34" charset="0"/>
            </a:rPr>
            <a:t>Biogazownia MPO</a:t>
          </a:r>
        </a:p>
      </dsp:txBody>
      <dsp:txXfrm>
        <a:off x="4793398" y="4249807"/>
        <a:ext cx="1363830" cy="909219"/>
      </dsp:txXfrm>
    </dsp:sp>
    <dsp:sp modelId="{9D61916E-5A0F-4D38-A755-6743F7532403}">
      <dsp:nvSpPr>
        <dsp:cNvPr id="0" name=""/>
        <dsp:cNvSpPr/>
      </dsp:nvSpPr>
      <dsp:spPr>
        <a:xfrm>
          <a:off x="6293611" y="4249807"/>
          <a:ext cx="2273049" cy="9092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latin typeface="Calibri" panose="020F0502020204030204" pitchFamily="34" charset="0"/>
              <a:cs typeface="Calibri" panose="020F0502020204030204" pitchFamily="34" charset="0"/>
            </a:rPr>
            <a:t>Oczyszczalnia ścieków "Czajka"</a:t>
          </a:r>
        </a:p>
      </dsp:txBody>
      <dsp:txXfrm>
        <a:off x="6748221" y="4249807"/>
        <a:ext cx="1363830" cy="909219"/>
      </dsp:txXfrm>
    </dsp:sp>
    <dsp:sp modelId="{B8943BFF-1BD7-43C9-B000-C65BC8D60C27}">
      <dsp:nvSpPr>
        <dsp:cNvPr id="0" name=""/>
        <dsp:cNvSpPr/>
      </dsp:nvSpPr>
      <dsp:spPr>
        <a:xfrm>
          <a:off x="8248433" y="4249807"/>
          <a:ext cx="2273049" cy="9092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latin typeface="Calibri" panose="020F0502020204030204" pitchFamily="34" charset="0"/>
              <a:cs typeface="Calibri" panose="020F0502020204030204" pitchFamily="34" charset="0"/>
            </a:rPr>
            <a:t>Węzły hybrydowy</a:t>
          </a:r>
        </a:p>
      </dsp:txBody>
      <dsp:txXfrm>
        <a:off x="8703043" y="4249807"/>
        <a:ext cx="1363830" cy="909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3E98F-710C-451B-8FA2-3F3CF8121B50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F8F6-4D00-4E6D-A406-3A443E38E9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93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F8F6-4D00-4E6D-A406-3A443E38E91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47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F8F6-4D00-4E6D-A406-3A443E38E91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76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F8F6-4D00-4E6D-A406-3A443E38E91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849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F8F6-4D00-4E6D-A406-3A443E38E91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340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F8F6-4D00-4E6D-A406-3A443E38E91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572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8">
            <a:extLst>
              <a:ext uri="{FF2B5EF4-FFF2-40B4-BE49-F238E27FC236}">
                <a16:creationId xmlns:a16="http://schemas.microsoft.com/office/drawing/2014/main" id="{AE921C64-0565-41B9-8D4A-B4701B52F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4727" y="4116721"/>
            <a:ext cx="8422546" cy="958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Engram Warsaw" pitchFamily="2" charset="-1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0966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904302" y="4328719"/>
            <a:ext cx="8422546" cy="21979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Engram Warsaw Light" pitchFamily="2" charset="-1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00769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rozdział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5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4173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549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rozdziału_k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5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4173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029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tekstu 14"/>
          <p:cNvSpPr>
            <a:spLocks noGrp="1"/>
          </p:cNvSpPr>
          <p:nvPr>
            <p:ph type="body" sz="quarter" idx="10"/>
          </p:nvPr>
        </p:nvSpPr>
        <p:spPr>
          <a:xfrm>
            <a:off x="498476" y="1280271"/>
            <a:ext cx="6506332" cy="4525962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1500">
                <a:latin typeface="Engram Warsaw" pitchFamily="50" charset="-18"/>
              </a:defRPr>
            </a:lvl1pPr>
            <a:lvl2pPr>
              <a:lnSpc>
                <a:spcPct val="125000"/>
              </a:lnSpc>
              <a:defRPr sz="1500">
                <a:latin typeface="Engram Warsaw" pitchFamily="50" charset="-18"/>
              </a:defRPr>
            </a:lvl2pPr>
            <a:lvl3pPr>
              <a:lnSpc>
                <a:spcPct val="125000"/>
              </a:lnSpc>
              <a:defRPr sz="1500">
                <a:latin typeface="Engram Warsaw" pitchFamily="50" charset="-18"/>
              </a:defRPr>
            </a:lvl3pPr>
            <a:lvl4pPr>
              <a:lnSpc>
                <a:spcPct val="125000"/>
              </a:lnSpc>
              <a:defRPr sz="1500">
                <a:latin typeface="Engram Warsaw" pitchFamily="50" charset="-18"/>
              </a:defRPr>
            </a:lvl4pPr>
            <a:lvl5pPr>
              <a:lnSpc>
                <a:spcPct val="125000"/>
              </a:lnSpc>
              <a:defRPr sz="1500">
                <a:latin typeface="Engram Warsaw" pitchFamily="50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7" name="Symbol zastępczy wykresu 16"/>
          <p:cNvSpPr>
            <a:spLocks noGrp="1"/>
          </p:cNvSpPr>
          <p:nvPr>
            <p:ph type="chart" sz="quarter" idx="11"/>
          </p:nvPr>
        </p:nvSpPr>
        <p:spPr>
          <a:xfrm>
            <a:off x="7794625" y="1280271"/>
            <a:ext cx="3884613" cy="4525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19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3987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327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_k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tekstu 14"/>
          <p:cNvSpPr>
            <a:spLocks noGrp="1"/>
          </p:cNvSpPr>
          <p:nvPr>
            <p:ph type="body" sz="quarter" idx="10"/>
          </p:nvPr>
        </p:nvSpPr>
        <p:spPr>
          <a:xfrm>
            <a:off x="498476" y="1272226"/>
            <a:ext cx="6506332" cy="4525962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1500">
                <a:latin typeface="Engram Warsaw" pitchFamily="50" charset="-18"/>
              </a:defRPr>
            </a:lvl1pPr>
            <a:lvl2pPr>
              <a:lnSpc>
                <a:spcPct val="125000"/>
              </a:lnSpc>
              <a:defRPr sz="1500">
                <a:latin typeface="Engram Warsaw" pitchFamily="50" charset="-18"/>
              </a:defRPr>
            </a:lvl2pPr>
            <a:lvl3pPr>
              <a:lnSpc>
                <a:spcPct val="125000"/>
              </a:lnSpc>
              <a:defRPr sz="1500">
                <a:latin typeface="Engram Warsaw" pitchFamily="50" charset="-18"/>
              </a:defRPr>
            </a:lvl3pPr>
            <a:lvl4pPr>
              <a:lnSpc>
                <a:spcPct val="125000"/>
              </a:lnSpc>
              <a:defRPr sz="1500">
                <a:latin typeface="Engram Warsaw" pitchFamily="50" charset="-18"/>
              </a:defRPr>
            </a:lvl4pPr>
            <a:lvl5pPr>
              <a:lnSpc>
                <a:spcPct val="125000"/>
              </a:lnSpc>
              <a:defRPr sz="1500">
                <a:latin typeface="Engram Warsaw" pitchFamily="50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7" name="Symbol zastępczy wykresu 16"/>
          <p:cNvSpPr>
            <a:spLocks noGrp="1"/>
          </p:cNvSpPr>
          <p:nvPr>
            <p:ph type="chart" sz="quarter" idx="11"/>
          </p:nvPr>
        </p:nvSpPr>
        <p:spPr>
          <a:xfrm>
            <a:off x="7794625" y="1272226"/>
            <a:ext cx="3884613" cy="4525962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9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3987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212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sz="quarter" idx="10"/>
          </p:nvPr>
        </p:nvSpPr>
        <p:spPr>
          <a:xfrm>
            <a:off x="498475" y="1266825"/>
            <a:ext cx="11180763" cy="45053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3987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981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_k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sz="quarter" idx="10"/>
          </p:nvPr>
        </p:nvSpPr>
        <p:spPr>
          <a:xfrm>
            <a:off x="498475" y="1266825"/>
            <a:ext cx="11180763" cy="45053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3987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808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pion z o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7548594" y="0"/>
            <a:ext cx="464340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498474" y="1292225"/>
            <a:ext cx="6862445" cy="440055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1500">
                <a:solidFill>
                  <a:schemeClr val="bg1"/>
                </a:solidFill>
                <a:latin typeface="Engram Warsaw" pitchFamily="50" charset="-18"/>
              </a:defRPr>
            </a:lvl1pPr>
            <a:lvl2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2pPr>
            <a:lvl3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3pPr>
            <a:lvl4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4pPr>
            <a:lvl5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67948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poziom z o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291398" y="1292225"/>
            <a:ext cx="6894000" cy="440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498474" y="1292225"/>
            <a:ext cx="4451031" cy="440055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1500">
                <a:solidFill>
                  <a:schemeClr val="bg1"/>
                </a:solidFill>
                <a:latin typeface="Engram Warsaw" pitchFamily="50" charset="-18"/>
              </a:defRPr>
            </a:lvl1pPr>
            <a:lvl2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2pPr>
            <a:lvl3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3pPr>
            <a:lvl4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4pPr>
            <a:lvl5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3987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99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69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61" r:id="rId5"/>
    <p:sldLayoutId id="2147483659" r:id="rId6"/>
    <p:sldLayoutId id="2147483662" r:id="rId7"/>
    <p:sldLayoutId id="2147483657" r:id="rId8"/>
    <p:sldLayoutId id="2147483658" r:id="rId9"/>
    <p:sldLayoutId id="214748365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26504" y="1694576"/>
            <a:ext cx="11509694" cy="3109870"/>
          </a:xfrm>
        </p:spPr>
        <p:txBody>
          <a:bodyPr/>
          <a:lstStyle/>
          <a:p>
            <a:r>
              <a:rPr lang="pl-PL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na rzecz efektywności energetycznej </a:t>
            </a:r>
            <a:br>
              <a:rPr lang="pl-PL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Optymalizacja zużycia energii </a:t>
            </a:r>
            <a:br>
              <a:rPr lang="pl-PL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Warszawska Wytwórnia Energii</a:t>
            </a:r>
            <a:r>
              <a:rPr lang="pl-PL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692727" y="6163892"/>
            <a:ext cx="10806545" cy="590180"/>
          </a:xfrm>
        </p:spPr>
        <p:txBody>
          <a:bodyPr/>
          <a:lstStyle/>
          <a:p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 maja 2025 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ytuł 1"/>
          <p:cNvSpPr>
            <a:spLocks noGrp="1"/>
          </p:cNvSpPr>
          <p:nvPr/>
        </p:nvSpPr>
        <p:spPr>
          <a:xfrm>
            <a:off x="3792855" y="6599132"/>
            <a:ext cx="4606290" cy="309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ymbol zastępczy tekstu 1"/>
          <p:cNvSpPr txBox="1">
            <a:spLocks/>
          </p:cNvSpPr>
          <p:nvPr/>
        </p:nvSpPr>
        <p:spPr>
          <a:xfrm>
            <a:off x="740152" y="4357331"/>
            <a:ext cx="10996046" cy="65933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Engram Warsaw" pitchFamily="2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Leszek </a:t>
            </a:r>
            <a:r>
              <a:rPr lang="pl-P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Drogosz</a:t>
            </a:r>
            <a:br>
              <a:rPr lang="pl-P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Dyrektor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Biura Infrastruktury m.st. Warszawy </a:t>
            </a:r>
          </a:p>
        </p:txBody>
      </p:sp>
    </p:spTree>
    <p:extLst>
      <p:ext uri="{BB962C8B-B14F-4D97-AF65-F5344CB8AC3E}">
        <p14:creationId xmlns:p14="http://schemas.microsoft.com/office/powerpoint/2010/main" val="38735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62415" y="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System do Zarządzania Energią</a:t>
            </a:r>
          </a:p>
        </p:txBody>
      </p:sp>
      <p:sp>
        <p:nvSpPr>
          <p:cNvPr id="3" name="Symbol zastępczy numeru slajdu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5" y="1050167"/>
            <a:ext cx="10058400" cy="44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1421" y="247650"/>
            <a:ext cx="6083299" cy="7423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pl-PL" b="1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Główne funkcjonalności systemu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6281421" y="841969"/>
            <a:ext cx="6083299" cy="546358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parametrów instalacji c.o. i c.w.u.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parametrów pracy węzła cieplnego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sterowanie ogrzewaniem strefowym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systemu wentylacji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parametrów instalacji energii elektrycznej,</a:t>
            </a:r>
            <a:b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tym potencjalnej produkcji z paneli fotowoltaicznych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wartości mocy zamówionej elektrycznej – realizacja strażnika mocy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zużycia gazu ziemnego i wody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warunków atmosferycznych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parametrów środowiskowych</a:t>
            </a:r>
          </a:p>
        </p:txBody>
      </p:sp>
      <p:sp>
        <p:nvSpPr>
          <p:cNvPr id="6" name="Symbol zastępczy numeru slajdu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06" y="989954"/>
            <a:ext cx="5905500" cy="5549629"/>
          </a:xfrm>
          <a:prstGeom prst="snip2DiagRect">
            <a:avLst>
              <a:gd name="adj1" fmla="val 0"/>
              <a:gd name="adj2" fmla="val 42934"/>
            </a:avLst>
          </a:prstGeom>
        </p:spPr>
      </p:pic>
      <p:sp>
        <p:nvSpPr>
          <p:cNvPr id="11" name="Prostokąt 10"/>
          <p:cNvSpPr/>
          <p:nvPr/>
        </p:nvSpPr>
        <p:spPr>
          <a:xfrm>
            <a:off x="305228" y="337475"/>
            <a:ext cx="4221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Przedszkole nr 420 – dzielnica Wilanów</a:t>
            </a:r>
          </a:p>
          <a:p>
            <a:r>
              <a:rPr lang="pl-PL" sz="14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Rozmieszczenie temperatur w pomieszczeniach (parter)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4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4" name="Symbol zastępczy stopki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1292" y="6622509"/>
            <a:ext cx="8909405" cy="23400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762527" y="0"/>
            <a:ext cx="6429473" cy="6622509"/>
          </a:xfrm>
          <a:prstGeom prst="rect">
            <a:avLst/>
          </a:prstGeom>
          <a:solidFill>
            <a:srgbClr val="14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6E5964D3-B150-4552-9038-A24EDEF0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27"/>
            <a:ext cx="5762526" cy="1520874"/>
          </a:xfrm>
        </p:spPr>
        <p:txBody>
          <a:bodyPr>
            <a:noAutofit/>
          </a:bodyPr>
          <a:lstStyle/>
          <a:p>
            <a:pPr algn="ctr"/>
            <a:r>
              <a:rPr lang="pl-PL" altLang="pl-PL" sz="1800" b="1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 rok – pilotażowe </a:t>
            </a:r>
            <a:r>
              <a:rPr lang="pl-PL" altLang="pl-PL" sz="1800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wdrożenie Systemu do Zarządzania Energią w 10 obiektach oświatowych</a:t>
            </a:r>
            <a:br>
              <a:rPr lang="pl-PL" altLang="pl-PL" sz="1800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1800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altLang="pl-PL" sz="1800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1800" b="1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rok – migracja </a:t>
            </a:r>
            <a:r>
              <a:rPr lang="pl-PL" altLang="pl-PL" sz="1800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systemu zarządzania ciepłem</a:t>
            </a:r>
            <a:br>
              <a:rPr lang="pl-PL" altLang="pl-PL" sz="1800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1800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Dzielnic Targówek i Śródmieście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C1300342-BDF2-65E1-7EFB-D4472F65C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7" y="1574708"/>
            <a:ext cx="5190928" cy="4945362"/>
          </a:xfrm>
          <a:prstGeom prst="snip2DiagRect">
            <a:avLst>
              <a:gd name="adj1" fmla="val 0"/>
              <a:gd name="adj2" fmla="val 34865"/>
            </a:avLst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5C198CB-B46E-8AE2-FDED-3AD0A570D196}"/>
              </a:ext>
            </a:extLst>
          </p:cNvPr>
          <p:cNvSpPr txBox="1"/>
          <p:nvPr/>
        </p:nvSpPr>
        <p:spPr>
          <a:xfrm>
            <a:off x="5837596" y="718392"/>
            <a:ext cx="609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Pilotaż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SdZE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 10 obiektach - oszczędności wygenerowane od 2022 roku:</a:t>
            </a:r>
          </a:p>
          <a:p>
            <a:r>
              <a:rPr lang="pl-PL" sz="24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1 504 532,62 zł</a:t>
            </a:r>
            <a:r>
              <a:rPr lang="pl-PL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brutto</a:t>
            </a:r>
            <a:endParaRPr lang="pl-PL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6D4A918-8979-F90D-A5C0-841B56EB883D}"/>
              </a:ext>
            </a:extLst>
          </p:cNvPr>
          <p:cNvSpPr txBox="1"/>
          <p:nvPr/>
        </p:nvSpPr>
        <p:spPr>
          <a:xfrm>
            <a:off x="5837596" y="2207805"/>
            <a:ext cx="6172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Dzielnica Targówek </a:t>
            </a: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(40 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obiektów) - oszczędności wygenerowane od 2011 roku:</a:t>
            </a:r>
          </a:p>
          <a:p>
            <a:r>
              <a:rPr lang="pl-PL" sz="24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pl-PL" sz="24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mln </a:t>
            </a:r>
            <a:r>
              <a:rPr lang="pl-PL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zł.</a:t>
            </a:r>
            <a:endParaRPr lang="pl-PL" sz="24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EA5AEF8-A522-55F0-A9D6-430A37CD1B85}"/>
              </a:ext>
            </a:extLst>
          </p:cNvPr>
          <p:cNvSpPr txBox="1"/>
          <p:nvPr/>
        </p:nvSpPr>
        <p:spPr>
          <a:xfrm>
            <a:off x="5837596" y="3539557"/>
            <a:ext cx="6163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Dzielnica Śródmieście (37 obiektów) - oszczędności wygenerowane od 2011 roku: </a:t>
            </a:r>
          </a:p>
          <a:p>
            <a:r>
              <a:rPr lang="pl-PL" sz="24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8,9 mln </a:t>
            </a:r>
            <a:r>
              <a:rPr lang="pl-PL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zł.</a:t>
            </a:r>
            <a:endParaRPr lang="pl-PL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3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929266" y="6121723"/>
            <a:ext cx="1620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Źródło: fot. m.st. Warszawa</a:t>
            </a:r>
            <a:endParaRPr lang="pl-PL" sz="800" dirty="0">
              <a:solidFill>
                <a:srgbClr val="1432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DBD4263-0C2C-1D16-6D03-F27D85761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16" t="13707" r="20444" b="6292"/>
          <a:stretch/>
        </p:blipFill>
        <p:spPr>
          <a:xfrm>
            <a:off x="4977517" y="994012"/>
            <a:ext cx="7021002" cy="5486401"/>
          </a:xfrm>
          <a:prstGeom prst="rect">
            <a:avLst/>
          </a:prstGeom>
        </p:spPr>
      </p:pic>
      <p:pic>
        <p:nvPicPr>
          <p:cNvPr id="14" name="Symbol zastępczy wykresu 6">
            <a:extLst>
              <a:ext uri="{FF2B5EF4-FFF2-40B4-BE49-F238E27FC236}">
                <a16:creationId xmlns:a16="http://schemas.microsoft.com/office/drawing/2014/main" id="{86098BC2-6074-190A-4513-F7C290EE75DF}"/>
              </a:ext>
            </a:extLst>
          </p:cNvPr>
          <p:cNvPicPr>
            <a:picLocks noGrp="1" noChangeAspect="1"/>
          </p:cNvPicPr>
          <p:nvPr>
            <p:ph type="chart" sz="quarter" idx="11"/>
          </p:nvPr>
        </p:nvPicPr>
        <p:blipFill>
          <a:blip r:embed="rId3"/>
          <a:stretch>
            <a:fillRect/>
          </a:stretch>
        </p:blipFill>
        <p:spPr>
          <a:xfrm>
            <a:off x="629216" y="992102"/>
            <a:ext cx="3305643" cy="2329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2282037" y="107702"/>
            <a:ext cx="7898414" cy="7423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  <a:spcAft>
                <a:spcPts val="3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Wirtualna Elektrownia w Dzielnicy Wawer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17" y="3605357"/>
            <a:ext cx="4221080" cy="24464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1644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01040" y="261991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Dekarbonizacja warszawskiego ciepłownictwa sieciowego</a:t>
            </a:r>
          </a:p>
        </p:txBody>
      </p:sp>
      <p:sp>
        <p:nvSpPr>
          <p:cNvPr id="3" name="Symbol zastępczy numeru slajdu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3376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2667001" y="-2504"/>
            <a:ext cx="6941488" cy="74230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Aft>
                <a:spcPts val="300"/>
              </a:spcAft>
            </a:pP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Warszawski system ciepłowniczy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(2023 rok)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3802858"/>
            <a:ext cx="2624805" cy="192458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358" y="1789132"/>
            <a:ext cx="2799655" cy="16764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576880" y="187491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gram Warsaw"/>
                <a:ea typeface="+mn-ea"/>
                <a:cs typeface="+mn-cs"/>
              </a:rPr>
              <a:t>EC Żerań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5" y="1677172"/>
            <a:ext cx="2095500" cy="1400175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367107" y="3541709"/>
            <a:ext cx="229989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ŹRÓDŁA SZCZYTOWE</a:t>
            </a:r>
            <a:endParaRPr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8518358" y="3481843"/>
            <a:ext cx="13843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Fot. PGNiG Termika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8458200" y="5698985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Fot. D.Majgier.pl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8286921" y="1174807"/>
            <a:ext cx="28722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Elektrociepłownia Żerań</a:t>
            </a:r>
          </a:p>
          <a:p>
            <a:pPr algn="ctr"/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2006 </a:t>
            </a:r>
            <a:r>
              <a:rPr lang="pl-P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,  908 </a:t>
            </a:r>
            <a:r>
              <a:rPr lang="pl-P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21059" y="989117"/>
            <a:ext cx="256582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Ciepłownia Kawęczyn</a:t>
            </a:r>
          </a:p>
          <a:p>
            <a:pPr algn="ctr"/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465 </a:t>
            </a:r>
            <a:r>
              <a:rPr lang="pl-P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8640804" y="5962940"/>
            <a:ext cx="3170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Elektrociepłownia Siekierki</a:t>
            </a:r>
          </a:p>
          <a:p>
            <a:pPr algn="ctr"/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2068 </a:t>
            </a:r>
            <a:r>
              <a:rPr lang="pl-P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,  650 </a:t>
            </a:r>
            <a:r>
              <a:rPr lang="pl-P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421058" y="5544504"/>
            <a:ext cx="2013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Ciepłownia Wola</a:t>
            </a:r>
          </a:p>
          <a:p>
            <a:pPr algn="ctr"/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349 </a:t>
            </a:r>
            <a:r>
              <a:rPr lang="pl-P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7" y="4201964"/>
            <a:ext cx="1714500" cy="1233370"/>
          </a:xfrm>
          <a:prstGeom prst="rect">
            <a:avLst/>
          </a:prstGeom>
        </p:spPr>
      </p:pic>
      <p:sp>
        <p:nvSpPr>
          <p:cNvPr id="25" name="pole tekstowe 24"/>
          <p:cNvSpPr txBox="1"/>
          <p:nvPr/>
        </p:nvSpPr>
        <p:spPr>
          <a:xfrm>
            <a:off x="525733" y="5394086"/>
            <a:ext cx="2253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Fot. Wikipedia 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60993" y="3081154"/>
            <a:ext cx="10916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Fot. Wikipedia</a:t>
            </a: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35" y="1181221"/>
            <a:ext cx="4011168" cy="4130208"/>
          </a:xfrm>
          <a:prstGeom prst="rect">
            <a:avLst/>
          </a:prstGeom>
        </p:spPr>
      </p:pic>
      <p:sp>
        <p:nvSpPr>
          <p:cNvPr id="28" name="pole tekstowe 27"/>
          <p:cNvSpPr txBox="1"/>
          <p:nvPr/>
        </p:nvSpPr>
        <p:spPr>
          <a:xfrm>
            <a:off x="6024594" y="4614908"/>
            <a:ext cx="15240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Źródło: </a:t>
            </a:r>
            <a:r>
              <a:rPr lang="pl-PL" sz="800" err="1">
                <a:latin typeface="Calibri" panose="020F0502020204030204" pitchFamily="34" charset="0"/>
                <a:cs typeface="Calibri" panose="020F0502020204030204" pitchFamily="34" charset="0"/>
              </a:rPr>
              <a:t>Veolia</a:t>
            </a:r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Energia Warszawa</a:t>
            </a:r>
          </a:p>
        </p:txBody>
      </p:sp>
      <p:cxnSp>
        <p:nvCxnSpPr>
          <p:cNvPr id="29" name="Łącznik prosty ze strzałką 28"/>
          <p:cNvCxnSpPr>
            <a:cxnSpLocks/>
          </p:cNvCxnSpPr>
          <p:nvPr/>
        </p:nvCxnSpPr>
        <p:spPr>
          <a:xfrm>
            <a:off x="2542158" y="2234339"/>
            <a:ext cx="3358299" cy="492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cxnSpLocks/>
            <a:endCxn id="9" idx="1"/>
          </p:cNvCxnSpPr>
          <p:nvPr/>
        </p:nvCxnSpPr>
        <p:spPr>
          <a:xfrm>
            <a:off x="5486400" y="3837717"/>
            <a:ext cx="3048000" cy="927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cxnSpLocks/>
          </p:cNvCxnSpPr>
          <p:nvPr/>
        </p:nvCxnSpPr>
        <p:spPr>
          <a:xfrm flipH="1">
            <a:off x="4637658" y="2279865"/>
            <a:ext cx="3880700" cy="47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>
            <a:endCxn id="24" idx="3"/>
          </p:cNvCxnSpPr>
          <p:nvPr/>
        </p:nvCxnSpPr>
        <p:spPr>
          <a:xfrm flipH="1">
            <a:off x="2332907" y="3386895"/>
            <a:ext cx="1513143" cy="1431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8AC982A4-1391-8A79-ECC3-70071F5BFF62}"/>
              </a:ext>
            </a:extLst>
          </p:cNvPr>
          <p:cNvSpPr txBox="1"/>
          <p:nvPr/>
        </p:nvSpPr>
        <p:spPr>
          <a:xfrm>
            <a:off x="2434170" y="615185"/>
            <a:ext cx="646836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Udział węgla w produkcji ciepła i energii elektrycznej </a:t>
            </a:r>
            <a:r>
              <a:rPr lang="pl-PL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kogeneracji): 76%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633074" y="5629070"/>
            <a:ext cx="4070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Centralna sieć ciepłownicza: 1 862,7 km</a:t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Sprzedaż ciepła do sieci: 31 651 TJ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7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7F4D3-B96E-4B1F-B7AA-4577FB9564B4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38" name="Tytuł 4"/>
          <p:cNvSpPr>
            <a:spLocks noGrp="1"/>
          </p:cNvSpPr>
          <p:nvPr>
            <p:ph type="title"/>
          </p:nvPr>
        </p:nvSpPr>
        <p:spPr>
          <a:xfrm>
            <a:off x="157147" y="-60983"/>
            <a:ext cx="10668000" cy="792163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ctr"/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Dywersyfikacja paliw i źródeł ciepła</a:t>
            </a:r>
          </a:p>
        </p:txBody>
      </p:sp>
      <p:pic>
        <p:nvPicPr>
          <p:cNvPr id="39" name="Obraz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03" y="1640917"/>
            <a:ext cx="3617671" cy="3505744"/>
          </a:xfrm>
          <a:prstGeom prst="rect">
            <a:avLst/>
          </a:prstGeom>
        </p:spPr>
      </p:pic>
      <p:sp>
        <p:nvSpPr>
          <p:cNvPr id="40" name="pole tekstowe 39"/>
          <p:cNvSpPr txBox="1"/>
          <p:nvPr/>
        </p:nvSpPr>
        <p:spPr>
          <a:xfrm>
            <a:off x="6754778" y="448323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Źródło: </a:t>
            </a:r>
            <a:r>
              <a:rPr lang="pl-PL" sz="800" dirty="0" err="1">
                <a:latin typeface="Calibri" panose="020F0502020204030204" pitchFamily="34" charset="0"/>
                <a:cs typeface="Calibri" panose="020F0502020204030204" pitchFamily="34" charset="0"/>
              </a:rPr>
              <a:t>Veolia</a:t>
            </a:r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Energia Warszawa</a:t>
            </a:r>
          </a:p>
          <a:p>
            <a:endParaRPr lang="pl-PL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Prostokąt zaokrąglony 40"/>
          <p:cNvSpPr/>
          <p:nvPr/>
        </p:nvSpPr>
        <p:spPr>
          <a:xfrm>
            <a:off x="194764" y="2041930"/>
            <a:ext cx="3637220" cy="1047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Prostokąt zaokrąglony 41"/>
          <p:cNvSpPr/>
          <p:nvPr/>
        </p:nvSpPr>
        <p:spPr>
          <a:xfrm>
            <a:off x="7014537" y="743905"/>
            <a:ext cx="3372578" cy="85461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Prostokąt zaokrąglony 42"/>
          <p:cNvSpPr/>
          <p:nvPr/>
        </p:nvSpPr>
        <p:spPr>
          <a:xfrm>
            <a:off x="7537937" y="1695116"/>
            <a:ext cx="3200400" cy="9660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Prostokąt zaokrąglony 43"/>
          <p:cNvSpPr/>
          <p:nvPr/>
        </p:nvSpPr>
        <p:spPr>
          <a:xfrm>
            <a:off x="8886684" y="2754871"/>
            <a:ext cx="3202497" cy="953143"/>
          </a:xfrm>
          <a:prstGeom prst="roundRect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Prostokąt zaokrąglony 44"/>
          <p:cNvSpPr/>
          <p:nvPr/>
        </p:nvSpPr>
        <p:spPr>
          <a:xfrm>
            <a:off x="8204182" y="3784572"/>
            <a:ext cx="3543513" cy="10196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Prostokąt zaokrąglony 45"/>
          <p:cNvSpPr/>
          <p:nvPr/>
        </p:nvSpPr>
        <p:spPr>
          <a:xfrm>
            <a:off x="7546676" y="4895554"/>
            <a:ext cx="3818900" cy="8478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Prostokąt zaokrąglony 46"/>
          <p:cNvSpPr/>
          <p:nvPr/>
        </p:nvSpPr>
        <p:spPr>
          <a:xfrm>
            <a:off x="426660" y="3142210"/>
            <a:ext cx="3177595" cy="10410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Prostokąt zaokrąglony 47"/>
          <p:cNvSpPr/>
          <p:nvPr/>
        </p:nvSpPr>
        <p:spPr>
          <a:xfrm>
            <a:off x="1736352" y="4265971"/>
            <a:ext cx="2743200" cy="755724"/>
          </a:xfrm>
          <a:prstGeom prst="roundRect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Prostokąt zaokrąglony 48"/>
          <p:cNvSpPr/>
          <p:nvPr/>
        </p:nvSpPr>
        <p:spPr>
          <a:xfrm>
            <a:off x="2224650" y="5079319"/>
            <a:ext cx="3581400" cy="909578"/>
          </a:xfrm>
          <a:prstGeom prst="roundRect">
            <a:avLst/>
          </a:prstGeom>
          <a:solidFill>
            <a:schemeClr val="accent6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pole tekstowe 49"/>
          <p:cNvSpPr txBox="1"/>
          <p:nvPr/>
        </p:nvSpPr>
        <p:spPr>
          <a:xfrm>
            <a:off x="8083093" y="4872594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Elektrociepłownia Siekierki</a:t>
            </a:r>
          </a:p>
        </p:txBody>
      </p:sp>
      <p:sp>
        <p:nvSpPr>
          <p:cNvPr id="51" name="pole tekstowe 50"/>
          <p:cNvSpPr txBox="1"/>
          <p:nvPr/>
        </p:nvSpPr>
        <p:spPr>
          <a:xfrm>
            <a:off x="7546676" y="5116929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 planie blok gazowo-parowy klasy 500 </a:t>
            </a:r>
            <a:r>
              <a:rPr lang="pl-PL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istniejący kocioł na biomasę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 planie kot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łownia gazowa w miejsce kotłów węglowych</a:t>
            </a:r>
          </a:p>
        </p:txBody>
      </p:sp>
      <p:sp>
        <p:nvSpPr>
          <p:cNvPr id="52" name="pole tekstowe 51"/>
          <p:cNvSpPr txBox="1"/>
          <p:nvPr/>
        </p:nvSpPr>
        <p:spPr>
          <a:xfrm>
            <a:off x="8840649" y="3791118"/>
            <a:ext cx="2270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Ciepłownia Międzylesie</a:t>
            </a:r>
          </a:p>
        </p:txBody>
      </p:sp>
      <p:sp>
        <p:nvSpPr>
          <p:cNvPr id="53" name="pole tekstowe 52"/>
          <p:cNvSpPr txBox="1"/>
          <p:nvPr/>
        </p:nvSpPr>
        <p:spPr>
          <a:xfrm>
            <a:off x="8185294" y="4030374"/>
            <a:ext cx="3652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ciepłownia węglowa Międzylesie będąca poza siecią centralną będzie przekształcona na dwie kotłownie gazowe kogeneracyjne położone w dwóch różnych lokalizacjach 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9379206" y="2801114"/>
            <a:ext cx="2206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Ciepłownia Kawęczyn</a:t>
            </a:r>
          </a:p>
        </p:txBody>
      </p:sp>
      <p:sp>
        <p:nvSpPr>
          <p:cNvPr id="55" name="pole tekstowe 54"/>
          <p:cNvSpPr txBox="1"/>
          <p:nvPr/>
        </p:nvSpPr>
        <p:spPr>
          <a:xfrm>
            <a:off x="8996341" y="305131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budowa dwóch kotłów gazowo-olejowych po 110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 planie kotłownia gazowa 6x38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8205737" y="1734153"/>
            <a:ext cx="229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Biogazownia MPO</a:t>
            </a:r>
          </a:p>
        </p:txBody>
      </p:sp>
      <p:sp>
        <p:nvSpPr>
          <p:cNvPr id="57" name="pole tekstowe 56"/>
          <p:cNvSpPr txBox="1"/>
          <p:nvPr/>
        </p:nvSpPr>
        <p:spPr>
          <a:xfrm>
            <a:off x="7766021" y="2002845"/>
            <a:ext cx="28775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 planie biogazownia o wydajności </a:t>
            </a:r>
            <a:b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11 mln Nm3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kogeneracja 1MWe</a:t>
            </a:r>
          </a:p>
        </p:txBody>
      </p:sp>
      <p:sp>
        <p:nvSpPr>
          <p:cNvPr id="58" name="pole tekstowe 57"/>
          <p:cNvSpPr txBox="1"/>
          <p:nvPr/>
        </p:nvSpPr>
        <p:spPr>
          <a:xfrm>
            <a:off x="2325683" y="5125868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Elektrociepłownia </a:t>
            </a:r>
            <a:r>
              <a:rPr lang="pl-P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Cleveren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 Holding</a:t>
            </a:r>
          </a:p>
        </p:txBody>
      </p:sp>
      <p:sp>
        <p:nvSpPr>
          <p:cNvPr id="59" name="pole tekstowe 58"/>
          <p:cNvSpPr txBox="1"/>
          <p:nvPr/>
        </p:nvSpPr>
        <p:spPr>
          <a:xfrm>
            <a:off x="2548156" y="5453837"/>
            <a:ext cx="3282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 planach elektrociepłownia gazowo-parowa </a:t>
            </a:r>
            <a:b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110 </a:t>
            </a:r>
            <a:r>
              <a:rPr lang="pl-PL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r>
              <a:rPr lang="pl-PL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i 90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pole tekstowe 59"/>
          <p:cNvSpPr txBox="1"/>
          <p:nvPr/>
        </p:nvSpPr>
        <p:spPr>
          <a:xfrm>
            <a:off x="2173071" y="4267305"/>
            <a:ext cx="1975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Ciepłownia Wola</a:t>
            </a:r>
          </a:p>
        </p:txBody>
      </p:sp>
      <p:sp>
        <p:nvSpPr>
          <p:cNvPr id="61" name="pole tekstowe 60"/>
          <p:cNvSpPr txBox="1"/>
          <p:nvPr/>
        </p:nvSpPr>
        <p:spPr>
          <a:xfrm>
            <a:off x="1795760" y="4544259"/>
            <a:ext cx="2409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 planie zastąpienie spalania oleju lekkiego spalaniem gazu</a:t>
            </a:r>
          </a:p>
        </p:txBody>
      </p:sp>
      <p:sp>
        <p:nvSpPr>
          <p:cNvPr id="62" name="pole tekstowe 61"/>
          <p:cNvSpPr txBox="1"/>
          <p:nvPr/>
        </p:nvSpPr>
        <p:spPr>
          <a:xfrm>
            <a:off x="806616" y="3152810"/>
            <a:ext cx="253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Veolia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 Mała Kogeneracja</a:t>
            </a:r>
          </a:p>
        </p:txBody>
      </p:sp>
      <p:sp>
        <p:nvSpPr>
          <p:cNvPr id="63" name="pole tekstowe 62"/>
          <p:cNvSpPr txBox="1"/>
          <p:nvPr/>
        </p:nvSpPr>
        <p:spPr>
          <a:xfrm>
            <a:off x="488383" y="3423866"/>
            <a:ext cx="317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istniejące dwa układy małej kogeneracji o mocy 1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 każdy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powyższe źródła włączone do centralnej sieci ciepłowniczej</a:t>
            </a:r>
          </a:p>
        </p:txBody>
      </p:sp>
      <p:sp>
        <p:nvSpPr>
          <p:cNvPr id="64" name="pole tekstowe 63"/>
          <p:cNvSpPr txBox="1"/>
          <p:nvPr/>
        </p:nvSpPr>
        <p:spPr>
          <a:xfrm>
            <a:off x="673529" y="2073909"/>
            <a:ext cx="2539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Elektrociepłownia Żerań</a:t>
            </a:r>
          </a:p>
        </p:txBody>
      </p:sp>
      <p:sp>
        <p:nvSpPr>
          <p:cNvPr id="65" name="pole tekstowe 64"/>
          <p:cNvSpPr txBox="1"/>
          <p:nvPr/>
        </p:nvSpPr>
        <p:spPr>
          <a:xfrm>
            <a:off x="166862" y="2319881"/>
            <a:ext cx="3649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istniejący blok gazowo-parowy klasy 500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kotłownia gazowa szczytowa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 planie budowa bloku wielopaliwowego o mocy 70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 i 149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 opalanego biomasą i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RDFem</a:t>
            </a: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pole tekstowe 65"/>
          <p:cNvSpPr txBox="1"/>
          <p:nvPr/>
        </p:nvSpPr>
        <p:spPr>
          <a:xfrm>
            <a:off x="7371007" y="777729"/>
            <a:ext cx="2659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Elektrociepłownia ZUSOK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pole tekstowe 66"/>
          <p:cNvSpPr txBox="1"/>
          <p:nvPr/>
        </p:nvSpPr>
        <p:spPr>
          <a:xfrm>
            <a:off x="7010086" y="1062934"/>
            <a:ext cx="33770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źródło kogeneracyjne w trakcie rozbudowy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docelowo o mocy 54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 i 27,2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Prostokąt zaokrąglony 67"/>
          <p:cNvSpPr/>
          <p:nvPr/>
        </p:nvSpPr>
        <p:spPr>
          <a:xfrm>
            <a:off x="211807" y="743905"/>
            <a:ext cx="3803543" cy="12070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pole tekstowe 68"/>
          <p:cNvSpPr txBox="1"/>
          <p:nvPr/>
        </p:nvSpPr>
        <p:spPr>
          <a:xfrm>
            <a:off x="605197" y="771329"/>
            <a:ext cx="3210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Oczyszczalnia Ścieków ‚Czajka’</a:t>
            </a:r>
          </a:p>
        </p:txBody>
      </p:sp>
      <p:sp>
        <p:nvSpPr>
          <p:cNvPr id="70" name="pole tekstowe 69"/>
          <p:cNvSpPr txBox="1"/>
          <p:nvPr/>
        </p:nvSpPr>
        <p:spPr>
          <a:xfrm>
            <a:off x="199501" y="1044183"/>
            <a:ext cx="38439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po fermentacji osadu ściekowego powstaje biogaz spalany w generatorach o mocy elektrycznej</a:t>
            </a:r>
          </a:p>
          <a:p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      6,1 MW oraz 5,6 MW ciepłowniczej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kogeneracja ze spalania osadów ściekowych</a:t>
            </a:r>
          </a:p>
          <a:p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      o mocy 3,5 </a:t>
            </a:r>
            <a:r>
              <a:rPr lang="pl-PL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r>
              <a:rPr lang="pl-PL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i 2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Prostokąt zaokrąglony 70"/>
          <p:cNvSpPr/>
          <p:nvPr/>
        </p:nvSpPr>
        <p:spPr>
          <a:xfrm>
            <a:off x="4091292" y="771329"/>
            <a:ext cx="2813831" cy="811964"/>
          </a:xfrm>
          <a:prstGeom prst="roundRect">
            <a:avLst/>
          </a:prstGeom>
          <a:solidFill>
            <a:schemeClr val="accent6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pole tekstowe 71"/>
          <p:cNvSpPr txBox="1"/>
          <p:nvPr/>
        </p:nvSpPr>
        <p:spPr>
          <a:xfrm>
            <a:off x="4637381" y="777888"/>
            <a:ext cx="177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Osiedle Regaty</a:t>
            </a:r>
          </a:p>
        </p:txBody>
      </p:sp>
      <p:sp>
        <p:nvSpPr>
          <p:cNvPr id="73" name="pole tekstowe 72"/>
          <p:cNvSpPr txBox="1"/>
          <p:nvPr/>
        </p:nvSpPr>
        <p:spPr>
          <a:xfrm>
            <a:off x="4051261" y="944496"/>
            <a:ext cx="28797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50" dirty="0">
                <a:latin typeface="Calibri" panose="020F0502020204030204" pitchFamily="34" charset="0"/>
                <a:cs typeface="Calibri" panose="020F0502020204030204" pitchFamily="34" charset="0"/>
              </a:rPr>
              <a:t>PGNiG Termika Energetyka Rozproszona - źródło kogeneracyjne o mocy 1,16 </a:t>
            </a:r>
            <a:r>
              <a:rPr lang="pl-PL" sz="105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r>
              <a:rPr lang="pl-PL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05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050" dirty="0">
                <a:latin typeface="Calibri" panose="020F0502020204030204" pitchFamily="34" charset="0"/>
                <a:cs typeface="Calibri" panose="020F0502020204030204" pitchFamily="34" charset="0"/>
              </a:rPr>
              <a:t>i 8,5 </a:t>
            </a:r>
            <a:r>
              <a:rPr lang="pl-PL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1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7F4D3-B96E-4B1F-B7AA-4577FB9564B4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1774166" y="-167461"/>
            <a:ext cx="7883769" cy="1325563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ctr"/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Przejście na paliwo gazowe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8" y="1219200"/>
            <a:ext cx="2799655" cy="167640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821493" y="132556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 Żerań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94" y="2381440"/>
            <a:ext cx="2471942" cy="1651707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6021948" y="2668487"/>
            <a:ext cx="1499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C Kawęczyn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66248" y="28956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Blok gazowo-parowy EC Żerań</a:t>
            </a:r>
          </a:p>
          <a:p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Fot. PGNiG Termika</a:t>
            </a:r>
          </a:p>
          <a:p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875123" y="4033147"/>
            <a:ext cx="229364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Ciepłownia Kawęczyn</a:t>
            </a:r>
          </a:p>
          <a:p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Fot. Wikipedia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8780224" y="3257237"/>
            <a:ext cx="2514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Elektrociepłownia Siekierki</a:t>
            </a:r>
          </a:p>
          <a:p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Fot. D.Majgier.pl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42448" y="3298249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EC 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erań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2023 r. uruchomiono blok gazowo-parowy o mocy 496 </a:t>
            </a:r>
            <a:r>
              <a:rPr lang="pl-P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kotłownia gazowa szczytowa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4256642" y="4652341"/>
            <a:ext cx="4083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C Kawęczyn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 modernizacji polegający na całkowitym odejściu od węgla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2 kotły gazowo-olejowe po 110 </a:t>
            </a:r>
            <a:r>
              <a:rPr lang="pl-P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kotłownia gazowa 6x38 </a:t>
            </a:r>
            <a:r>
              <a:rPr lang="pl-P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8477442" y="3775178"/>
            <a:ext cx="3839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EC Siekierki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plan budowy bloku gazowo-parowego klasy 500 </a:t>
            </a:r>
            <a:r>
              <a:rPr lang="pl-P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plan budowy kotłowni gazowej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miejsce kotłów wodnych węglowych</a:t>
            </a:r>
          </a:p>
          <a:p>
            <a:pPr lvl="0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858" y="3428996"/>
            <a:ext cx="11" cy="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885" y="1202749"/>
            <a:ext cx="30765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68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7F4D3-B96E-4B1F-B7AA-4577FB9564B4}" type="slidenum">
              <a:rPr lang="pl-PL" smtClean="0"/>
              <a:pPr/>
              <a:t>18</a:t>
            </a:fld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6F7BBF0-1E36-D9A9-0DC2-C39412AD37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573392"/>
              </p:ext>
            </p:extLst>
          </p:nvPr>
        </p:nvGraphicFramePr>
        <p:xfrm>
          <a:off x="834572" y="3629"/>
          <a:ext cx="10522855" cy="691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2154114" y="-69012"/>
            <a:ext cx="7883769" cy="1325563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ctr"/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Pozostałe paliwa</a:t>
            </a:r>
          </a:p>
        </p:txBody>
      </p:sp>
    </p:spTree>
    <p:extLst>
      <p:ext uri="{BB962C8B-B14F-4D97-AF65-F5344CB8AC3E}">
        <p14:creationId xmlns:p14="http://schemas.microsoft.com/office/powerpoint/2010/main" val="3680391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7F4D3-B96E-4B1F-B7AA-4577FB9564B4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2154114" y="-69012"/>
            <a:ext cx="7883769" cy="1325563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ctr">
              <a:lnSpc>
                <a:spcPct val="125000"/>
              </a:lnSpc>
            </a:pPr>
            <a:r>
              <a:rPr lang="pl-P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Miejski Kontrakt Klimatyczny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Misja neutralność klimatyczna Warszawy do 2050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74" y="1256551"/>
            <a:ext cx="3636371" cy="357652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636058" y="1752153"/>
            <a:ext cx="453267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Priorytety </a:t>
            </a:r>
            <a:r>
              <a:rPr lang="pl-P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strategiczne: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miana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struktury źródeł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energii, inwestycje w OZE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Zmniejszenie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zapotrzebowania na energię cieplną i elektryczną ze źródeł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kopalnych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termomodernizacja budynków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Rozwój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promocja zrównoważonego transportu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Rozwój błękitno-zielonej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infrastruktury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20995" y="4833079"/>
            <a:ext cx="5475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Redukcja o 80% emisji gazów cieplarnianych w 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dzielnicach Praga-Południe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Ursynów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8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7F4D3-B96E-4B1F-B7AA-4577FB9564B4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16" y="398363"/>
            <a:ext cx="9969909" cy="55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524989"/>
            <a:ext cx="9144000" cy="1379827"/>
          </a:xfrm>
          <a:prstGeom prst="rect">
            <a:avLst/>
          </a:prstGeom>
        </p:spPr>
        <p:txBody>
          <a:bodyPr/>
          <a:lstStyle/>
          <a:p>
            <a:r>
              <a:rPr lang="pl-PL" sz="4800" dirty="0">
                <a:latin typeface="Calibri" panose="020F0502020204030204" pitchFamily="34" charset="0"/>
                <a:cs typeface="Calibri" panose="020F0502020204030204" pitchFamily="34" charset="0"/>
              </a:rPr>
              <a:t>Dziękuję za uwagę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Biuro Infrastruktury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Leszek Drogosz - Dyrektor Biura Infrastruktury m.st. Warszawy 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Sekretariat.BI@um.warszawa.pl, 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(22) 44 335 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 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8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87697" y="265054"/>
            <a:ext cx="6247763" cy="74230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Kierunki działań m.st. Warszawy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5766203" y="1218633"/>
            <a:ext cx="6247763" cy="54038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Poprawa efektywności energetycznej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budynków miejskich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 energetyczny - zwiększenie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udziału energii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OZE </a:t>
            </a:r>
          </a:p>
          <a:p>
            <a:pPr>
              <a:lnSpc>
                <a:spcPct val="100000"/>
              </a:lnSpc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Optymalizacja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mocy cieplnej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elektrycznej,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redukcja mocy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biernej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mniejszenie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opłat </a:t>
            </a:r>
            <a:endParaRPr lang="pl-PL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Budowa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miejskiego Systemu do Zarządzania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Energią</a:t>
            </a:r>
          </a:p>
          <a:p>
            <a:pPr>
              <a:lnSpc>
                <a:spcPct val="100000"/>
              </a:lnSpc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Świadectwa efektywności energetycznej </a:t>
            </a:r>
            <a:b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tzw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„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Białe Certyfikaty”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ymbol zastępczy numeru slajdu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13" name="Obraz 12" descr="Dr Charles DeLisi - Genetically Engineered Plants: A Potential Solut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7" y="1117315"/>
            <a:ext cx="5226646" cy="438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39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01040" y="261991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zużycia mediów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31591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75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827533" y="-3333"/>
            <a:ext cx="8364467" cy="6622509"/>
          </a:xfrm>
          <a:prstGeom prst="rect">
            <a:avLst/>
          </a:prstGeom>
          <a:solidFill>
            <a:srgbClr val="14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6E5964D3-B150-4552-9038-A24EDEF0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51" y="55659"/>
            <a:ext cx="2812930" cy="749162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Miasto Stołeczne Warszawa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BECD9DC-6662-4465-8A62-FAEC02818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81" y="869788"/>
            <a:ext cx="3200310" cy="3334215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88646B5D-1716-403E-9286-1A2C2A5791C6}"/>
              </a:ext>
            </a:extLst>
          </p:cNvPr>
          <p:cNvSpPr/>
          <p:nvPr/>
        </p:nvSpPr>
        <p:spPr>
          <a:xfrm>
            <a:off x="662115" y="4371738"/>
            <a:ext cx="2417197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l-PL" sz="2400" b="1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Powierzchnia: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l-PL" sz="2400" b="1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517,2 km²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418251" y="124845"/>
            <a:ext cx="75903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21,5 </a:t>
            </a:r>
            <a:r>
              <a:rPr lang="pl-PL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TWh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całkowite zużycie energii w m.st. </a:t>
            </a:r>
            <a: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Warszawa / 2024r.</a:t>
            </a:r>
            <a:b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21,9 </a:t>
            </a:r>
            <a:r>
              <a:rPr lang="pl-PL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TWh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całkowite zużycie energii w m.st. Warszawa / </a:t>
            </a:r>
            <a: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2023r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977946"/>
              </p:ext>
            </p:extLst>
          </p:nvPr>
        </p:nvGraphicFramePr>
        <p:xfrm>
          <a:off x="4418251" y="1451911"/>
          <a:ext cx="741870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547">
                  <a:extLst>
                    <a:ext uri="{9D8B030D-6E8A-4147-A177-3AD203B41FA5}">
                      <a16:colId xmlns:a16="http://schemas.microsoft.com/office/drawing/2014/main" val="2262165697"/>
                    </a:ext>
                  </a:extLst>
                </a:gridCol>
                <a:gridCol w="1274690">
                  <a:extLst>
                    <a:ext uri="{9D8B030D-6E8A-4147-A177-3AD203B41FA5}">
                      <a16:colId xmlns:a16="http://schemas.microsoft.com/office/drawing/2014/main" val="4210669908"/>
                    </a:ext>
                  </a:extLst>
                </a:gridCol>
                <a:gridCol w="1053006">
                  <a:extLst>
                    <a:ext uri="{9D8B030D-6E8A-4147-A177-3AD203B41FA5}">
                      <a16:colId xmlns:a16="http://schemas.microsoft.com/office/drawing/2014/main" val="4138630227"/>
                    </a:ext>
                  </a:extLst>
                </a:gridCol>
                <a:gridCol w="2560464">
                  <a:extLst>
                    <a:ext uri="{9D8B030D-6E8A-4147-A177-3AD203B41FA5}">
                      <a16:colId xmlns:a16="http://schemas.microsoft.com/office/drawing/2014/main" val="3676010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Rodzaj</a:t>
                      </a:r>
                      <a:endParaRPr lang="pl-P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Wartość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Jednostka</a:t>
                      </a:r>
                      <a:endParaRPr lang="pl-P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Opłata </a:t>
                      </a:r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[mln zł]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005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Energia elektryczna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686,7</a:t>
                      </a:r>
                      <a:endParaRPr lang="pl-P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GWh</a:t>
                      </a:r>
                      <a:endParaRPr lang="pl-P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877,7</a:t>
                      </a:r>
                      <a:endParaRPr lang="pl-P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640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Ciepło sieciowe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632,1</a:t>
                      </a:r>
                      <a:endParaRPr lang="pl-P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GWh</a:t>
                      </a:r>
                      <a:endParaRPr lang="pl-P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pl-PL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326,2</a:t>
                      </a:r>
                      <a:endParaRPr lang="pl-P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7317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  <a:endParaRPr lang="pl-P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GWh</a:t>
                      </a:r>
                      <a:endParaRPr lang="pl-P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pl-PL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86,2</a:t>
                      </a:r>
                      <a:endParaRPr lang="pl-P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344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Woda</a:t>
                      </a:r>
                      <a:r>
                        <a:rPr lang="pl-PL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 ścieki</a:t>
                      </a:r>
                      <a:endParaRPr lang="pl-P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mln m</a:t>
                      </a:r>
                      <a:r>
                        <a:rPr lang="pl-PL" sz="14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pl-PL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57,3</a:t>
                      </a:r>
                      <a:endParaRPr lang="pl-P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440690"/>
                  </a:ext>
                </a:extLst>
              </a:tr>
            </a:tbl>
          </a:graphicData>
        </a:graphic>
      </p:graphicFrame>
      <p:sp>
        <p:nvSpPr>
          <p:cNvPr id="20" name="pole tekstowe 19"/>
          <p:cNvSpPr txBox="1"/>
          <p:nvPr/>
        </p:nvSpPr>
        <p:spPr>
          <a:xfrm>
            <a:off x="5083398" y="1032786"/>
            <a:ext cx="608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Zużycie </a:t>
            </a:r>
            <a: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opłaty za energię 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jednostkach </a:t>
            </a:r>
            <a: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miejskich / 2023r.</a:t>
            </a:r>
            <a:endParaRPr lang="pl-P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4" name="Wykres 23">
            <a:extLst>
              <a:ext uri="{FF2B5EF4-FFF2-40B4-BE49-F238E27FC236}">
                <a16:creationId xmlns:a16="http://schemas.microsoft.com/office/drawing/2014/main" id="{2E403BE9-ABF2-442F-A86B-79DFD8027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470685"/>
              </p:ext>
            </p:extLst>
          </p:nvPr>
        </p:nvGraphicFramePr>
        <p:xfrm>
          <a:off x="4418251" y="3399609"/>
          <a:ext cx="7418707" cy="332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Prostokąt 14">
            <a:extLst>
              <a:ext uri="{FF2B5EF4-FFF2-40B4-BE49-F238E27FC236}">
                <a16:creationId xmlns:a16="http://schemas.microsoft.com/office/drawing/2014/main" id="{88646B5D-1716-403E-9286-1A2C2A5791C6}"/>
              </a:ext>
            </a:extLst>
          </p:cNvPr>
          <p:cNvSpPr/>
          <p:nvPr/>
        </p:nvSpPr>
        <p:spPr>
          <a:xfrm>
            <a:off x="552662" y="5296603"/>
            <a:ext cx="2636105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l-PL" sz="2400" b="1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Liczba ludności: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l-PL" sz="2400" b="1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1,86 mln</a:t>
            </a:r>
          </a:p>
        </p:txBody>
      </p:sp>
    </p:spTree>
    <p:extLst>
      <p:ext uri="{BB962C8B-B14F-4D97-AF65-F5344CB8AC3E}">
        <p14:creationId xmlns:p14="http://schemas.microsoft.com/office/powerpoint/2010/main" val="21454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516699" y="27062"/>
            <a:ext cx="11162221" cy="564964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zużyć i kosztów mediów</a:t>
            </a:r>
          </a:p>
          <a:p>
            <a:endParaRPr lang="pl-PL" sz="3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32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7F4D3-B96E-4B1F-B7AA-4577FB9564B4}" type="slidenum">
              <a:rPr lang="pl-PL" smtClean="0"/>
              <a:pPr/>
              <a:t>6</a:t>
            </a:fld>
            <a:endParaRPr lang="pl-P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24804421"/>
              </p:ext>
            </p:extLst>
          </p:nvPr>
        </p:nvGraphicFramePr>
        <p:xfrm>
          <a:off x="2032000" y="719666"/>
          <a:ext cx="7321725" cy="4322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748065" y="5296877"/>
            <a:ext cx="1105669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latach 2013-2023 koszty eksploatacyjne obiektów miejskich zredukowano o ok</a:t>
            </a:r>
            <a:r>
              <a:rPr lang="pl-PL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31,2 mln zł </a:t>
            </a:r>
            <a:r>
              <a:rPr lang="pl-PL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brutto</a:t>
            </a:r>
          </a:p>
          <a:p>
            <a:pPr algn="ctr"/>
            <a:r>
              <a:rPr lang="pl-PL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(uwzględniając oszczędności wynikające z funkcjonowania Systemu do Zarządzania Energią)</a:t>
            </a:r>
          </a:p>
          <a:p>
            <a:pPr algn="ctr"/>
            <a:endParaRPr lang="pl-PL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1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01040" y="68295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Fotowoltaika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Miejska</a:t>
            </a:r>
            <a:endParaRPr lang="pl-PL" dirty="0"/>
          </a:p>
        </p:txBody>
      </p:sp>
      <p:sp>
        <p:nvSpPr>
          <p:cNvPr id="3" name="Symbol zastępczy numeru slajdu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31591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4" name="Obraz 3" descr="Prosumenci zainteresowani głównie energią ze słońc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11" y="2309817"/>
            <a:ext cx="4726858" cy="288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98474" y="1445883"/>
            <a:ext cx="4853701" cy="3308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160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mln </a:t>
            </a: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zł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– środki w budżecie miasta planowane na realizację PV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73,5 mln zł – środki rozdysponowane przez Biuro Infrastruktury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zrealizowano 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393 instalacje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łącznej mocy 19,76  </a:t>
            </a:r>
            <a:r>
              <a:rPr lang="pl-PL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MWp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terenie m.st. Warszawie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okolicach 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produkcja energii elektrycznej –ok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16,8 </a:t>
            </a:r>
            <a:r>
              <a:rPr lang="pl-PL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GWh</a:t>
            </a:r>
            <a:endParaRPr lang="pl-PL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redukcja emisji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ok. 12,8 tys. CO</a:t>
            </a:r>
            <a:r>
              <a:rPr lang="pl-PL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7" name="Symbol zastępczy wykresu 6"/>
          <p:cNvPicPr>
            <a:picLocks noGrp="1" noChangeAspect="1"/>
          </p:cNvPicPr>
          <p:nvPr>
            <p:ph type="chart" sz="quarter" idx="11"/>
          </p:nvPr>
        </p:nvPicPr>
        <p:blipFill>
          <a:blip r:embed="rId2"/>
          <a:stretch>
            <a:fillRect/>
          </a:stretch>
        </p:blipFill>
        <p:spPr>
          <a:xfrm rot="5400000">
            <a:off x="6762053" y="156113"/>
            <a:ext cx="3883637" cy="6463178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189623" y="196934"/>
            <a:ext cx="8094919" cy="742304"/>
          </a:xfrm>
        </p:spPr>
        <p:txBody>
          <a:bodyPr/>
          <a:lstStyle/>
          <a:p>
            <a:pPr algn="ctr"/>
            <a:r>
              <a:rPr lang="pl-P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Fotowoltaika</a:t>
            </a: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Miejska</a:t>
            </a:r>
            <a:endParaRPr lang="pl-PL" sz="3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7F4D3-B96E-4B1F-B7AA-4577FB9564B4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833145" y="5600508"/>
            <a:ext cx="635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Rozmieszczenie instalacji PV – interaktywna mapa (w budowie)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07" y="919888"/>
            <a:ext cx="4696480" cy="4667901"/>
          </a:xfrm>
          <a:prstGeom prst="rect">
            <a:avLst/>
          </a:prstGeom>
        </p:spPr>
      </p:pic>
      <p:pic>
        <p:nvPicPr>
          <p:cNvPr id="8" name="Symbol zastępczy wykresu 7"/>
          <p:cNvPicPr>
            <a:picLocks noGrp="1" noChangeAspect="1"/>
          </p:cNvPicPr>
          <p:nvPr>
            <p:ph type="chart" sz="quarter" idx="11"/>
          </p:nvPr>
        </p:nvPicPr>
        <p:blipFill>
          <a:blip r:embed="rId3"/>
          <a:stretch>
            <a:fillRect/>
          </a:stretch>
        </p:blipFill>
        <p:spPr>
          <a:xfrm>
            <a:off x="5235627" y="1402615"/>
            <a:ext cx="6829546" cy="3702445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7F4D3-B96E-4B1F-B7AA-4577FB9564B4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84903" y="124932"/>
            <a:ext cx="1255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Interaktywna mapa instalacji fotowoltaicznych na terenie m.st. Warszawy 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Warszawa kolorystyk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EDC"/>
      </a:accent1>
      <a:accent2>
        <a:srgbClr val="FF8C28"/>
      </a:accent2>
      <a:accent3>
        <a:srgbClr val="00964B"/>
      </a:accent3>
      <a:accent4>
        <a:srgbClr val="D22882"/>
      </a:accent4>
      <a:accent5>
        <a:srgbClr val="000A5A"/>
      </a:accent5>
      <a:accent6>
        <a:srgbClr val="640064"/>
      </a:accent6>
      <a:hlink>
        <a:srgbClr val="AAD2FF"/>
      </a:hlink>
      <a:folHlink>
        <a:srgbClr val="3C1464"/>
      </a:folHlink>
    </a:clrScheme>
    <a:fontScheme name="Warszawa">
      <a:majorFont>
        <a:latin typeface="Engram Warsaw"/>
        <a:ea typeface=""/>
        <a:cs typeface=""/>
      </a:majorFont>
      <a:minorFont>
        <a:latin typeface="Engram Warsaw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52A83190-5C58-43DF-A99C-86CC3ACE509E}" vid="{2EB448BE-35FD-4700-9329-7C2864931BE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1030</Words>
  <Application>Microsoft Office PowerPoint</Application>
  <PresentationFormat>Panoramiczny</PresentationFormat>
  <Paragraphs>204</Paragraphs>
  <Slides>20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Engram Warsaw</vt:lpstr>
      <vt:lpstr>Engram Warsaw Light</vt:lpstr>
      <vt:lpstr>Wingdings</vt:lpstr>
      <vt:lpstr>Motyw pakietu Office</vt:lpstr>
      <vt:lpstr>Działania na rzecz efektywności energetycznej  Optymalizacja zużycia energii  Warszawska Wytwórnia Energii </vt:lpstr>
      <vt:lpstr>Prezentacja programu PowerPoint</vt:lpstr>
      <vt:lpstr>Kierunki działań m.st. Warszawy</vt:lpstr>
      <vt:lpstr>Monitoring zużycia mediów</vt:lpstr>
      <vt:lpstr>Miasto Stołeczne Warszawa</vt:lpstr>
      <vt:lpstr>Prezentacja programu PowerPoint</vt:lpstr>
      <vt:lpstr>Fotowoltaika Miejska</vt:lpstr>
      <vt:lpstr>Fotowoltaika Miejska</vt:lpstr>
      <vt:lpstr>Prezentacja programu PowerPoint</vt:lpstr>
      <vt:lpstr>System do Zarządzania Energią</vt:lpstr>
      <vt:lpstr>Główne funkcjonalności systemu</vt:lpstr>
      <vt:lpstr>2022 rok – pilotażowe wdrożenie Systemu do Zarządzania Energią w 10 obiektach oświatowych  2023 rok – migracja systemu zarządzania ciepłem z Dzielnic Targówek i Śródmieście</vt:lpstr>
      <vt:lpstr>Wirtualna Elektrownia w Dzielnicy Wawer</vt:lpstr>
      <vt:lpstr>Dekarbonizacja warszawskiego ciepłownictwa sieciowego</vt:lpstr>
      <vt:lpstr>Warszawski system ciepłowniczy (2023 rok)</vt:lpstr>
      <vt:lpstr>Dywersyfikacja paliw i źródeł ciepła</vt:lpstr>
      <vt:lpstr>Przejście na paliwo gazowe</vt:lpstr>
      <vt:lpstr>Pozostałe paliwa</vt:lpstr>
      <vt:lpstr>Miejski Kontrakt Klimatyczny Misja neutralność klimatyczna Warszawy do 2050 r.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Nina</dc:creator>
  <cp:lastModifiedBy>Żeruń Klaudia (IN)</cp:lastModifiedBy>
  <cp:revision>131</cp:revision>
  <cp:lastPrinted>2025-05-21T12:57:07Z</cp:lastPrinted>
  <dcterms:created xsi:type="dcterms:W3CDTF">2022-12-23T10:36:43Z</dcterms:created>
  <dcterms:modified xsi:type="dcterms:W3CDTF">2025-05-21T14:39:12Z</dcterms:modified>
</cp:coreProperties>
</file>