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721" r:id="rId5"/>
    <p:sldMasterId id="2147483648" r:id="rId6"/>
  </p:sldMasterIdLst>
  <p:notesMasterIdLst>
    <p:notesMasterId r:id="rId20"/>
  </p:notesMasterIdLst>
  <p:sldIdLst>
    <p:sldId id="2147479951" r:id="rId7"/>
    <p:sldId id="2147480008" r:id="rId8"/>
    <p:sldId id="2147480012" r:id="rId9"/>
    <p:sldId id="2147479981" r:id="rId10"/>
    <p:sldId id="2147480002" r:id="rId11"/>
    <p:sldId id="2147480011" r:id="rId12"/>
    <p:sldId id="2147480005" r:id="rId13"/>
    <p:sldId id="2147480006" r:id="rId14"/>
    <p:sldId id="2147479980" r:id="rId15"/>
    <p:sldId id="2147479988" r:id="rId16"/>
    <p:sldId id="2147479998" r:id="rId17"/>
    <p:sldId id="2147480010" r:id="rId18"/>
    <p:sldId id="259" r:id="rId19"/>
  </p:sldIdLst>
  <p:sldSz cx="12192000" cy="6858000"/>
  <p:notesSz cx="6858000" cy="9144000"/>
  <p:custDataLst>
    <p:tags r:id="rId21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37931A-3329-3D60-4D3E-5925433EABF4}" name="Prus, Tomasz" initials="PT" userId="S::t37119@eon.com::0ecfdf02-2359-4c95-8b9d-5cc74d8de479" providerId="AD"/>
  <p188:author id="{112DC21B-AD2C-B795-8A72-BEF88C18484F}" name="Sokołowska, Joanna" initials="SJ" userId="S::j63686@eon.com::eb4aaa38-3ba6-4077-9dbe-ebf2b69c3375" providerId="AD"/>
  <p188:author id="{7927D856-0F67-3091-E834-DEE32A8EDAAC}" name="Bitner, Leszek" initials="BL" userId="S::L24967@eon.com::d481b959-513d-4167-98ed-32e13f565a35" providerId="AD"/>
  <p188:author id="{43F0985D-9C41-EB1E-66B6-28CE470FC1F8}" name="Kuba-Władzińska, Elżbieta" initials="KWE" userId="S::E19546@eon.com::552df780-73c8-44db-a125-aa572d6bd18c" providerId="AD"/>
  <p188:author id="{1E12DD8F-049C-5E00-0E7E-09813BD2B7FC}" name="Szczęsny, Artur" initials="SA" userId="S::A57064@eon.com::a2652f9f-6d6b-4d13-baf1-33eb4b2c41aa" providerId="AD"/>
  <p188:author id="{72F34193-A50B-0034-476B-26A811DE36FB}" name="Sokołowska, Joanna" initials="JS" userId="S::J63686@eon.com::eb4aaa38-3ba6-4077-9dbe-ebf2b69c3375" providerId="AD"/>
  <p188:author id="{C9EEF1D3-3D7A-6AD4-CAD2-79F947A2F329}" name="Malec, Andrzej" initials="AM" userId="S::A55811@eon.com::e7f205be-9dc1-4019-b8a6-d4dc24c1b8e5" providerId="AD"/>
  <p188:author id="{C1CEB4E5-E288-7013-A4F6-485967778F28}" name="Prus, Tomasz" initials="TP" userId="S::T37119@eon.com::0ecfdf02-2359-4c95-8b9d-5cc74d8de4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eślak, Marcin" initials="CM" lastIdx="12" clrIdx="0">
    <p:extLst>
      <p:ext uri="{19B8F6BF-5375-455C-9EA6-DF929625EA0E}">
        <p15:presenceInfo xmlns:p15="http://schemas.microsoft.com/office/powerpoint/2012/main" userId="Cieślak, Marc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402"/>
    <a:srgbClr val="C41708"/>
    <a:srgbClr val="D7D0CC"/>
    <a:srgbClr val="F8F5F2"/>
    <a:srgbClr val="A5A19F"/>
    <a:srgbClr val="1E5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572BD-9682-3A77-CF8C-97356E4F38CD}" v="5" dt="2025-05-19T13:03:53.919"/>
    <p1510:client id="{34F37FE8-4769-70DF-5EAD-702974A21280}" v="398" dt="2025-05-20T08:33:17.983"/>
    <p1510:client id="{5040D573-44A2-86C0-CEA3-EC7BB6226B28}" v="352" dt="2025-05-21T07:58:14.151"/>
    <p1510:client id="{5862E6CE-4CCF-C28F-114E-BF42355ADF47}" v="124" dt="2025-05-20T13:05:15.595"/>
    <p1510:client id="{5B50D11F-2E12-F154-4F53-F463F7A7F501}" v="438" dt="2025-05-20T09:55:28.898"/>
    <p1510:client id="{5F9F0C73-66F8-A9BF-ED8E-BA9BCDA70ED6}" v="233" dt="2025-05-20T11:43:03.225"/>
    <p1510:client id="{7D7F0C23-35C1-FCCE-729E-AB21C2706158}" v="2" dt="2025-05-20T13:11:05.896"/>
    <p1510:client id="{8F7BDEB8-D1B7-5FDA-DF13-FC46E22BEA1F}" v="1329" dt="2025-05-20T07:14:36.178"/>
    <p1510:client id="{A6B17EA2-AF7F-B419-40E7-AB5E1CCF685C}" v="114" dt="2025-05-20T06:16:27.796"/>
    <p1510:client id="{A831249B-80A9-1DCD-9317-B275BA115687}" v="205" dt="2025-05-20T12:44:23.980"/>
    <p1510:client id="{F9002C47-6AD3-7E03-C305-4761DA4B107A}" v="26" dt="2025-05-21T05:04:4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75" autoAdjust="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19BC6-EFFD-4906-86FE-EBC070CB621F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8CD2F-6AD1-468F-A9B8-DC5794486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Prowadzimy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projekty</a:t>
            </a:r>
            <a:r>
              <a:rPr lang="en-US">
                <a:ea typeface="Calibri"/>
                <a:cs typeface="Calibri"/>
              </a:rPr>
              <a:t> – </a:t>
            </a:r>
            <a:r>
              <a:rPr lang="en-US" err="1">
                <a:ea typeface="Calibri"/>
                <a:cs typeface="Calibri"/>
              </a:rPr>
              <a:t>projektowanie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ważnego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ciągu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liniowego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trwa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już</a:t>
            </a:r>
            <a:r>
              <a:rPr lang="en-US">
                <a:ea typeface="Calibri"/>
                <a:cs typeface="Calibri"/>
              </a:rPr>
              <a:t> 10 </a:t>
            </a:r>
            <a:r>
              <a:rPr lang="en-US" err="1">
                <a:ea typeface="Calibri"/>
                <a:cs typeface="Calibri"/>
              </a:rPr>
              <a:t>lat</a:t>
            </a:r>
            <a:r>
              <a:rPr lang="en-US">
                <a:ea typeface="Calibri"/>
                <a:cs typeface="Calibri"/>
              </a:rPr>
              <a:t> (np. </a:t>
            </a:r>
            <a:r>
              <a:rPr lang="en-US" err="1">
                <a:ea typeface="Calibri"/>
                <a:cs typeface="Calibri"/>
              </a:rPr>
              <a:t>Siekierki</a:t>
            </a:r>
            <a:r>
              <a:rPr lang="en-US">
                <a:ea typeface="Calibri"/>
                <a:cs typeface="Calibri"/>
              </a:rPr>
              <a:t> - </a:t>
            </a:r>
            <a:r>
              <a:rPr lang="en-US" err="1">
                <a:ea typeface="Calibri"/>
                <a:cs typeface="Calibri"/>
              </a:rPr>
              <a:t>Wilanów</a:t>
            </a:r>
            <a:r>
              <a:rPr lang="en-US">
                <a:ea typeface="Calibri"/>
                <a:cs typeface="Calibri"/>
              </a:rPr>
              <a:t>); </a:t>
            </a:r>
            <a:r>
              <a:rPr lang="en-US" err="1">
                <a:ea typeface="Calibri"/>
                <a:cs typeface="Calibri"/>
              </a:rPr>
              <a:t>prawo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terenu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ostatniej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działki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umożliwia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pozyskanie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PnB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całości</a:t>
            </a:r>
            <a:r>
              <a:rPr lang="en-US">
                <a:ea typeface="Calibri"/>
                <a:cs typeface="Calibri"/>
              </a:rPr>
              <a:t>; </a:t>
            </a:r>
            <a:r>
              <a:rPr lang="en-US" err="1">
                <a:ea typeface="Calibri"/>
                <a:cs typeface="Calibri"/>
              </a:rPr>
              <a:t>wtedy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często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decyzje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administracyjne</a:t>
            </a:r>
            <a:r>
              <a:rPr lang="en-US">
                <a:ea typeface="Calibri"/>
                <a:cs typeface="Calibri"/>
              </a:rPr>
              <a:t> I </a:t>
            </a:r>
            <a:r>
              <a:rPr lang="en-US" err="1">
                <a:ea typeface="Calibri"/>
                <a:cs typeface="Calibri"/>
              </a:rPr>
              <a:t>opinie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wygasają</a:t>
            </a:r>
            <a:r>
              <a:rPr lang="en-US">
                <a:ea typeface="Calibri"/>
                <a:cs typeface="Calibri"/>
              </a:rPr>
              <a:t>; </a:t>
            </a:r>
            <a:r>
              <a:rPr lang="en-US" err="1">
                <a:ea typeface="Calibri"/>
                <a:cs typeface="Calibri"/>
              </a:rPr>
              <a:t>rozwiązaniem</a:t>
            </a:r>
            <a:r>
              <a:rPr lang="en-US">
                <a:ea typeface="Calibri"/>
                <a:cs typeface="Calibri"/>
              </a:rPr>
              <a:t> jest </a:t>
            </a:r>
            <a:r>
              <a:rPr lang="en-US" err="1">
                <a:ea typeface="Calibri"/>
                <a:cs typeface="Calibri"/>
              </a:rPr>
              <a:t>Specustawa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przesyłowa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8CD2F-6AD1-468F-A9B8-DC5794486CE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41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8CD2F-6AD1-468F-A9B8-DC5794486CE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04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8CD2F-6AD1-468F-A9B8-DC5794486CE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8C4D-31B6-A9C7-3BDC-74F77E94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CB226C3-5445-B099-44AB-8C765E5F3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131CA8A-8963-11DD-09B4-5EC0149D3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Oferujemy im innowacyjne rozwiązania, które pomagają efektywniej wykorzystywać energię, produkować własną energię odnawialną, a tym samym zmniejszać swój ślad węglowy.</a:t>
            </a:r>
          </a:p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957312-0D6D-4C33-4A93-D44554E27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8CD2F-6AD1-468F-A9B8-DC5794486CE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39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556F-7851-7206-434F-CA803A0FB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34D25F1-099E-E16B-8E03-45420C678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F3997A2-949D-19B2-E69D-A5F807CA1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19393D-A78F-DDDD-DB39-1B6AD5837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0B6F9-1748-4489-9442-955ACAF6790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95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E9D89B0-C598-4F27-9977-9A68DC5BB01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793067" y="6308725"/>
            <a:ext cx="7008284" cy="287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b="1"/>
              <a:t>RWE</a:t>
            </a:r>
            <a:r>
              <a:rPr lang="en-US" altLang="en-US" sz="800"/>
              <a:t> </a:t>
            </a:r>
            <a:r>
              <a:rPr lang="pl-PL" altLang="en-US" sz="800"/>
              <a:t> Stoen Operator Sp. z o.o.</a:t>
            </a:r>
            <a:r>
              <a:rPr lang="en-US" altLang="en-US" sz="800"/>
              <a:t>   </a:t>
            </a:r>
            <a:fld id="{00790B13-8D25-4B14-9A30-69EA46B064AA}" type="datetime1">
              <a:rPr lang="en-US" altLang="en-US" sz="800" smtClean="0"/>
              <a:pPr algn="r" eaLnBrk="1" hangingPunct="1">
                <a:defRPr/>
              </a:pPr>
              <a:t>5/21/2025</a:t>
            </a:fld>
            <a:r>
              <a:rPr lang="en-US" altLang="en-US" sz="800"/>
              <a:t>  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65858D-6093-4132-BAEC-E6C7482381D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279718" y="6308725"/>
            <a:ext cx="768349" cy="287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/>
              <a:t>PAGE </a:t>
            </a:r>
            <a:fld id="{F03CDA35-C4C1-4831-9052-A1488881D055}" type="slidenum">
              <a:rPr lang="en-US" altLang="en-US" sz="800" smtClean="0"/>
              <a:pPr eaLnBrk="1" hangingPunct="1">
                <a:defRPr/>
              </a:pPr>
              <a:t>‹#›</a:t>
            </a:fld>
            <a:endParaRPr lang="en-US" altLang="en-US" sz="800"/>
          </a:p>
        </p:txBody>
      </p:sp>
      <p:pic>
        <p:nvPicPr>
          <p:cNvPr id="6" name="Picture 6" descr="Logos_PPT_RWE">
            <a:extLst>
              <a:ext uri="{FF2B5EF4-FFF2-40B4-BE49-F238E27FC236}">
                <a16:creationId xmlns:a16="http://schemas.microsoft.com/office/drawing/2014/main" id="{37BCED86-C760-4A65-96A0-023596A7E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/>
          <a:stretch>
            <a:fillRect/>
          </a:stretch>
        </p:blipFill>
        <p:spPr bwMode="auto">
          <a:xfrm>
            <a:off x="1" y="4700588"/>
            <a:ext cx="425661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285" y="908050"/>
            <a:ext cx="10367433" cy="1944688"/>
          </a:xfrm>
        </p:spPr>
        <p:txBody>
          <a:bodyPr tIns="0"/>
          <a:lstStyle>
            <a:lvl1pPr>
              <a:defRPr sz="40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5" y="2997200"/>
            <a:ext cx="10367433" cy="1233488"/>
          </a:xfrm>
        </p:spPr>
        <p:txBody>
          <a:bodyPr/>
          <a:lstStyle>
            <a:lvl1pPr marL="0" indent="0">
              <a:spcAft>
                <a:spcPct val="0"/>
              </a:spcAft>
              <a:buFont typeface="Arial" charset="0"/>
              <a:buNone/>
              <a:tabLst/>
              <a:defRPr sz="3600"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255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2708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88917" y="477839"/>
            <a:ext cx="2590800" cy="561498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2285" y="477839"/>
            <a:ext cx="7573433" cy="561498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391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1D3-E97A-4D5C-AB01-E28AD19B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5836-888C-431F-B359-88FB1325DDEA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FDC42-4A63-436D-A68B-802CE3D6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DDA1-0E22-4B2F-B8CC-A6C565D0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496-FC3F-4BE2-84CA-615D9930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4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1F99-DE20-4CE1-871B-9119FF233B51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Szablon PowerPoint Stoen Operator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359818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37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1C28-9BD3-49B8-8A44-D87DDAB59F48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Szablon PowerPoint Stoen Operator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5" y="1807200"/>
            <a:ext cx="11232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54569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37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latin typeface="EON Brix Sans Black" panose="020B0A04040000000000" pitchFamily="34" charset="-18"/>
                <a:cs typeface="EON Office Head" pitchFamily="2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59D5AD2-71A5-4E3D-49E2-BB3180F015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375" y="6050859"/>
            <a:ext cx="5616575" cy="360000"/>
          </a:xfrm>
        </p:spPr>
        <p:txBody>
          <a:bodyPr anchor="b"/>
          <a:lstStyle>
            <a:lvl1pPr algn="l">
              <a:lnSpc>
                <a:spcPct val="10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fld id="{F0EAF0B0-02B5-4EB7-8D8B-804E6D85A9FA}" type="datetime1">
              <a:rPr lang="en-GB" noProof="0" smtClean="0"/>
              <a:t>21/05/2025</a:t>
            </a:fld>
            <a:endParaRPr lang="en-GB" noProof="0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1AA8BB03-560D-F209-DC40-FB19223A2F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4342" y="5436814"/>
            <a:ext cx="1658234" cy="9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1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C872-7F74-45E1-84DF-322009647BA7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Szablon PowerPoint Stoen Operator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24FCAC5-11F5-9A4C-F9DC-4A8182892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FACD359C-D847-4B82-D96F-7456AFF3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7144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3A6CBA61-2475-CC89-F9C3-C02028C81A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4288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3</a:t>
            </a:r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08F4EFE1-28F5-581B-F05D-38EBBE1E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1432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4</a:t>
            </a:r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B30CC30-1713-8F61-2722-FED948533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8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5</a:t>
            </a:r>
          </a:p>
        </p:txBody>
      </p:sp>
      <p:sp>
        <p:nvSpPr>
          <p:cNvPr id="73" name="Text Placeholder 70">
            <a:extLst>
              <a:ext uri="{FF2B5EF4-FFF2-40B4-BE49-F238E27FC236}">
                <a16:creationId xmlns:a16="http://schemas.microsoft.com/office/drawing/2014/main" id="{FA15A0FC-E301-BBB8-6C26-2D2AA6D60F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6651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F884D185-C4E4-F2B6-F85D-0F97BCF7F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09507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7" name="Text Placeholder 70">
            <a:extLst>
              <a:ext uri="{FF2B5EF4-FFF2-40B4-BE49-F238E27FC236}">
                <a16:creationId xmlns:a16="http://schemas.microsoft.com/office/drawing/2014/main" id="{049757F1-D506-2C2C-269C-5FC0FDF083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 err="1"/>
              <a:t>Fusce</a:t>
            </a:r>
            <a:r>
              <a:rPr lang="en-GB" b="0" noProof="0"/>
              <a:t> </a:t>
            </a:r>
            <a:r>
              <a:rPr lang="en-GB" b="0" noProof="0" err="1"/>
              <a:t>tristique</a:t>
            </a:r>
            <a:r>
              <a:rPr lang="en-GB" b="0" noProof="0"/>
              <a:t>, </a:t>
            </a:r>
            <a:r>
              <a:rPr lang="en-GB" b="0" noProof="0" err="1"/>
              <a:t>orci</a:t>
            </a:r>
            <a:r>
              <a:rPr lang="en-GB" b="0" noProof="0"/>
              <a:t> </a:t>
            </a:r>
            <a:r>
              <a:rPr lang="en-GB" b="0" noProof="0" err="1"/>
              <a:t>nec</a:t>
            </a:r>
            <a:r>
              <a:rPr lang="en-GB" b="0" noProof="0"/>
              <a:t> </a:t>
            </a:r>
            <a:r>
              <a:rPr lang="en-GB" b="0" noProof="0" err="1"/>
              <a:t>mollis</a:t>
            </a:r>
            <a:r>
              <a:rPr lang="en-GB" b="0" noProof="0"/>
              <a:t> </a:t>
            </a:r>
            <a:r>
              <a:rPr lang="en-GB" b="0" noProof="0" err="1"/>
              <a:t>aliquet</a:t>
            </a:r>
            <a:r>
              <a:rPr lang="en-GB" b="0" noProof="0"/>
              <a:t>, </a:t>
            </a:r>
            <a:r>
              <a:rPr lang="en-GB" b="0" noProof="0" err="1"/>
              <a:t>tortor</a:t>
            </a:r>
            <a:r>
              <a:rPr lang="en-GB" b="0" noProof="0"/>
              <a:t> </a:t>
            </a:r>
            <a:r>
              <a:rPr lang="en-GB" b="0" noProof="0" err="1"/>
              <a:t>velit</a:t>
            </a:r>
            <a:r>
              <a:rPr lang="en-GB" b="0" noProof="0"/>
              <a:t> </a:t>
            </a:r>
            <a:r>
              <a:rPr lang="en-GB" b="0" noProof="0" err="1"/>
              <a:t>blandit</a:t>
            </a:r>
            <a:r>
              <a:rPr lang="en-GB" b="0" noProof="0"/>
              <a:t> </a:t>
            </a:r>
            <a:r>
              <a:rPr lang="en-GB" b="0" noProof="0" err="1"/>
              <a:t>urna</a:t>
            </a:r>
            <a:r>
              <a:rPr lang="en-GB" b="0" noProof="0"/>
              <a:t>, </a:t>
            </a:r>
            <a:r>
              <a:rPr lang="en-GB" b="0" noProof="0" err="1"/>
              <a:t>sed</a:t>
            </a:r>
            <a:r>
              <a:rPr lang="en-GB" b="0" noProof="0"/>
              <a:t> gravida </a:t>
            </a:r>
            <a:r>
              <a:rPr lang="en-GB" b="0" noProof="0" err="1"/>
              <a:t>odio</a:t>
            </a:r>
            <a:r>
              <a:rPr lang="en-GB" b="0" noProof="0"/>
              <a:t> </a:t>
            </a:r>
            <a:r>
              <a:rPr lang="en-GB" b="0" noProof="0" err="1"/>
              <a:t>quam</a:t>
            </a:r>
            <a:r>
              <a:rPr lang="en-GB" b="0" noProof="0"/>
              <a:t> </a:t>
            </a:r>
            <a:r>
              <a:rPr lang="en-GB" b="0" noProof="0" err="1"/>
              <a:t>ut</a:t>
            </a:r>
            <a:r>
              <a:rPr lang="en-GB" b="0" noProof="0"/>
              <a:t> </a:t>
            </a:r>
            <a:r>
              <a:rPr lang="en-GB" b="0" noProof="0" err="1"/>
              <a:t>leo</a:t>
            </a:r>
            <a:r>
              <a:rPr lang="en-GB" b="0" noProof="0"/>
              <a:t>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B14F01AA-43F5-F834-B7F6-3949E5206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3795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9" name="Text Placeholder 70">
            <a:extLst>
              <a:ext uri="{FF2B5EF4-FFF2-40B4-BE49-F238E27FC236}">
                <a16:creationId xmlns:a16="http://schemas.microsoft.com/office/drawing/2014/main" id="{6CE067F8-251E-8C0B-ACA3-8B0217FB0B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0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595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2E56A6B5-6638-1EBD-C8EC-8B45B057CC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en-GB" noProof="0"/>
              <a:t>Szablon PowerPoint Stoen Operator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F8125B0E-A430-BE60-8185-DF418040DB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Image">
            <a:extLst>
              <a:ext uri="{FF2B5EF4-FFF2-40B4-BE49-F238E27FC236}">
                <a16:creationId xmlns:a16="http://schemas.microsoft.com/office/drawing/2014/main" id="{2CA009F2-CDFA-1DA7-02B3-838E529006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  <a:latin typeface="EON Brix Sans Black" panose="020B0A04040000000000" pitchFamily="34" charset="-18"/>
                <a:cs typeface="EON Office Head" pitchFamily="2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4992822-E94C-1702-FD5A-3197C5DBF06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9375" y="6050859"/>
            <a:ext cx="5616000" cy="3600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fld id="{A8FCB472-D4B8-4ECC-94DB-3C259404507A}" type="datetime1">
              <a:rPr lang="en-GB" noProof="0" smtClean="0"/>
              <a:t>21/05/2025</a:t>
            </a:fld>
            <a:endParaRPr lang="en-GB" noProof="0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54739D5B-A044-BDB2-D782-9BBDA9F8DB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4342" y="5436814"/>
            <a:ext cx="1658234" cy="9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29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latin typeface="EON Brix Sans Black" panose="020B0A04040000000000" pitchFamily="34" charset="-18"/>
                <a:cs typeface="EON Office Head" pitchFamily="2" charset="0"/>
              </a:defRPr>
            </a:lvl1pPr>
          </a:lstStyle>
          <a:p>
            <a:r>
              <a:rPr lang="en-GB" noProof="0"/>
              <a:t>Title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59D5AD2-71A5-4E3D-49E2-BB3180F015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375" y="6050859"/>
            <a:ext cx="5616575" cy="360000"/>
          </a:xfrm>
        </p:spPr>
        <p:txBody>
          <a:bodyPr anchor="b"/>
          <a:lstStyle>
            <a:lvl1pPr algn="l">
              <a:lnSpc>
                <a:spcPct val="10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fld id="{F0EAF0B0-02B5-4EB7-8D8B-804E6D85A9FA}" type="datetime1">
              <a:rPr lang="en-GB" noProof="0" smtClean="0"/>
              <a:t>21/05/2025</a:t>
            </a:fld>
            <a:endParaRPr lang="en-GB" noProof="0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1AA8BB03-560D-F209-DC40-FB19223A2F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4342" y="5436814"/>
            <a:ext cx="1658234" cy="9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4928A5DD-42DC-4D0E-AEB3-813D51B7D73D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Biblioteka slajdów Stoen Operator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567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54625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C298-FBAE-4DAE-8E19-5AE87D001EE7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Biblioteka slajdów Stoen Operator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3101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64AB6-0912-0D16-C25D-0763240699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41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GB" sz="14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7A87EBF9-A5F2-4318-B9AD-ABF008F14892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Szablon PowerPoint Stoen Operator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11232575" cy="180964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Brix Sans Black" panose="020B0A04040000000000" pitchFamily="34" charset="-18"/>
                <a:cs typeface="EON Office Head" pitchFamily="2" charset="0"/>
              </a:defRPr>
            </a:lvl1pPr>
          </a:lstStyle>
          <a:p>
            <a:r>
              <a:rPr lang="en-GB" noProof="0"/>
              <a:t>Heading</a:t>
            </a:r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C079F7D-79FF-41AB-124C-407E69AFC1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ECF06861-9D4E-FDEF-993D-96CA6FA8BC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86D6CD-FB18-19C2-A75E-33EDA5AF8E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2331936"/>
            <a:ext cx="6444668" cy="1557151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2899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263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2285" y="1700213"/>
            <a:ext cx="5082116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700213"/>
            <a:ext cx="5082117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5004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905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2695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06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9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3658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ags" Target="../tags/tag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iekt 2" hidden="1">
            <a:extLst>
              <a:ext uri="{FF2B5EF4-FFF2-40B4-BE49-F238E27FC236}">
                <a16:creationId xmlns:a16="http://schemas.microsoft.com/office/drawing/2014/main" id="{7701053D-79F0-4D80-94F2-4DBF0033FB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9553385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2" imgH="342" progId="TCLayout.ActiveDocument.1">
                  <p:embed/>
                </p:oleObj>
              </mc:Choice>
              <mc:Fallback>
                <p:oleObj name="think-cell Slide" r:id="rId14" imgW="342" imgH="342" progId="TCLayout.ActiveDocument.1">
                  <p:embed/>
                  <p:pic>
                    <p:nvPicPr>
                      <p:cNvPr id="3" name="Obiekt 2" hidden="1">
                        <a:extLst>
                          <a:ext uri="{FF2B5EF4-FFF2-40B4-BE49-F238E27FC236}">
                            <a16:creationId xmlns:a16="http://schemas.microsoft.com/office/drawing/2014/main" id="{7701053D-79F0-4D80-94F2-4DBF0033F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>
            <a:extLst>
              <a:ext uri="{FF2B5EF4-FFF2-40B4-BE49-F238E27FC236}">
                <a16:creationId xmlns:a16="http://schemas.microsoft.com/office/drawing/2014/main" id="{22E365C9-BBBE-46B0-BD35-58A55D564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12285" y="477838"/>
            <a:ext cx="1036743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Titelmasterformat durch Klicken bearbeiten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B92AF11-4DA2-4E56-9144-87E08F418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912285" y="1700213"/>
            <a:ext cx="1036743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Textmasterformate durch Klicken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E5974E4B-F2DA-475B-927B-AD0B4DF6EB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79718" y="6308725"/>
            <a:ext cx="768349" cy="287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en-US" sz="800"/>
              <a:t>Strona</a:t>
            </a:r>
            <a:r>
              <a:rPr lang="en-US" altLang="en-US" sz="800"/>
              <a:t> </a:t>
            </a:r>
            <a:fld id="{4F0B773F-C102-40FF-A8CC-97F6977F41EF}" type="slidenum">
              <a:rPr lang="en-US" altLang="en-US" sz="800" smtClean="0"/>
              <a:pPr eaLnBrk="1" hangingPunct="1">
                <a:defRPr/>
              </a:pPr>
              <a:t>‹#›</a:t>
            </a:fld>
            <a:endParaRPr lang="en-US" altLang="en-US" sz="800"/>
          </a:p>
        </p:txBody>
      </p:sp>
      <p:sp>
        <p:nvSpPr>
          <p:cNvPr id="2054" name="Rectangle 7">
            <a:extLst>
              <a:ext uri="{FF2B5EF4-FFF2-40B4-BE49-F238E27FC236}">
                <a16:creationId xmlns:a16="http://schemas.microsoft.com/office/drawing/2014/main" id="{07676A02-F9A3-4F72-B713-BE4B3AEEA6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793067" y="6308725"/>
            <a:ext cx="7008284" cy="2873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100000"/>
              </a:spcAft>
              <a:buClr>
                <a:schemeClr val="accent1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nl-NL" altLang="en-US" sz="800" err="1"/>
              <a:t>Stoen</a:t>
            </a:r>
            <a:r>
              <a:rPr lang="nl-NL" altLang="en-US" sz="800"/>
              <a:t> Operator </a:t>
            </a:r>
            <a:r>
              <a:rPr lang="nl-NL" altLang="en-US" sz="800" err="1"/>
              <a:t>Sp</a:t>
            </a:r>
            <a:r>
              <a:rPr lang="nl-NL" altLang="en-US" sz="800"/>
              <a:t>. </a:t>
            </a:r>
            <a:r>
              <a:rPr lang="nl-NL" altLang="en-US" sz="800" err="1"/>
              <a:t>z</a:t>
            </a:r>
            <a:r>
              <a:rPr lang="nl-NL" altLang="en-US" sz="800"/>
              <a:t> o.o.      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4F6894F-C761-4902-A22B-6CBDE4D117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285" y="6094576"/>
            <a:ext cx="1234228" cy="728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panose="020B0604020202020204" pitchFamily="34" charset="0"/>
        <a:buChar char="&gt;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619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panose="020B0604020202020204" pitchFamily="34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2pPr>
      <a:lvl3pPr marL="806450" indent="-274638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panose="020B0604020202020204" pitchFamily="34" charset="0"/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3pPr>
      <a:lvl4pPr marL="10731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panose="020B0604020202020204" pitchFamily="34" charset="0"/>
        <a:buChar char="–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4pPr>
      <a:lvl5pPr marL="1339850" indent="-265113"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5pPr>
      <a:lvl6pPr marL="1797050" indent="-265113" algn="l" rtl="0" fontAlgn="base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fontAlgn="base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fontAlgn="base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fontAlgn="base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35FA2F-196F-B7E9-F8E7-BA2662EB2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Heading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1CCA2-64AC-011A-6E48-D7BAE381437D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80000" y="1808163"/>
            <a:ext cx="1123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  <a:p>
            <a:pPr lvl="5"/>
            <a:r>
              <a:rPr lang="en-GB" noProof="0"/>
              <a:t>Text</a:t>
            </a:r>
          </a:p>
          <a:p>
            <a:pPr lvl="6"/>
            <a:r>
              <a:rPr lang="en-GB" noProof="0"/>
              <a:t>Text</a:t>
            </a:r>
          </a:p>
          <a:p>
            <a:pPr lvl="7"/>
            <a:r>
              <a:rPr lang="en-GB" noProof="0"/>
              <a:t>Text</a:t>
            </a:r>
          </a:p>
          <a:p>
            <a:pPr lvl="8"/>
            <a:r>
              <a:rPr lang="en-GB" noProof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03A87-3372-7C52-3A6E-92D7BAAC45F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83998" y="6526212"/>
            <a:ext cx="1188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370971A6-8427-41EB-B293-3B0E73D3B021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7ADF3-BF8D-274D-175D-117F148AB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80000" y="6526212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Szablon PowerPoint Stoen Operator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8E599-8D88-7F1F-581D-9EE50A46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empower - DO NOT DELETE!!!" hidden="1">
            <a:extLst>
              <a:ext uri="{FF2B5EF4-FFF2-40B4-BE49-F238E27FC236}">
                <a16:creationId xmlns:a16="http://schemas.microsoft.com/office/drawing/2014/main" id="{CD89FD70-3824-0C4D-517B-1E78167FED4E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428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7" r:id="rId2"/>
    <p:sldLayoutId id="2147483665" r:id="rId3"/>
    <p:sldLayoutId id="2147483662" r:id="rId4"/>
    <p:sldLayoutId id="2147483723" r:id="rId5"/>
    <p:sldLayoutId id="2147483725" r:id="rId6"/>
    <p:sldLayoutId id="2147483724" r:id="rId7"/>
  </p:sldLayoutIdLst>
  <p:hf hdr="0" dt="0"/>
  <p:txStyles>
    <p:titleStyle>
      <a:lvl1pPr algn="l" defTabSz="5400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17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0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335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35FA2F-196F-B7E9-F8E7-BA2662EB2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Heading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1CCA2-64AC-011A-6E48-D7BAE381437D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80000" y="1808163"/>
            <a:ext cx="1123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  <a:p>
            <a:pPr lvl="5"/>
            <a:r>
              <a:rPr lang="en-GB" noProof="0"/>
              <a:t>Text</a:t>
            </a:r>
          </a:p>
          <a:p>
            <a:pPr lvl="6"/>
            <a:r>
              <a:rPr lang="en-GB" noProof="0"/>
              <a:t>Text</a:t>
            </a:r>
          </a:p>
          <a:p>
            <a:pPr lvl="7"/>
            <a:r>
              <a:rPr lang="en-GB" noProof="0"/>
              <a:t>Text</a:t>
            </a:r>
          </a:p>
          <a:p>
            <a:pPr lvl="8"/>
            <a:r>
              <a:rPr lang="en-GB" noProof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03A87-3372-7C52-3A6E-92D7BAAC45F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83998" y="6526212"/>
            <a:ext cx="1188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4393401D-D691-4BEC-8482-69325F1D289C}" type="datetime1">
              <a:rPr lang="en-GB" noProof="0" smtClean="0"/>
              <a:t>21/05/2025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7ADF3-BF8D-274D-175D-117F148AB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80000" y="6526212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Biblioteka slajdów Stoen Operator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8E599-8D88-7F1F-581D-9EE50A46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empower - DO NOT DELETE!!!" hidden="1">
            <a:extLst>
              <a:ext uri="{FF2B5EF4-FFF2-40B4-BE49-F238E27FC236}">
                <a16:creationId xmlns:a16="http://schemas.microsoft.com/office/drawing/2014/main" id="{CD89FD70-3824-0C4D-517B-1E78167FED4E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428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9" r:id="rId2"/>
    <p:sldLayoutId id="2147483951" r:id="rId3"/>
  </p:sldLayoutIdLst>
  <p:hf hdr="0" dt="0"/>
  <p:txStyles>
    <p:titleStyle>
      <a:lvl1pPr algn="l" defTabSz="5400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17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0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335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hyperlink" Target="mailto:Inwestycje.strategiczne@stoen.pl" TargetMode="External"/><Relationship Id="rId4" Type="http://schemas.openxmlformats.org/officeDocument/2006/relationships/hyperlink" Target="mailto:Joanna.sokolowska@stoen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738E7-B925-934C-8E25-969ECF3B4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B8F6369-C54F-4223-7B43-5689B18BC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2245659"/>
            <a:ext cx="5616575" cy="105634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 sz="3200"/>
              <a:t>22 maja 2025</a:t>
            </a:r>
            <a:endParaRPr lang="pl-P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DBF272-0708-DC72-5571-D78BF048B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512763"/>
            <a:ext cx="12797664" cy="1732896"/>
          </a:xfrm>
        </p:spPr>
        <p:txBody>
          <a:bodyPr/>
          <a:lstStyle/>
          <a:p>
            <a:r>
              <a:rPr lang="pl-PL" sz="5000" noProof="1">
                <a:latin typeface="EON Brix Sans Black"/>
              </a:rPr>
              <a:t>Wąskie gardło transformacji energetycznej.</a:t>
            </a:r>
            <a:br>
              <a:rPr lang="pl-PL" sz="5000" noProof="1">
                <a:latin typeface="EON Brix Sans Black"/>
              </a:rPr>
            </a:br>
            <a:r>
              <a:rPr lang="pl-PL" sz="5000" noProof="1">
                <a:latin typeface="EON Brix Sans Black"/>
              </a:rPr>
              <a:t>Efektywne rozwijanie infrastruktury</a:t>
            </a:r>
            <a:endParaRPr lang="pl-PL" sz="5000" noProof="1"/>
          </a:p>
        </p:txBody>
      </p:sp>
    </p:spTree>
    <p:extLst>
      <p:ext uri="{BB962C8B-B14F-4D97-AF65-F5344CB8AC3E}">
        <p14:creationId xmlns:p14="http://schemas.microsoft.com/office/powerpoint/2010/main" val="178278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859C5-2DF3-AB71-2A4B-3B64EC63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496-FC3F-4BE2-84CA-615D9930646E}" type="slidenum">
              <a:rPr lang="en-US" smtClean="0"/>
              <a:t>10</a:t>
            </a:fld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0D88C71-2019-44AA-0DAA-9383CDFDD797}"/>
              </a:ext>
            </a:extLst>
          </p:cNvPr>
          <p:cNvSpPr>
            <a:spLocks noGrp="1"/>
          </p:cNvSpPr>
          <p:nvPr/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noProof="1"/>
              <a:t>Komunikacja</a:t>
            </a:r>
            <a:endParaRPr lang="en-US" noProof="1"/>
          </a:p>
        </p:txBody>
      </p:sp>
      <p:sp>
        <p:nvSpPr>
          <p:cNvPr id="5" name="Richtungspfeil 29">
            <a:extLst>
              <a:ext uri="{FF2B5EF4-FFF2-40B4-BE49-F238E27FC236}">
                <a16:creationId xmlns:a16="http://schemas.microsoft.com/office/drawing/2014/main" id="{7E3B1742-A163-1191-B569-0D3E5A0B7A7B}"/>
              </a:ext>
            </a:extLst>
          </p:cNvPr>
          <p:cNvSpPr/>
          <p:nvPr/>
        </p:nvSpPr>
        <p:spPr bwMode="gray">
          <a:xfrm>
            <a:off x="809259" y="2926530"/>
            <a:ext cx="3192316" cy="312862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67">
              <a:solidFill>
                <a:schemeClr val="tx1"/>
              </a:solidFill>
            </a:endParaRPr>
          </a:p>
        </p:txBody>
      </p:sp>
      <p:sp>
        <p:nvSpPr>
          <p:cNvPr id="6" name="Richtungspfeil 29">
            <a:extLst>
              <a:ext uri="{FF2B5EF4-FFF2-40B4-BE49-F238E27FC236}">
                <a16:creationId xmlns:a16="http://schemas.microsoft.com/office/drawing/2014/main" id="{6B07617C-397D-91AF-14F4-5B5C21234478}"/>
              </a:ext>
            </a:extLst>
          </p:cNvPr>
          <p:cNvSpPr/>
          <p:nvPr/>
        </p:nvSpPr>
        <p:spPr bwMode="gray">
          <a:xfrm>
            <a:off x="4282217" y="2945343"/>
            <a:ext cx="3521131" cy="3100402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67">
              <a:solidFill>
                <a:schemeClr val="tx1"/>
              </a:solidFill>
            </a:endParaRPr>
          </a:p>
        </p:txBody>
      </p:sp>
      <p:sp>
        <p:nvSpPr>
          <p:cNvPr id="7" name="Richtungspfeil 29">
            <a:extLst>
              <a:ext uri="{FF2B5EF4-FFF2-40B4-BE49-F238E27FC236}">
                <a16:creationId xmlns:a16="http://schemas.microsoft.com/office/drawing/2014/main" id="{DD637E07-ECE7-62AC-DE04-E7592756F6B4}"/>
              </a:ext>
            </a:extLst>
          </p:cNvPr>
          <p:cNvSpPr/>
          <p:nvPr/>
        </p:nvSpPr>
        <p:spPr bwMode="gray">
          <a:xfrm>
            <a:off x="8075471" y="2954751"/>
            <a:ext cx="3455278" cy="30909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67">
              <a:solidFill>
                <a:schemeClr val="tx1"/>
              </a:solidFill>
            </a:endParaRPr>
          </a:p>
        </p:txBody>
      </p:sp>
      <p:sp>
        <p:nvSpPr>
          <p:cNvPr id="11" name="02 Textbox 30%">
            <a:extLst>
              <a:ext uri="{FF2B5EF4-FFF2-40B4-BE49-F238E27FC236}">
                <a16:creationId xmlns:a16="http://schemas.microsoft.com/office/drawing/2014/main" id="{601CACCD-0446-63DC-1724-50C90E7CEAB7}"/>
              </a:ext>
            </a:extLst>
          </p:cNvPr>
          <p:cNvSpPr txBox="1"/>
          <p:nvPr/>
        </p:nvSpPr>
        <p:spPr>
          <a:xfrm>
            <a:off x="8155855" y="3432592"/>
            <a:ext cx="3315997" cy="2528674"/>
          </a:xfrm>
          <a:prstGeom prst="rect">
            <a:avLst/>
          </a:prstGeom>
        </p:spPr>
        <p:txBody>
          <a:bodyPr vert="horz" lIns="144000" tIns="0" rIns="144000" bIns="0" rtlCol="0" anchor="t">
            <a:noAutofit/>
          </a:bodyPr>
          <a:lstStyle>
            <a:defPPr>
              <a:defRPr lang="de-DE"/>
            </a:defPPr>
            <a:lvl1pPr marL="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lvl="1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lvl="2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lvl="3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1" indent="-215900">
              <a:buClr>
                <a:srgbClr val="1A1A1A"/>
              </a:buClr>
              <a:buFont typeface="Arial"/>
              <a:buChar char="•"/>
            </a:pPr>
            <a:r>
              <a:rPr lang="pl-PL" sz="1400" noProof="1">
                <a:solidFill>
                  <a:srgbClr val="404040"/>
                </a:solidFill>
                <a:ea typeface="+mn-lt"/>
                <a:cs typeface="+mn-lt"/>
              </a:rPr>
              <a:t>działania informacyjne w prasie, internecie i na nośnikach outdoor</a:t>
            </a:r>
            <a:endParaRPr lang="pl-PL" sz="1400" noProof="1">
              <a:ea typeface="+mn-lt"/>
              <a:cs typeface="+mn-lt"/>
            </a:endParaRPr>
          </a:p>
          <a:p>
            <a:pPr marL="215900" lvl="1" indent="-215900">
              <a:buClr>
                <a:srgbClr val="1A1A1A"/>
              </a:buClr>
              <a:buFont typeface="Arial"/>
              <a:buChar char="•"/>
            </a:pPr>
            <a:r>
              <a:rPr lang="pl-PL" sz="1400" noProof="1">
                <a:solidFill>
                  <a:srgbClr val="404040"/>
                </a:solidFill>
                <a:ea typeface="+mn-lt"/>
                <a:cs typeface="+mn-lt"/>
              </a:rPr>
              <a:t>informacje prasowe na stronach internetowych właściwych dzielnic</a:t>
            </a:r>
            <a:endParaRPr lang="en-US" sz="1400" noProof="1">
              <a:ea typeface="+mn-lt"/>
              <a:cs typeface="+mn-lt"/>
            </a:endParaRPr>
          </a:p>
          <a:p>
            <a:pPr marL="215900" lvl="1" indent="-215900">
              <a:buClr>
                <a:srgbClr val="1A1A1A"/>
              </a:buClr>
              <a:buFont typeface="Arial"/>
              <a:buChar char="•"/>
            </a:pPr>
            <a:r>
              <a:rPr lang="pl-PL" sz="1400" noProof="1">
                <a:solidFill>
                  <a:srgbClr val="404040"/>
                </a:solidFill>
                <a:ea typeface="+mn-lt"/>
                <a:cs typeface="+mn-lt"/>
              </a:rPr>
              <a:t>otwarte zaproszenia na dyżury</a:t>
            </a:r>
            <a:endParaRPr lang="en-US" sz="1400" noProof="1"/>
          </a:p>
          <a:p>
            <a:pPr marL="215900" lvl="1" indent="-215900">
              <a:buFont typeface="Arial"/>
            </a:pPr>
            <a:r>
              <a:rPr lang="pl-PL" sz="1400" noProof="1">
                <a:solidFill>
                  <a:srgbClr val="404040"/>
                </a:solidFill>
                <a:ea typeface="+mn-lt"/>
                <a:cs typeface="+mn-lt"/>
              </a:rPr>
              <a:t>poszerzanie ogólnej wiedzy na temat wagi inwestycji elektroenergetycznych</a:t>
            </a:r>
          </a:p>
          <a:p>
            <a:pPr marL="215900" lvl="1" indent="-215900">
              <a:buFont typeface="Arial"/>
            </a:pPr>
            <a:r>
              <a:rPr lang="pl-PL" sz="1400" noProof="1">
                <a:solidFill>
                  <a:srgbClr val="404040"/>
                </a:solidFill>
              </a:rPr>
              <a:t>transpartentność komunikacji w celu mitygacji napięć i uniknięcia protestów</a:t>
            </a:r>
          </a:p>
        </p:txBody>
      </p:sp>
      <p:sp>
        <p:nvSpPr>
          <p:cNvPr id="12" name="02 Textbox 30%">
            <a:extLst>
              <a:ext uri="{FF2B5EF4-FFF2-40B4-BE49-F238E27FC236}">
                <a16:creationId xmlns:a16="http://schemas.microsoft.com/office/drawing/2014/main" id="{8259E5C2-2923-026F-FF0A-FA75CF2DFFA4}"/>
              </a:ext>
            </a:extLst>
          </p:cNvPr>
          <p:cNvSpPr txBox="1"/>
          <p:nvPr/>
        </p:nvSpPr>
        <p:spPr>
          <a:xfrm>
            <a:off x="8259336" y="3101016"/>
            <a:ext cx="2629258" cy="268983"/>
          </a:xfrm>
          <a:prstGeom prst="rect">
            <a:avLst/>
          </a:prstGeom>
        </p:spPr>
        <p:txBody>
          <a:bodyPr vert="horz" lIns="144000" tIns="0" rIns="144000" bIns="0" rtlCol="0" anchor="t">
            <a:noAutofit/>
          </a:bodyPr>
          <a:lstStyle>
            <a:defPPr>
              <a:defRPr lang="de-DE"/>
            </a:defPPr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noProof="1"/>
              <a:t>Opinia publiczna</a:t>
            </a:r>
            <a:endParaRPr lang="en-US" noProof="1"/>
          </a:p>
        </p:txBody>
      </p:sp>
      <p:sp>
        <p:nvSpPr>
          <p:cNvPr id="13" name="02 Textbox 30%">
            <a:extLst>
              <a:ext uri="{FF2B5EF4-FFF2-40B4-BE49-F238E27FC236}">
                <a16:creationId xmlns:a16="http://schemas.microsoft.com/office/drawing/2014/main" id="{6892DBE8-B7B6-3AB1-5B1F-A7B6A4E0912B}"/>
              </a:ext>
            </a:extLst>
          </p:cNvPr>
          <p:cNvSpPr txBox="1"/>
          <p:nvPr/>
        </p:nvSpPr>
        <p:spPr>
          <a:xfrm>
            <a:off x="4283350" y="3780666"/>
            <a:ext cx="3315998" cy="1945415"/>
          </a:xfrm>
          <a:prstGeom prst="rect">
            <a:avLst/>
          </a:prstGeom>
        </p:spPr>
        <p:txBody>
          <a:bodyPr vert="horz" lIns="144000" tIns="0" rIns="144000" bIns="0" rtlCol="0" anchor="t">
            <a:noAutofit/>
          </a:bodyPr>
          <a:lstStyle>
            <a:defPPr>
              <a:defRPr lang="de-DE"/>
            </a:defPPr>
            <a:lvl1pPr marL="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lvl="1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lvl="2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lvl="3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de-DE" sz="1400" noProof="1">
                <a:solidFill>
                  <a:srgbClr val="1A1A1A"/>
                </a:solidFill>
                <a:ea typeface="+mn-lt"/>
                <a:cs typeface="+mn-lt"/>
              </a:rPr>
              <a:t>organizacja spotkań informacyjno-konsultacyjnych</a:t>
            </a:r>
            <a:endParaRPr lang="en-US">
              <a:solidFill>
                <a:srgbClr val="1A1A1A"/>
              </a:solidFill>
              <a:ea typeface="+mn-lt"/>
              <a:cs typeface="+mn-lt"/>
            </a:endParaRPr>
          </a:p>
          <a:p>
            <a:pPr marL="285750" indent="-285750">
              <a:buChar char="•"/>
            </a:pPr>
            <a:r>
              <a:rPr lang="de-DE" sz="1400" noProof="1"/>
              <a:t>dedykowane spotkania dla właścicieli działek</a:t>
            </a:r>
          </a:p>
          <a:p>
            <a:pPr marL="285750" indent="-285750">
              <a:buChar char="•"/>
            </a:pPr>
            <a:r>
              <a:rPr lang="de-DE" sz="1400" noProof="1"/>
              <a:t>zebranie uwag</a:t>
            </a:r>
          </a:p>
          <a:p>
            <a:pPr marL="285750" indent="-285750">
              <a:buChar char="•"/>
            </a:pPr>
            <a:r>
              <a:rPr lang="de-DE" sz="1400" noProof="1"/>
              <a:t>uzgodnienie przebiegu trasy</a:t>
            </a:r>
          </a:p>
          <a:p>
            <a:pPr marL="285750" indent="-285750">
              <a:buChar char="•"/>
            </a:pPr>
            <a:r>
              <a:rPr lang="de-DE" sz="1400" noProof="1"/>
              <a:t>wybór formatu współpracy</a:t>
            </a:r>
          </a:p>
        </p:txBody>
      </p:sp>
      <p:sp>
        <p:nvSpPr>
          <p:cNvPr id="14" name="02 Textbox 30%">
            <a:extLst>
              <a:ext uri="{FF2B5EF4-FFF2-40B4-BE49-F238E27FC236}">
                <a16:creationId xmlns:a16="http://schemas.microsoft.com/office/drawing/2014/main" id="{85900D2A-DB1B-07BD-6B0E-A5EF5F919F65}"/>
              </a:ext>
            </a:extLst>
          </p:cNvPr>
          <p:cNvSpPr txBox="1"/>
          <p:nvPr/>
        </p:nvSpPr>
        <p:spPr>
          <a:xfrm>
            <a:off x="4283350" y="3101016"/>
            <a:ext cx="3315999" cy="334834"/>
          </a:xfrm>
          <a:prstGeom prst="rect">
            <a:avLst/>
          </a:prstGeom>
        </p:spPr>
        <p:txBody>
          <a:bodyPr vert="horz" lIns="144000" tIns="0" rIns="144000" bIns="0" rtlCol="0" anchor="t">
            <a:noAutofit/>
          </a:bodyPr>
          <a:lstStyle>
            <a:defPPr>
              <a:defRPr lang="de-DE"/>
            </a:defPPr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noProof="1"/>
              <a:t>Właściciele działek i lokalne społeczności</a:t>
            </a:r>
            <a:endParaRPr lang="en-US" noProof="1"/>
          </a:p>
        </p:txBody>
      </p:sp>
      <p:sp>
        <p:nvSpPr>
          <p:cNvPr id="15" name="02 Textbox 30%">
            <a:extLst>
              <a:ext uri="{FF2B5EF4-FFF2-40B4-BE49-F238E27FC236}">
                <a16:creationId xmlns:a16="http://schemas.microsoft.com/office/drawing/2014/main" id="{A3448F6A-2AD8-D702-65DC-18476842085E}"/>
              </a:ext>
            </a:extLst>
          </p:cNvPr>
          <p:cNvSpPr txBox="1"/>
          <p:nvPr/>
        </p:nvSpPr>
        <p:spPr>
          <a:xfrm>
            <a:off x="809259" y="3761853"/>
            <a:ext cx="3091108" cy="2198307"/>
          </a:xfrm>
          <a:prstGeom prst="rect">
            <a:avLst/>
          </a:prstGeom>
        </p:spPr>
        <p:txBody>
          <a:bodyPr vert="horz" lIns="144000" tIns="0" rIns="144000" bIns="0" rtlCol="0" anchor="t">
            <a:noAutofit/>
          </a:bodyPr>
          <a:lstStyle>
            <a:defPPr>
              <a:defRPr lang="de-DE"/>
            </a:defPPr>
            <a:lvl1pPr marL="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lvl="1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lvl="2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lvl="3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har char="•"/>
            </a:pPr>
            <a:r>
              <a:rPr lang="de-DE" sz="1400" noProof="1"/>
              <a:t>spotkania informacyjne i konsultacyjne z przedstawicielami Dzielnic i Gmin</a:t>
            </a:r>
            <a:endParaRPr lang="en-US"/>
          </a:p>
          <a:p>
            <a:pPr marL="215900" lvl="1" indent="-215900"/>
            <a:r>
              <a:rPr lang="de-DE" sz="1400" noProof="1"/>
              <a:t>bieżący kontakt z Wydziałem Infrastruktury i Rolnictwa oraz Wydziałem Skarbu Państwa</a:t>
            </a:r>
          </a:p>
        </p:txBody>
      </p:sp>
      <p:sp>
        <p:nvSpPr>
          <p:cNvPr id="16" name="02 Textbox 30%">
            <a:extLst>
              <a:ext uri="{FF2B5EF4-FFF2-40B4-BE49-F238E27FC236}">
                <a16:creationId xmlns:a16="http://schemas.microsoft.com/office/drawing/2014/main" id="{BEBE7EF4-C866-978F-C964-0B4DA456E05E}"/>
              </a:ext>
            </a:extLst>
          </p:cNvPr>
          <p:cNvSpPr txBox="1"/>
          <p:nvPr/>
        </p:nvSpPr>
        <p:spPr>
          <a:xfrm>
            <a:off x="809259" y="3101017"/>
            <a:ext cx="3212517" cy="268983"/>
          </a:xfrm>
          <a:prstGeom prst="rect">
            <a:avLst/>
          </a:prstGeom>
        </p:spPr>
        <p:txBody>
          <a:bodyPr vert="horz" lIns="144000" tIns="0" rIns="144000" bIns="0" rtlCol="0" anchor="t">
            <a:noAutofit/>
          </a:bodyPr>
          <a:lstStyle>
            <a:defPPr>
              <a:defRPr lang="de-DE"/>
            </a:defPPr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noProof="1"/>
              <a:t>Administracja publiczna</a:t>
            </a:r>
            <a:r>
              <a:rPr lang="de-DE" sz="1600" b="1" noProof="1"/>
              <a:t> </a:t>
            </a:r>
          </a:p>
        </p:txBody>
      </p:sp>
      <p:sp>
        <p:nvSpPr>
          <p:cNvPr id="17" name="Foliennummernplatzhalter 22">
            <a:extLst>
              <a:ext uri="{FF2B5EF4-FFF2-40B4-BE49-F238E27FC236}">
                <a16:creationId xmlns:a16="http://schemas.microsoft.com/office/drawing/2014/main" id="{EB3644C6-5A5F-2E67-BA1A-02759C3F51DC}"/>
              </a:ext>
            </a:extLst>
          </p:cNvPr>
          <p:cNvSpPr>
            <a:spLocks noGrp="1"/>
          </p:cNvSpPr>
          <p:nvPr/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 noProof="0" smtClean="0"/>
              <a:pPr/>
              <a:t>10</a:t>
            </a:fld>
            <a:endParaRPr lang="de-DE" noProof="0"/>
          </a:p>
        </p:txBody>
      </p:sp>
      <p:pic>
        <p:nvPicPr>
          <p:cNvPr id="19" name="Grafik 30" descr="Ein Bild, das Person, Menschliches Gesicht, Kleidung, Lange Haare enthält.&#10;&#10;Automatisch generierte Beschreibung">
            <a:extLst>
              <a:ext uri="{FF2B5EF4-FFF2-40B4-BE49-F238E27FC236}">
                <a16:creationId xmlns:a16="http://schemas.microsoft.com/office/drawing/2014/main" id="{C58D8521-80BC-5144-82D1-FF5DDC976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" r="788" b="14656"/>
          <a:stretch/>
        </p:blipFill>
        <p:spPr>
          <a:xfrm>
            <a:off x="4284857" y="1439664"/>
            <a:ext cx="2605025" cy="1483200"/>
          </a:xfrm>
          <a:prstGeom prst="rect">
            <a:avLst/>
          </a:prstGeom>
        </p:spPr>
      </p:pic>
      <p:pic>
        <p:nvPicPr>
          <p:cNvPr id="21" name="Grafik 36" descr="Ein Bild, das Person, Menschliches Gesicht, Kleidung, Mann enthält.&#10;&#10;Automatisch generierte Beschreibung">
            <a:extLst>
              <a:ext uri="{FF2B5EF4-FFF2-40B4-BE49-F238E27FC236}">
                <a16:creationId xmlns:a16="http://schemas.microsoft.com/office/drawing/2014/main" id="{DD5FE07C-D11D-A8E5-A66C-EFAD7A8A4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3934" r="3359" b="24571"/>
          <a:stretch/>
        </p:blipFill>
        <p:spPr>
          <a:xfrm>
            <a:off x="8079357" y="1467883"/>
            <a:ext cx="2629945" cy="1483201"/>
          </a:xfrm>
          <a:prstGeom prst="rect">
            <a:avLst/>
          </a:prstGeom>
        </p:spPr>
      </p:pic>
      <p:pic>
        <p:nvPicPr>
          <p:cNvPr id="22" name="Grafik 39" descr="Ein Bild, das Kleidung, Person, Menschliches Gesicht, Mann enthält.&#10;&#10;Automatisch generierte Beschreibung">
            <a:extLst>
              <a:ext uri="{FF2B5EF4-FFF2-40B4-BE49-F238E27FC236}">
                <a16:creationId xmlns:a16="http://schemas.microsoft.com/office/drawing/2014/main" id="{72B0ECEC-25B2-7A96-523F-B45BDEF50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11535" r="13386" b="17734"/>
          <a:stretch/>
        </p:blipFill>
        <p:spPr>
          <a:xfrm>
            <a:off x="804846" y="1467884"/>
            <a:ext cx="2611878" cy="1483200"/>
          </a:xfrm>
          <a:prstGeom prst="rect">
            <a:avLst/>
          </a:prstGeom>
        </p:spPr>
      </p:pic>
      <p:sp>
        <p:nvSpPr>
          <p:cNvPr id="24" name="Symbol zastępczy stopki 1">
            <a:extLst>
              <a:ext uri="{FF2B5EF4-FFF2-40B4-BE49-F238E27FC236}">
                <a16:creationId xmlns:a16="http://schemas.microsoft.com/office/drawing/2014/main" id="{A3119D52-FE7F-1656-7760-1A343B878C3B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</p:spTree>
    <p:extLst>
      <p:ext uri="{BB962C8B-B14F-4D97-AF65-F5344CB8AC3E}">
        <p14:creationId xmlns:p14="http://schemas.microsoft.com/office/powerpoint/2010/main" val="366394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51822-2400-858D-7FEB-71F2CC83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496-FC3F-4BE2-84CA-615D9930646E}" type="slidenum">
              <a:rPr lang="en-US" smtClean="0"/>
              <a:t>11</a:t>
            </a:fld>
            <a:endParaRPr lang="en-US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FFCCC811-D2B8-653D-E0DB-DE17C8AFA8B5}"/>
              </a:ext>
            </a:extLst>
          </p:cNvPr>
          <p:cNvSpPr>
            <a:spLocks noGrp="1"/>
          </p:cNvSpPr>
          <p:nvPr/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noProof="1"/>
              <a:t>Najbliższe wybrane realizacje w oparciu o specustawę</a:t>
            </a:r>
            <a:endParaRPr lang="de-DE" noProof="1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947ACBA2-05FA-B4FF-09EE-F8A00338F0BE}"/>
              </a:ext>
            </a:extLst>
          </p:cNvPr>
          <p:cNvSpPr>
            <a:spLocks noGrp="1"/>
          </p:cNvSpPr>
          <p:nvPr/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 noProof="0" smtClean="0"/>
              <a:pPr/>
              <a:t>11</a:t>
            </a:fld>
            <a:endParaRPr lang="de-DE" noProof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7AE304-1357-E414-8C5A-A94CE0037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84668"/>
              </p:ext>
            </p:extLst>
          </p:nvPr>
        </p:nvGraphicFramePr>
        <p:xfrm>
          <a:off x="801500" y="1581696"/>
          <a:ext cx="10228999" cy="36996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2091">
                  <a:extLst>
                    <a:ext uri="{9D8B030D-6E8A-4147-A177-3AD203B41FA5}">
                      <a16:colId xmlns:a16="http://schemas.microsoft.com/office/drawing/2014/main" val="21334418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58057053"/>
                    </a:ext>
                  </a:extLst>
                </a:gridCol>
                <a:gridCol w="2042550">
                  <a:extLst>
                    <a:ext uri="{9D8B030D-6E8A-4147-A177-3AD203B41FA5}">
                      <a16:colId xmlns:a16="http://schemas.microsoft.com/office/drawing/2014/main" val="1870133641"/>
                    </a:ext>
                  </a:extLst>
                </a:gridCol>
                <a:gridCol w="219806">
                  <a:extLst>
                    <a:ext uri="{9D8B030D-6E8A-4147-A177-3AD203B41FA5}">
                      <a16:colId xmlns:a16="http://schemas.microsoft.com/office/drawing/2014/main" val="1441673882"/>
                    </a:ext>
                  </a:extLst>
                </a:gridCol>
                <a:gridCol w="1967894">
                  <a:extLst>
                    <a:ext uri="{9D8B030D-6E8A-4147-A177-3AD203B41FA5}">
                      <a16:colId xmlns:a16="http://schemas.microsoft.com/office/drawing/2014/main" val="444555212"/>
                    </a:ext>
                  </a:extLst>
                </a:gridCol>
                <a:gridCol w="219703">
                  <a:extLst>
                    <a:ext uri="{9D8B030D-6E8A-4147-A177-3AD203B41FA5}">
                      <a16:colId xmlns:a16="http://schemas.microsoft.com/office/drawing/2014/main" val="4273882785"/>
                    </a:ext>
                  </a:extLst>
                </a:gridCol>
                <a:gridCol w="2049085">
                  <a:extLst>
                    <a:ext uri="{9D8B030D-6E8A-4147-A177-3AD203B41FA5}">
                      <a16:colId xmlns:a16="http://schemas.microsoft.com/office/drawing/2014/main" val="1962607856"/>
                    </a:ext>
                  </a:extLst>
                </a:gridCol>
                <a:gridCol w="211652">
                  <a:extLst>
                    <a:ext uri="{9D8B030D-6E8A-4147-A177-3AD203B41FA5}">
                      <a16:colId xmlns:a16="http://schemas.microsoft.com/office/drawing/2014/main" val="153434412"/>
                    </a:ext>
                  </a:extLst>
                </a:gridCol>
                <a:gridCol w="2187938">
                  <a:extLst>
                    <a:ext uri="{9D8B030D-6E8A-4147-A177-3AD203B41FA5}">
                      <a16:colId xmlns:a16="http://schemas.microsoft.com/office/drawing/2014/main" val="1530784718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 b="1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 b="1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5250"/>
                        </a:lnSpc>
                        <a:buNone/>
                      </a:pPr>
                      <a:r>
                        <a:rPr lang="de-DE" sz="4400" b="1">
                          <a:solidFill>
                            <a:srgbClr val="EA1B0A"/>
                          </a:solidFill>
                          <a:effectLst/>
                          <a:latin typeface="EON Brix Sans" panose="020B0504040000000000"/>
                        </a:rPr>
                        <a:t>1</a:t>
                      </a:r>
                      <a:endParaRPr lang="de-D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 b="1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5250"/>
                        </a:lnSpc>
                        <a:buNone/>
                      </a:pPr>
                      <a:r>
                        <a:rPr lang="de-DE" sz="4400" b="1">
                          <a:solidFill>
                            <a:srgbClr val="EA1B0A"/>
                          </a:solidFill>
                          <a:effectLst/>
                          <a:latin typeface="EON Brix Sans" panose="020B0504040000000000"/>
                        </a:rPr>
                        <a:t>2</a:t>
                      </a:r>
                      <a:endParaRPr lang="de-D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 b="1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5250"/>
                        </a:lnSpc>
                        <a:buNone/>
                      </a:pPr>
                      <a:r>
                        <a:rPr lang="de-DE" sz="4400" b="1">
                          <a:solidFill>
                            <a:srgbClr val="EA1B0A"/>
                          </a:solidFill>
                          <a:effectLst/>
                          <a:latin typeface="EON Brix Sans" panose="020B0504040000000000"/>
                        </a:rPr>
                        <a:t>3</a:t>
                      </a:r>
                      <a:endParaRPr lang="de-D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5250"/>
                        </a:lnSpc>
                        <a:buNone/>
                      </a:pPr>
                      <a:endParaRPr lang="de-DE" sz="4400" b="1">
                        <a:solidFill>
                          <a:srgbClr val="EA1B0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5250"/>
                        </a:lnSpc>
                        <a:buNone/>
                      </a:pPr>
                      <a:r>
                        <a:rPr lang="de-DE" sz="4400" b="1">
                          <a:solidFill>
                            <a:srgbClr val="EA1B0A"/>
                          </a:solidFill>
                          <a:effectLst/>
                          <a:latin typeface="EON Brix Sans"/>
                        </a:rPr>
                        <a:t>4</a:t>
                      </a:r>
                    </a:p>
                  </a:txBody>
                  <a:tcPr marT="35995" marB="35995" anchor="b">
                    <a:lnL w="0"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3754">
                      <a:solidFill>
                        <a:srgbClr val="EA1B0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150771"/>
                  </a:ext>
                </a:extLst>
              </a:tr>
              <a:tr h="938628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pl-PL" sz="1200" b="1" noProof="1">
                          <a:solidFill>
                            <a:srgbClr val="1A1A1A"/>
                          </a:solidFill>
                          <a:effectLst/>
                        </a:rPr>
                        <a:t>inwestycja</a:t>
                      </a: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250"/>
                        </a:lnSpc>
                        <a:buNone/>
                      </a:pPr>
                      <a:endParaRPr lang="de-DE" sz="1900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2175"/>
                        </a:lnSpc>
                        <a:buNone/>
                      </a:pPr>
                      <a:r>
                        <a:rPr lang="pl-PL" sz="1800" b="1" noProof="1">
                          <a:solidFill>
                            <a:srgbClr val="EA1B0A"/>
                          </a:solidFill>
                          <a:effectLst/>
                          <a:latin typeface="EON Brix Sans" panose="020B0504040000000000"/>
                        </a:rPr>
                        <a:t>Mory - Poznańska</a:t>
                      </a:r>
                      <a:endParaRPr lang="de-DE" noProof="1">
                        <a:solidFill>
                          <a:srgbClr val="1A1A1A"/>
                        </a:solidFill>
                        <a:effectLst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250"/>
                        </a:lnSpc>
                        <a:buNone/>
                      </a:pPr>
                      <a:endParaRPr lang="de-DE" sz="1900" b="1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pl-PL" sz="1800" b="1" i="0" u="none" strike="noStrike" baseline="0" noProof="1">
                          <a:solidFill>
                            <a:srgbClr val="EA1B0A"/>
                          </a:solidFill>
                          <a:effectLst/>
                          <a:latin typeface="EON Brix Sans"/>
                        </a:rPr>
                        <a:t>Siekierki - Międzylesie</a:t>
                      </a:r>
                      <a:endParaRPr lang="en-US" noProof="1"/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2250"/>
                        </a:lnSpc>
                        <a:buNone/>
                      </a:pPr>
                      <a:endParaRPr lang="de-DE" sz="1900" b="1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pl-PL" sz="1800" b="1" i="0" u="none" strike="noStrike" baseline="0" noProof="1">
                          <a:solidFill>
                            <a:srgbClr val="EA1B0A"/>
                          </a:solidFill>
                          <a:effectLst/>
                          <a:latin typeface="EON Brix Sans"/>
                        </a:rPr>
                        <a:t>Wilanów - Siekierki</a:t>
                      </a:r>
                      <a:endParaRPr lang="en-US" noProof="1"/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endParaRPr lang="de-DE" sz="1800" b="1">
                        <a:solidFill>
                          <a:srgbClr val="EA1B0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75"/>
                        </a:lnSpc>
                        <a:buNone/>
                      </a:pPr>
                      <a:r>
                        <a:rPr lang="pl-PL" sz="1800" b="1" noProof="1">
                          <a:solidFill>
                            <a:srgbClr val="EA1B0A"/>
                          </a:solidFill>
                          <a:effectLst/>
                          <a:latin typeface="EON Brix Sans"/>
                        </a:rPr>
                        <a:t>Siekierki - Towarowa</a:t>
                      </a:r>
                      <a:endParaRPr lang="de-DE" sz="1800" b="1" noProof="1">
                        <a:solidFill>
                          <a:srgbClr val="EA1B0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3754">
                      <a:solidFill>
                        <a:srgbClr val="EA1B0A"/>
                      </a:solidFill>
                    </a:lnT>
                    <a:lnB w="13754">
                      <a:solidFill>
                        <a:srgbClr val="1A1A1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89104"/>
                  </a:ext>
                </a:extLst>
              </a:tr>
              <a:tr h="79461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pl-PL" sz="1200" b="1" noProof="1">
                          <a:solidFill>
                            <a:srgbClr val="1A1A1A"/>
                          </a:solidFill>
                          <a:effectLst/>
                        </a:rPr>
                        <a:t>szacowany start działań</a:t>
                      </a: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pl-PL" sz="1400" b="0" i="0" u="none" strike="noStrike" baseline="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Q4 2025</a:t>
                      </a:r>
                      <a:endParaRPr lang="en-US" noProof="1"/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pl-PL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 panose="020B0504040000000000"/>
                        </a:rPr>
                        <a:t>Q4 2025</a:t>
                      </a:r>
                      <a:endParaRPr lang="en-US" noProof="1"/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pl-PL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 panose="020B0504040000000000"/>
                        </a:rPr>
                        <a:t>Q2 2026</a:t>
                      </a:r>
                      <a:endParaRPr lang="pl-PL" sz="1400" b="0" i="0" u="none" strike="noStrike" noProof="1">
                        <a:solidFill>
                          <a:srgbClr val="1A1A1A"/>
                        </a:solidFill>
                        <a:effectLst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endParaRPr lang="de-DE" sz="1400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r>
                        <a:rPr lang="pl-PL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Q4 2026</a:t>
                      </a:r>
                      <a:endParaRPr lang="en-US" noProof="1"/>
                    </a:p>
                  </a:txBody>
                  <a:tcPr marT="35995" marB="35995">
                    <a:lnL w="0"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3754">
                      <a:solidFill>
                        <a:srgbClr val="1A1A1A"/>
                      </a:solidFill>
                    </a:lnT>
                    <a:lnB w="13754">
                      <a:solidFill>
                        <a:srgbClr val="1A1A1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615167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pl-PL" sz="1200" b="1" noProof="1">
                          <a:solidFill>
                            <a:srgbClr val="1A1A1A"/>
                          </a:solidFill>
                          <a:effectLst/>
                        </a:rPr>
                        <a:t>dzielnice / gminy</a:t>
                      </a: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fontAlgn="base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pl-PL" sz="12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Bemowo</a:t>
                      </a:r>
                    </a:p>
                    <a:p>
                      <a:pPr marL="171450" indent="-171450" fontAlgn="base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pl-PL" sz="12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Ożarów Mazowiecki</a:t>
                      </a:r>
                      <a:endParaRPr lang="de-DE" sz="1200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fontAlgn="base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pl-PL" sz="12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Mokotów</a:t>
                      </a:r>
                    </a:p>
                    <a:p>
                      <a:pPr marL="171450" indent="-171450" fontAlgn="base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pl-PL" sz="12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Wawer</a:t>
                      </a:r>
                      <a:endParaRPr lang="de-DE" sz="1200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800"/>
                        </a:lnSpc>
                        <a:buNone/>
                      </a:pPr>
                      <a:endParaRPr lang="de-DE" sz="1500">
                        <a:solidFill>
                          <a:srgbClr val="1A1A1A"/>
                        </a:solidFill>
                        <a:effectLst/>
                        <a:latin typeface="EON Brix Sans" panose="020B050404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pl-PL" sz="12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Mokotów</a:t>
                      </a:r>
                    </a:p>
                    <a:p>
                      <a:pPr marL="171450" lvl="0" indent="-171450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pl-PL" sz="12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Wilanów</a:t>
                      </a:r>
                    </a:p>
                    <a:p>
                      <a:pPr marL="171450" lvl="0" indent="-171450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pl-PL" sz="12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Konstancin Jeziorna</a:t>
                      </a:r>
                      <a:endParaRPr lang="de-DE" sz="1200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650"/>
                        </a:lnSpc>
                        <a:buNone/>
                      </a:pPr>
                      <a:endParaRPr lang="de-DE" sz="1400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ts val="1650"/>
                        </a:lnSpc>
                        <a:buClr>
                          <a:srgbClr val="1A1A1A"/>
                        </a:buClr>
                        <a:buFont typeface="Arial,Sans-Serif"/>
                        <a:buChar char="•"/>
                      </a:pPr>
                      <a:r>
                        <a:rPr lang="pl-PL" sz="12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Wola</a:t>
                      </a:r>
                    </a:p>
                    <a:p>
                      <a:pPr marL="171450" lvl="0" indent="-171450">
                        <a:lnSpc>
                          <a:spcPts val="1650"/>
                        </a:lnSpc>
                        <a:buClr>
                          <a:srgbClr val="1A1A1A"/>
                        </a:buClr>
                        <a:buFont typeface="Arial,Sans-Serif"/>
                        <a:buChar char="•"/>
                      </a:pPr>
                      <a:r>
                        <a:rPr lang="pl-PL" sz="12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Ochota</a:t>
                      </a:r>
                    </a:p>
                    <a:p>
                      <a:pPr marL="171450" lvl="0" indent="-171450">
                        <a:lnSpc>
                          <a:spcPts val="1650"/>
                        </a:lnSpc>
                        <a:buClr>
                          <a:srgbClr val="1A1A1A"/>
                        </a:buClr>
                        <a:buFont typeface="Arial,Sans-Serif"/>
                        <a:buChar char="•"/>
                      </a:pPr>
                      <a:r>
                        <a:rPr lang="pl-PL" sz="12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Mokotów</a:t>
                      </a:r>
                    </a:p>
                    <a:p>
                      <a:pPr marL="171450" lvl="0" indent="-171450">
                        <a:lnSpc>
                          <a:spcPts val="1650"/>
                        </a:lnSpc>
                        <a:buClr>
                          <a:srgbClr val="1A1A1A"/>
                        </a:buClr>
                        <a:buFont typeface="Arial,Sans-Serif"/>
                        <a:buChar char="•"/>
                      </a:pPr>
                      <a:r>
                        <a:rPr lang="pl-PL" sz="12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Śródmieście</a:t>
                      </a:r>
                    </a:p>
                    <a:p>
                      <a:pPr marL="171450" lvl="0" indent="-171450">
                        <a:lnSpc>
                          <a:spcPts val="1650"/>
                        </a:lnSpc>
                        <a:buClr>
                          <a:srgbClr val="1A1A1A"/>
                        </a:buClr>
                        <a:buFont typeface="Arial,Sans-Serif"/>
                        <a:buChar char="•"/>
                      </a:pPr>
                      <a:r>
                        <a:rPr lang="pl-PL" sz="12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Włochy</a:t>
                      </a:r>
                      <a:endParaRPr lang="de-DE" sz="1200" b="0" i="0" u="none" strike="noStrike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0"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3754">
                      <a:solidFill>
                        <a:srgbClr val="1A1A1A"/>
                      </a:solidFill>
                    </a:lnT>
                    <a:lnB w="13754">
                      <a:solidFill>
                        <a:srgbClr val="1A1A1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30836"/>
                  </a:ext>
                </a:extLst>
              </a:tr>
            </a:tbl>
          </a:graphicData>
        </a:graphic>
      </p:graphicFrame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3E50EE68-6593-4B2B-B80B-CD4254F33671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</p:spTree>
    <p:extLst>
      <p:ext uri="{BB962C8B-B14F-4D97-AF65-F5344CB8AC3E}">
        <p14:creationId xmlns:p14="http://schemas.microsoft.com/office/powerpoint/2010/main" val="389381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F4732-7708-9B33-759D-242ECF513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D6A57E1-602C-D135-2A42-43649D9D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496-FC3F-4BE2-84CA-615D9930646E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F0EDB-672C-CA4B-BD8E-7498988C559E}"/>
              </a:ext>
            </a:extLst>
          </p:cNvPr>
          <p:cNvSpPr>
            <a:spLocks noGrp="1"/>
          </p:cNvSpPr>
          <p:nvPr/>
        </p:nvSpPr>
        <p:spPr bwMode="gray">
          <a:xfrm>
            <a:off x="815844" y="2771510"/>
            <a:ext cx="3425160" cy="410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17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40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335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Stoen Operator Sp. z o.o. </a:t>
            </a:r>
            <a:r>
              <a:rPr lang="pl-PL"/>
              <a:t>jest jednym z pięciu największych operatorów sieci dystrybucyjnej w kraju. Dostarczamy energię do ponad miliona Klientów w Warszawie i okolicach.</a:t>
            </a:r>
          </a:p>
          <a:p>
            <a:endParaRPr lang="pl-PL"/>
          </a:p>
          <a:p>
            <a:r>
              <a:rPr lang="pl-PL" b="1"/>
              <a:t>Nasze działania służą jako platforma dla transformacji energetycznej.</a:t>
            </a:r>
            <a:endParaRPr lang="en-GB" b="1"/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id="{3D076518-ADE5-C5A3-1312-C005164DC8DE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BD1E4B-7E21-6DED-9817-669E3B81F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1562"/>
              </p:ext>
            </p:extLst>
          </p:nvPr>
        </p:nvGraphicFramePr>
        <p:xfrm>
          <a:off x="5418666" y="724370"/>
          <a:ext cx="4935161" cy="56367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1908">
                  <a:extLst>
                    <a:ext uri="{9D8B030D-6E8A-4147-A177-3AD203B41FA5}">
                      <a16:colId xmlns:a16="http://schemas.microsoft.com/office/drawing/2014/main" val="448427946"/>
                    </a:ext>
                  </a:extLst>
                </a:gridCol>
                <a:gridCol w="4053253">
                  <a:extLst>
                    <a:ext uri="{9D8B030D-6E8A-4147-A177-3AD203B41FA5}">
                      <a16:colId xmlns:a16="http://schemas.microsoft.com/office/drawing/2014/main" val="464730072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rtl="0" fontAlgn="base">
                        <a:lnSpc>
                          <a:spcPts val="2112"/>
                        </a:lnSpc>
                        <a:buNone/>
                      </a:pPr>
                      <a:endParaRPr lang="de-DE" sz="1600" b="1">
                        <a:effectLst/>
                        <a:latin typeface="EON Brix Sans" panose="020B0500000000000000"/>
                      </a:endParaRPr>
                    </a:p>
                  </a:txBody>
                  <a:tcPr marL="99060" marR="99060" marT="38986" marB="38986" anchor="b">
                    <a:lnL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112"/>
                        </a:lnSpc>
                        <a:buNone/>
                      </a:pPr>
                      <a:r>
                        <a:rPr lang="de-DE" sz="1800" b="1" i="0" u="none" strike="noStrike" baseline="0" noProof="1">
                          <a:solidFill>
                            <a:srgbClr val="EA1B0A"/>
                          </a:solidFill>
                          <a:effectLst/>
                          <a:latin typeface="EON Brix Sans" panose="020B0500000000000000"/>
                        </a:rPr>
                        <a:t>Korzyści dla indywidualnych odbiorców</a:t>
                      </a:r>
                      <a:endParaRPr lang="en-US"/>
                    </a:p>
                    <a:p>
                      <a:pPr lvl="0">
                        <a:lnSpc>
                          <a:spcPts val="2112"/>
                        </a:lnSpc>
                        <a:buNone/>
                      </a:pPr>
                      <a:r>
                        <a:rPr lang="de-DE" sz="1800" b="1" i="0" u="none" strike="noStrike" baseline="0" noProof="1">
                          <a:solidFill>
                            <a:srgbClr val="EA1B0A"/>
                          </a:solidFill>
                          <a:effectLst/>
                          <a:latin typeface="EON Brix Sans" panose="020B0500000000000000"/>
                        </a:rPr>
                        <a:t>i całej społeczności</a:t>
                      </a:r>
                    </a:p>
                    <a:p>
                      <a:pPr lvl="0">
                        <a:lnSpc>
                          <a:spcPts val="2112"/>
                        </a:lnSpc>
                        <a:buNone/>
                      </a:pPr>
                      <a:endParaRPr lang="de-DE" sz="1600" b="1" i="0" u="none" strike="noStrike" baseline="0" noProof="1">
                        <a:solidFill>
                          <a:srgbClr val="EA1B0A"/>
                        </a:solidFill>
                        <a:effectLst/>
                        <a:latin typeface="EON Brix Sans"/>
                      </a:endParaRPr>
                    </a:p>
                  </a:txBody>
                  <a:tcPr marL="99060" marR="99060" marT="38986" marB="38986" anchor="b">
                    <a:lnL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316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96742"/>
                  </a:ext>
                </a:extLst>
              </a:tr>
              <a:tr h="66551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706"/>
                        </a:lnSpc>
                        <a:buNone/>
                      </a:pPr>
                      <a:endParaRPr lang="de-DE" sz="1300">
                        <a:effectLst/>
                        <a:latin typeface="EON Brix Sans" panose="020B0500000000000000"/>
                      </a:endParaRPr>
                    </a:p>
                  </a:txBody>
                  <a:tcPr marL="99060" marR="99060" marT="38986" marB="38986" anchor="ctr">
                    <a:lnL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ts val="1787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Bezpieczeństwo energetyczne</a:t>
                      </a:r>
                    </a:p>
                  </a:txBody>
                  <a:tcPr marL="99060" marR="99060" marT="38986" marB="38986" anchor="ctr">
                    <a:lnL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316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078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765355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 rtl="0" fontAlgn="base">
                        <a:lnSpc>
                          <a:spcPts val="1706"/>
                        </a:lnSpc>
                        <a:buNone/>
                      </a:pPr>
                      <a:endParaRPr lang="de-DE" sz="1300">
                        <a:effectLst/>
                        <a:latin typeface="EON Brix Sans" panose="020B0500000000000000"/>
                      </a:endParaRPr>
                    </a:p>
                  </a:txBody>
                  <a:tcPr marL="99060" marR="99060" marT="38986" marB="38986">
                    <a:lnL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ts val="1787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 panose="020B0500000000000000"/>
                        </a:rPr>
                        <a:t>Poprawa zasilania</a:t>
                      </a:r>
                    </a:p>
                  </a:txBody>
                  <a:tcPr marL="99060" marR="99060" marT="38986" marB="38986" anchor="ctr">
                    <a:lnL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75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078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078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616864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 lvl="0">
                        <a:lnSpc>
                          <a:spcPts val="1705"/>
                        </a:lnSpc>
                        <a:buNone/>
                      </a:pPr>
                      <a:endParaRPr lang="de-DE" sz="1300">
                        <a:effectLst/>
                        <a:latin typeface="EON Brix Sans" panose="020B0500000000000000"/>
                      </a:endParaRPr>
                    </a:p>
                  </a:txBody>
                  <a:tcPr marL="99060" marR="99060" marT="38986" marB="38986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3754">
                      <a:solidFill>
                        <a:srgbClr val="FFFFFF"/>
                      </a:solidFill>
                    </a:lnT>
                    <a:lnB w="13754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87"/>
                        </a:lnSpc>
                        <a:buFont typeface="Arial"/>
                        <a:buChar char="•"/>
                      </a:pPr>
                      <a:r>
                        <a:rPr lang="de-DE" sz="1400" noProof="1">
                          <a:effectLst/>
                          <a:latin typeface="EON Brix Sans" panose="020B0500000000000000"/>
                        </a:rPr>
                        <a:t>Zwiększenie potencjału sieci i atrakcyjne warunki dla inwestorów</a:t>
                      </a:r>
                    </a:p>
                  </a:txBody>
                  <a:tcPr marL="99060" marR="99060" marT="38986" marB="38986" anchor="ctr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1078">
                      <a:solidFill>
                        <a:srgbClr val="1A1A1A"/>
                      </a:solidFill>
                    </a:lnT>
                    <a:lnB w="11078">
                      <a:solidFill>
                        <a:srgbClr val="1A1A1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878251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 lvl="0">
                        <a:lnSpc>
                          <a:spcPts val="1705"/>
                        </a:lnSpc>
                        <a:buNone/>
                      </a:pPr>
                      <a:endParaRPr lang="de-DE" sz="1300">
                        <a:effectLst/>
                        <a:latin typeface="EON Brix Sans" panose="020B0500000000000000"/>
                      </a:endParaRPr>
                    </a:p>
                  </a:txBody>
                  <a:tcPr marL="99060" marR="99060" marT="38986" marB="38986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3754">
                      <a:solidFill>
                        <a:srgbClr val="FFFFFF"/>
                      </a:solidFill>
                    </a:lnT>
                    <a:lnB w="13754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87"/>
                        </a:lnSpc>
                        <a:buFont typeface="Arial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Wzrost wpływu z podatków do budżetu gminy</a:t>
                      </a:r>
                    </a:p>
                  </a:txBody>
                  <a:tcPr marL="99060" marR="99060" marT="38986" marB="38986" anchor="ctr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1078">
                      <a:solidFill>
                        <a:srgbClr val="1A1A1A"/>
                      </a:solidFill>
                    </a:lnT>
                    <a:lnB w="11078">
                      <a:solidFill>
                        <a:srgbClr val="1A1A1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85236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 lvl="0">
                        <a:lnSpc>
                          <a:spcPts val="1705"/>
                        </a:lnSpc>
                        <a:buNone/>
                      </a:pPr>
                      <a:endParaRPr lang="de-DE" sz="1300">
                        <a:effectLst/>
                        <a:latin typeface="EON Brix Sans" panose="020B0500000000000000"/>
                      </a:endParaRPr>
                    </a:p>
                  </a:txBody>
                  <a:tcPr marL="99060" marR="99060" marT="38986" marB="38986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3754">
                      <a:solidFill>
                        <a:srgbClr val="FFFFFF"/>
                      </a:solidFill>
                    </a:lnT>
                    <a:lnB w="13754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87"/>
                        </a:lnSpc>
                        <a:buFont typeface="Arial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Czystsze powietrze</a:t>
                      </a:r>
                    </a:p>
                  </a:txBody>
                  <a:tcPr marL="99060" marR="99060" marT="38986" marB="38986" anchor="ctr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1078">
                      <a:solidFill>
                        <a:srgbClr val="1A1A1A"/>
                      </a:solidFill>
                    </a:lnT>
                    <a:lnB w="11078">
                      <a:solidFill>
                        <a:srgbClr val="1A1A1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851758"/>
                  </a:ext>
                </a:extLst>
              </a:tr>
              <a:tr h="811376">
                <a:tc>
                  <a:txBody>
                    <a:bodyPr/>
                    <a:lstStyle/>
                    <a:p>
                      <a:pPr lvl="0">
                        <a:lnSpc>
                          <a:spcPts val="1705"/>
                        </a:lnSpc>
                        <a:buNone/>
                      </a:pPr>
                      <a:endParaRPr lang="de-DE" sz="1300">
                        <a:effectLst/>
                        <a:latin typeface="EON Brix Sans" panose="020B0500000000000000"/>
                      </a:endParaRPr>
                    </a:p>
                  </a:txBody>
                  <a:tcPr marL="99060" marR="99060" marT="38986" marB="38986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3754">
                      <a:solidFill>
                        <a:srgbClr val="FFFFFF"/>
                      </a:solidFill>
                    </a:lnT>
                    <a:lnB w="13754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787"/>
                        </a:lnSpc>
                        <a:buFont typeface="Arial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Wynagrodzenie dla właścicieli działek</a:t>
                      </a:r>
                    </a:p>
                  </a:txBody>
                  <a:tcPr marL="99060" marR="99060" marT="38986" marB="38986" anchor="ctr">
                    <a:lnL w="13754">
                      <a:solidFill>
                        <a:srgbClr val="FFFFFF"/>
                      </a:solidFill>
                    </a:lnL>
                    <a:lnR w="13754">
                      <a:solidFill>
                        <a:srgbClr val="FFFFFF"/>
                      </a:solidFill>
                    </a:lnR>
                    <a:lnT w="11078">
                      <a:solidFill>
                        <a:srgbClr val="1A1A1A"/>
                      </a:solidFill>
                    </a:lnT>
                    <a:lnB w="11078">
                      <a:solidFill>
                        <a:srgbClr val="1A1A1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78119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54E2E3C-F09C-526A-BF8D-1D223F43A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670" y="2315634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BABA9C-2228-CF7F-D3C0-757173C5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411" y="1727671"/>
            <a:ext cx="707438" cy="594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1A151A-958D-8183-14C1-2DC4CB7B7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096" y="4514615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BDA8C-361C-5E3A-B77E-3B28D7251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707" y="3087041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115266-9EDD-E41A-1538-B6FEEC209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689" y="5365985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7718BD-294E-35BE-C7FC-F7F2722D1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8966" y="3834931"/>
            <a:ext cx="923925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389947-8FCD-5351-AB41-CF896B0010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093" y="296098"/>
            <a:ext cx="3224037" cy="23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5432-0DF2-FC46-FF65-65B57AC0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972CA507-9FB9-21F9-0E04-00D80DEF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Szablon PowerPoint Stoen Operator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C8B33-965E-9A43-2E0B-5772A99B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5" name="Bildplatzhalter 23">
            <a:extLst>
              <a:ext uri="{FF2B5EF4-FFF2-40B4-BE49-F238E27FC236}">
                <a16:creationId xmlns:a16="http://schemas.microsoft.com/office/drawing/2014/main" id="{24733DF8-4DB1-184E-7CB3-CA4A1AB05F47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999999"/>
          </a:solidFill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957372-679D-6A63-17F1-5317441FCC3E}"/>
              </a:ext>
            </a:extLst>
          </p:cNvPr>
          <p:cNvSpPr>
            <a:spLocks noGrp="1"/>
          </p:cNvSpPr>
          <p:nvPr/>
        </p:nvSpPr>
        <p:spPr bwMode="gray">
          <a:xfrm>
            <a:off x="480000" y="3679422"/>
            <a:ext cx="5436000" cy="6995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17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40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335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joanna.sokolowska@</a:t>
            </a:r>
            <a:r>
              <a:rPr lang="pl-PL" sz="240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stoen.pl</a:t>
            </a:r>
            <a:endParaRPr lang="en-GB" sz="2400">
              <a:solidFill>
                <a:schemeClr val="bg2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240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inwestycje.strategiczne@stoen.pl</a:t>
            </a:r>
            <a:r>
              <a:rPr lang="pl-PL" sz="24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E74A51-AE1A-C26C-2E97-A8F98D386CB4}"/>
              </a:ext>
            </a:extLst>
          </p:cNvPr>
          <p:cNvSpPr>
            <a:spLocks noGrp="1"/>
          </p:cNvSpPr>
          <p:nvPr/>
        </p:nvSpPr>
        <p:spPr bwMode="gray">
          <a:xfrm>
            <a:off x="480000" y="2536763"/>
            <a:ext cx="5436000" cy="6418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17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40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335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/>
              <a:t>Joanna Sokołowska</a:t>
            </a:r>
          </a:p>
          <a:p>
            <a:r>
              <a:rPr lang="pl-PL" sz="2400"/>
              <a:t>koordynator projektu</a:t>
            </a:r>
            <a:endParaRPr lang="en-GB" sz="240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4118EC9-A577-F4C0-D9D8-3D2895A86190}"/>
              </a:ext>
            </a:extLst>
          </p:cNvPr>
          <p:cNvSpPr>
            <a:spLocks noGrp="1"/>
          </p:cNvSpPr>
          <p:nvPr/>
        </p:nvSpPr>
        <p:spPr bwMode="gray">
          <a:xfrm>
            <a:off x="480000" y="512763"/>
            <a:ext cx="11232575" cy="6894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EON Brix Sans Black" panose="020B0A04040000000000" pitchFamily="34" charset="-18"/>
                <a:ea typeface="+mj-ea"/>
                <a:cs typeface="EON Office Head" pitchFamily="2" charset="0"/>
              </a:defRPr>
            </a:lvl1pPr>
          </a:lstStyle>
          <a:p>
            <a:r>
              <a:rPr lang="pl-PL">
                <a:latin typeface="EON Brix Sans Black"/>
              </a:rPr>
              <a:t>Masz pytania?</a:t>
            </a:r>
            <a:endParaRPr lang="en-GB"/>
          </a:p>
        </p:txBody>
      </p:sp>
      <p:sp>
        <p:nvSpPr>
          <p:cNvPr id="10" name="Textplatzhalter 20">
            <a:extLst>
              <a:ext uri="{FF2B5EF4-FFF2-40B4-BE49-F238E27FC236}">
                <a16:creationId xmlns:a16="http://schemas.microsoft.com/office/drawing/2014/main" id="{7AE4DC95-2A15-9B35-7C56-9B468B8771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gray">
          <a:xfrm>
            <a:off x="479425" y="5862638"/>
            <a:ext cx="1646238" cy="48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17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40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335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13" name="Symbol zastępczy stopki 1">
            <a:extLst>
              <a:ext uri="{FF2B5EF4-FFF2-40B4-BE49-F238E27FC236}">
                <a16:creationId xmlns:a16="http://schemas.microsoft.com/office/drawing/2014/main" id="{9E5A49B2-EB87-B543-4B0B-EC79A460D2E4}"/>
              </a:ext>
            </a:extLst>
          </p:cNvPr>
          <p:cNvSpPr>
            <a:spLocks noGrp="1"/>
          </p:cNvSpPr>
          <p:nvPr/>
        </p:nvSpPr>
        <p:spPr bwMode="gray"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" b="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Biblioteka slajdów Stoen Operator</a:t>
            </a:r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1919B593-642D-8E0D-02C1-5DE266E82FDC}"/>
              </a:ext>
            </a:extLst>
          </p:cNvPr>
          <p:cNvSpPr>
            <a:spLocks noGrp="1"/>
          </p:cNvSpPr>
          <p:nvPr/>
        </p:nvSpPr>
        <p:spPr bwMode="gray"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15" name="Grafika 3">
            <a:extLst>
              <a:ext uri="{FF2B5EF4-FFF2-40B4-BE49-F238E27FC236}">
                <a16:creationId xmlns:a16="http://schemas.microsoft.com/office/drawing/2014/main" id="{833ACA94-2AA8-38F8-44B4-8253C64E3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4341" y="5436814"/>
            <a:ext cx="1658234" cy="9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70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7965F-2E9C-0A9D-037E-4285E8EA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D451CC-6384-7AC0-FE2C-999F25587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512762"/>
            <a:ext cx="10201275" cy="1732896"/>
          </a:xfrm>
        </p:spPr>
        <p:txBody>
          <a:bodyPr/>
          <a:lstStyle/>
          <a:p>
            <a:r>
              <a:rPr lang="pl-PL" sz="6000" noProof="1">
                <a:latin typeface="EON Brix Sans Black"/>
              </a:rPr>
              <a:t>Dlaczego?</a:t>
            </a:r>
            <a:endParaRPr lang="en-GB" sz="3600" noProof="1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22AA6E-68E1-97AE-CDA4-2D380F2A7A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94967295"/>
          </p:nvPr>
        </p:nvSpPr>
        <p:spPr>
          <a:xfrm>
            <a:off x="9732963" y="5765800"/>
            <a:ext cx="1979612" cy="579438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B256D8A-762D-9E22-ACC3-AD9763D8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Szablon PowerPoint Stoen Operator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F11E3D-0A2C-2B4F-97A6-7949BE56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2389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7E50871-7246-9675-0D88-2657294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496-FC3F-4BE2-84CA-615D9930646E}" type="slidenum">
              <a:rPr lang="en-US" smtClean="0"/>
              <a:t>3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863578-0F53-4162-15CC-AAB931557935}"/>
              </a:ext>
            </a:extLst>
          </p:cNvPr>
          <p:cNvSpPr>
            <a:spLocks noGrp="1"/>
          </p:cNvSpPr>
          <p:nvPr/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noProof="1">
                <a:solidFill>
                  <a:schemeClr val="accent1"/>
                </a:solidFill>
              </a:rPr>
              <a:t>Wzrost zapotrzebowania na moc</a:t>
            </a:r>
            <a:endParaRPr lang="en-US" dirty="0">
              <a:solidFill>
                <a:schemeClr val="accent1"/>
              </a:solidFill>
            </a:endParaRPr>
          </a:p>
          <a:p>
            <a:endParaRPr lang="pl-PL" noProof="1">
              <a:solidFill>
                <a:schemeClr val="accent1"/>
              </a:solidFill>
            </a:endParaRPr>
          </a:p>
        </p:txBody>
      </p:sp>
      <p:sp>
        <p:nvSpPr>
          <p:cNvPr id="5" name="Symbol zastępczy stopki 1">
            <a:extLst>
              <a:ext uri="{FF2B5EF4-FFF2-40B4-BE49-F238E27FC236}">
                <a16:creationId xmlns:a16="http://schemas.microsoft.com/office/drawing/2014/main" id="{B76D818D-C692-355D-D4C6-FA1B036D2900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C413F785-AF57-80D2-7499-912056BB26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Grafika 26">
            <a:extLst>
              <a:ext uri="{FF2B5EF4-FFF2-40B4-BE49-F238E27FC236}">
                <a16:creationId xmlns:a16="http://schemas.microsoft.com/office/drawing/2014/main" id="{3359E6EE-46D2-3880-76D0-027B233E0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6334" y="1210286"/>
            <a:ext cx="5337790" cy="4942398"/>
          </a:xfrm>
          <a:prstGeom prst="rect">
            <a:avLst/>
          </a:prstGeom>
        </p:spPr>
      </p:pic>
      <p:sp>
        <p:nvSpPr>
          <p:cNvPr id="6" name="Text Box 44">
            <a:extLst>
              <a:ext uri="{FF2B5EF4-FFF2-40B4-BE49-F238E27FC236}">
                <a16:creationId xmlns:a16="http://schemas.microsoft.com/office/drawing/2014/main" id="{212C00F1-FA27-20F8-D54E-AE9FC255A90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63247" y="3330979"/>
            <a:ext cx="936978" cy="307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67"/>
              </a:lnSpc>
            </a:pPr>
            <a:r>
              <a:rPr lang="pl-PL" sz="1400">
                <a:solidFill>
                  <a:srgbClr val="000000"/>
                </a:solidFill>
              </a:rPr>
              <a:t>Warszawa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" name="Ellipse 63">
            <a:extLst>
              <a:ext uri="{FF2B5EF4-FFF2-40B4-BE49-F238E27FC236}">
                <a16:creationId xmlns:a16="http://schemas.microsoft.com/office/drawing/2014/main" id="{7DF44938-B454-6D65-93F8-F88323623F52}"/>
              </a:ext>
            </a:extLst>
          </p:cNvPr>
          <p:cNvSpPr/>
          <p:nvPr/>
        </p:nvSpPr>
        <p:spPr bwMode="gray">
          <a:xfrm rot="6060000">
            <a:off x="10098019" y="3446164"/>
            <a:ext cx="74607" cy="74606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1400">
              <a:ln w="9525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B0FFCB-1870-748B-8E93-B946E077D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2468"/>
              </p:ext>
            </p:extLst>
          </p:nvPr>
        </p:nvGraphicFramePr>
        <p:xfrm>
          <a:off x="605692" y="1006230"/>
          <a:ext cx="5550738" cy="53589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50738">
                  <a:extLst>
                    <a:ext uri="{9D8B030D-6E8A-4147-A177-3AD203B41FA5}">
                      <a16:colId xmlns:a16="http://schemas.microsoft.com/office/drawing/2014/main" val="1982376513"/>
                    </a:ext>
                  </a:extLst>
                </a:gridCol>
              </a:tblGrid>
              <a:tr h="491634">
                <a:tc>
                  <a:txBody>
                    <a:bodyPr/>
                    <a:lstStyle/>
                    <a:p>
                      <a:pPr lvl="0">
                        <a:lnSpc>
                          <a:spcPts val="1575"/>
                        </a:lnSpc>
                        <a:buNone/>
                      </a:pPr>
                      <a:r>
                        <a:rPr lang="de-DE" sz="1600" b="1" noProof="1">
                          <a:solidFill>
                            <a:srgbClr val="EA1B0A"/>
                          </a:solidFill>
                          <a:effectLst/>
                          <a:latin typeface="EON Brix Sans" panose="020B0500000000000000"/>
                        </a:rPr>
                        <a:t>aglomeracja warszawska</a:t>
                      </a:r>
                      <a:endParaRPr lang="en-US" noProof="1"/>
                    </a:p>
                  </a:txBody>
                  <a:tcPr marT="28994" marB="2899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858514"/>
                  </a:ext>
                </a:extLst>
              </a:tr>
              <a:tr h="1430720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endParaRPr lang="de-DE" sz="1400" noProof="1">
                        <a:effectLst/>
                        <a:latin typeface="EON Brix Sans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systematyczny wzrost zapotrzebowania na moc w aglomeracji warszawskiej</a:t>
                      </a:r>
                      <a:endParaRPr lang="de-DE" noProof="1">
                        <a:effectLst/>
                        <a:latin typeface="Arial"/>
                      </a:endParaRPr>
                    </a:p>
                    <a:p>
                      <a:pPr marL="742950" lvl="1" indent="-28575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 panose="020B0500000000000000"/>
                        </a:rPr>
                        <a:t>trendy na rynku</a:t>
                      </a:r>
                    </a:p>
                    <a:p>
                      <a:pPr marL="742950" lvl="1" indent="-285750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 panose="020B0500000000000000"/>
                        </a:rPr>
                        <a:t>dyrektywy unijne z wpływem </a:t>
                      </a:r>
                      <a:r>
                        <a:rPr lang="pl-PL" sz="1400" noProof="1">
                          <a:effectLst/>
                          <a:latin typeface="EON Brix Sans" panose="020B0500000000000000"/>
                        </a:rPr>
                        <a:t>n</a:t>
                      </a:r>
                      <a:r>
                        <a:rPr lang="de-DE" sz="1400" noProof="1">
                          <a:effectLst/>
                          <a:latin typeface="EON Brix Sans" panose="020B0500000000000000"/>
                        </a:rPr>
                        <a:t>a zapotrzebowanie na energię elektryczną</a:t>
                      </a:r>
                    </a:p>
                    <a:p>
                      <a:pPr marL="742950" lvl="1" indent="-285750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 panose="020B0500000000000000"/>
                        </a:rPr>
                        <a:t>współpraca z m.st. Warszawa</a:t>
                      </a:r>
                    </a:p>
                    <a:p>
                      <a:pPr marL="742950" lvl="1" indent="-285750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 panose="020B0500000000000000"/>
                        </a:rPr>
                        <a:t>potrzeby klientów</a:t>
                      </a:r>
                    </a:p>
                    <a:p>
                      <a:pPr marL="742950" lvl="1" indent="-285750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endParaRPr lang="de-DE" sz="1400" dirty="0">
                        <a:effectLst/>
                        <a:latin typeface="EON Brix Sans" panose="020B0500000000000000"/>
                      </a:endParaRPr>
                    </a:p>
                  </a:txBody>
                  <a:tcPr marT="28994" marB="2899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271630"/>
                  </a:ext>
                </a:extLst>
              </a:tr>
              <a:tr h="1087820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endParaRPr lang="de-DE" sz="1400" noProof="1">
                        <a:effectLst/>
                        <a:latin typeface="EON Brix Sans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założenia Biura Infrastruktury Urzędu Miasta dotyczące aktualizacji Planu Zaopatrzenia Warszawy w energię</a:t>
                      </a:r>
                      <a:endParaRPr lang="de-DE" noProof="1">
                        <a:effectLst/>
                        <a:latin typeface="Arial"/>
                      </a:endParaRPr>
                    </a:p>
                    <a:p>
                      <a:pPr marL="742950" lvl="1" indent="-28575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w horyzoncie 2040 - 2050 moc szczytowa miasta w warunkach normalnych zimowych może osiągnąć około 6 GW (cztery razy więcej niż dzisiaj)</a:t>
                      </a:r>
                    </a:p>
                    <a:p>
                      <a:pPr marL="742950" lvl="1" indent="-285750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endParaRPr lang="de-DE" sz="1400" dirty="0">
                        <a:effectLst/>
                        <a:latin typeface="EON Brix Sans"/>
                      </a:endParaRPr>
                    </a:p>
                  </a:txBody>
                  <a:tcPr marT="28994" marB="2899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956033"/>
                  </a:ext>
                </a:extLst>
              </a:tr>
              <a:tr h="959286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noProof="1">
                          <a:effectLst/>
                        </a:rPr>
                        <a:t>plany MZA dotyczące elektryfikacji floty autobusów w Warszawi</a:t>
                      </a:r>
                      <a:r>
                        <a:rPr lang="pl-PL" sz="1400" b="0" i="0" u="none" strike="noStrike" noProof="1">
                          <a:effectLst/>
                        </a:rPr>
                        <a:t>e</a:t>
                      </a:r>
                      <a:endParaRPr lang="de-DE" noProof="1">
                        <a:effectLst/>
                        <a:latin typeface="Arial"/>
                      </a:endParaRPr>
                    </a:p>
                    <a:p>
                      <a:pPr marL="742950" lvl="1" indent="-28575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noProof="1">
                          <a:effectLst/>
                        </a:rPr>
                        <a:t>średnio rocznie ok. 80 - 100 nowych autobusów elektrycznych, docelowo ok. 1200 autobusów</a:t>
                      </a:r>
                      <a:endParaRPr lang="de-DE" noProof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T="28994" marB="2899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159661"/>
                  </a:ext>
                </a:extLst>
              </a:tr>
              <a:tr h="947295">
                <a:tc>
                  <a:txBody>
                    <a:bodyPr/>
                    <a:lstStyle/>
                    <a:p>
                      <a:pPr marL="342900" lvl="0" indent="-34290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wnioski klientów o wydanie warunków zasilania obiektów o dużej mocy</a:t>
                      </a:r>
                      <a:endParaRPr lang="de-DE" noProof="1">
                        <a:effectLst/>
                        <a:latin typeface="Arial"/>
                      </a:endParaRPr>
                    </a:p>
                    <a:p>
                      <a:pPr marL="742950" lvl="1" indent="-285750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effectLst/>
                          <a:latin typeface="EON Brix Sans"/>
                        </a:rPr>
                        <a:t>głównie data center</a:t>
                      </a:r>
                      <a:endParaRPr lang="de-DE" noProof="1">
                        <a:effectLst/>
                        <a:latin typeface="Arial" panose="020B0604020202020204" pitchFamily="34" charset="0"/>
                      </a:endParaRPr>
                    </a:p>
                  </a:txBody>
                  <a:tcPr marT="28994" marB="2899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62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66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A588F4-4ECA-EB7C-75A4-C8E3AC08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Biblioteka slajdów Stoen Operator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6077E-AAB2-C928-04F0-8780E656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5C39EE15-9108-7812-CE6F-EDE3B7FC74F8}"/>
              </a:ext>
            </a:extLst>
          </p:cNvPr>
          <p:cNvSpPr>
            <a:spLocks noGrp="1"/>
          </p:cNvSpPr>
          <p:nvPr/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 noProof="0" smtClean="0"/>
              <a:pPr/>
              <a:t>4</a:t>
            </a:fld>
            <a:endParaRPr lang="de-DE" noProof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400AD71D-F39A-B6BB-B178-F3B65220CCD5}"/>
              </a:ext>
            </a:extLst>
          </p:cNvPr>
          <p:cNvSpPr>
            <a:spLocks noGrp="1"/>
          </p:cNvSpPr>
          <p:nvPr/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noProof="1">
                <a:solidFill>
                  <a:schemeClr val="accent1"/>
                </a:solidFill>
              </a:rPr>
              <a:t>Nasze podejście do rozwoju sieci</a:t>
            </a:r>
            <a:endParaRPr lang="en-US" dirty="0">
              <a:solidFill>
                <a:schemeClr val="accent1"/>
              </a:solidFill>
            </a:endParaRPr>
          </a:p>
          <a:p>
            <a:endParaRPr lang="pl-PL" noProof="1">
              <a:solidFill>
                <a:schemeClr val="accent1"/>
              </a:solidFill>
            </a:endParaRPr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5C39EE15-9108-7812-CE6F-EDE3B7FC74F8}"/>
              </a:ext>
            </a:extLst>
          </p:cNvPr>
          <p:cNvSpPr>
            <a:spLocks noGrp="1"/>
          </p:cNvSpPr>
          <p:nvPr/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 noProof="0" smtClean="0"/>
              <a:pPr/>
              <a:t>4</a:t>
            </a:fld>
            <a:endParaRPr lang="de-DE" noProof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B90DAF-2C59-8E83-8204-330286E3B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037504"/>
              </p:ext>
            </p:extLst>
          </p:nvPr>
        </p:nvGraphicFramePr>
        <p:xfrm>
          <a:off x="1108984" y="2278386"/>
          <a:ext cx="10162007" cy="3754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5050">
                  <a:extLst>
                    <a:ext uri="{9D8B030D-6E8A-4147-A177-3AD203B41FA5}">
                      <a16:colId xmlns:a16="http://schemas.microsoft.com/office/drawing/2014/main" val="1642677891"/>
                    </a:ext>
                  </a:extLst>
                </a:gridCol>
                <a:gridCol w="248306">
                  <a:extLst>
                    <a:ext uri="{9D8B030D-6E8A-4147-A177-3AD203B41FA5}">
                      <a16:colId xmlns:a16="http://schemas.microsoft.com/office/drawing/2014/main" val="837040480"/>
                    </a:ext>
                  </a:extLst>
                </a:gridCol>
                <a:gridCol w="2461237">
                  <a:extLst>
                    <a:ext uri="{9D8B030D-6E8A-4147-A177-3AD203B41FA5}">
                      <a16:colId xmlns:a16="http://schemas.microsoft.com/office/drawing/2014/main" val="110910844"/>
                    </a:ext>
                  </a:extLst>
                </a:gridCol>
                <a:gridCol w="230011">
                  <a:extLst>
                    <a:ext uri="{9D8B030D-6E8A-4147-A177-3AD203B41FA5}">
                      <a16:colId xmlns:a16="http://schemas.microsoft.com/office/drawing/2014/main" val="3330376611"/>
                    </a:ext>
                  </a:extLst>
                </a:gridCol>
                <a:gridCol w="2454183">
                  <a:extLst>
                    <a:ext uri="{9D8B030D-6E8A-4147-A177-3AD203B41FA5}">
                      <a16:colId xmlns:a16="http://schemas.microsoft.com/office/drawing/2014/main" val="2689378838"/>
                    </a:ext>
                  </a:extLst>
                </a:gridCol>
                <a:gridCol w="224822">
                  <a:extLst>
                    <a:ext uri="{9D8B030D-6E8A-4147-A177-3AD203B41FA5}">
                      <a16:colId xmlns:a16="http://schemas.microsoft.com/office/drawing/2014/main" val="1266133287"/>
                    </a:ext>
                  </a:extLst>
                </a:gridCol>
                <a:gridCol w="2348398">
                  <a:extLst>
                    <a:ext uri="{9D8B030D-6E8A-4147-A177-3AD203B41FA5}">
                      <a16:colId xmlns:a16="http://schemas.microsoft.com/office/drawing/2014/main" val="4226494796"/>
                    </a:ext>
                  </a:extLst>
                </a:gridCol>
              </a:tblGrid>
              <a:tr h="633890">
                <a:tc>
                  <a:txBody>
                    <a:bodyPr/>
                    <a:lstStyle/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de-DE" sz="1600" b="1" noProof="1">
                          <a:solidFill>
                            <a:srgbClr val="EA1B0A"/>
                          </a:solidFill>
                          <a:effectLst/>
                          <a:latin typeface="EON Brix Sans" panose="020B0500000000000000"/>
                        </a:rPr>
                        <a:t>Kablowanie sieci</a:t>
                      </a:r>
                    </a:p>
                  </a:txBody>
                  <a:tcPr marT="35995" marB="35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950"/>
                        </a:lnSpc>
                        <a:buNone/>
                      </a:pPr>
                      <a:endParaRPr lang="de-DE" sz="1600" b="1" noProof="1">
                        <a:solidFill>
                          <a:srgbClr val="EA1B0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de-DE" sz="1600" b="1" noProof="1">
                          <a:solidFill>
                            <a:srgbClr val="EA1B0A"/>
                          </a:solidFill>
                          <a:effectLst/>
                          <a:latin typeface="EON Brix Sans"/>
                        </a:rPr>
                        <a:t>Zwiększona trwałość</a:t>
                      </a:r>
                    </a:p>
                  </a:txBody>
                  <a:tcPr marT="35995" marB="35995" anchor="ctr">
                    <a:lnL w="0"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9524">
                      <a:solidFill>
                        <a:srgbClr val="EA1B0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950"/>
                        </a:lnSpc>
                        <a:buNone/>
                      </a:pPr>
                      <a:endParaRPr lang="de-DE" sz="1600" b="1">
                        <a:solidFill>
                          <a:srgbClr val="1A1A1A"/>
                        </a:solidFill>
                        <a:effectLst/>
                        <a:latin typeface="EON Brix Sans" panose="020B0500000000000000"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de-DE" sz="1600" b="1" i="0" u="none" strike="noStrike" noProof="1">
                          <a:solidFill>
                            <a:srgbClr val="EA1B0A"/>
                          </a:solidFill>
                          <a:effectLst/>
                          <a:latin typeface="EON Brix Sans" panose="020B0500000000000000"/>
                        </a:rPr>
                        <a:t>Przewody wysokotemperaturowe</a:t>
                      </a:r>
                      <a:endParaRPr lang="en-US"/>
                    </a:p>
                  </a:txBody>
                  <a:tcPr marT="35995" marB="35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950"/>
                        </a:lnSpc>
                        <a:buNone/>
                      </a:pPr>
                      <a:endParaRPr lang="de-DE" sz="1600" b="1">
                        <a:solidFill>
                          <a:srgbClr val="1A1A1A"/>
                        </a:solidFill>
                        <a:effectLst/>
                        <a:latin typeface="EON Brix Sans" panose="020B0500000000000000"/>
                      </a:endParaRPr>
                    </a:p>
                  </a:txBody>
                  <a:tcPr marT="35995" marB="35995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950"/>
                        </a:lnSpc>
                        <a:buNone/>
                      </a:pPr>
                      <a:r>
                        <a:rPr lang="de-DE" sz="1600" b="1" noProof="1">
                          <a:solidFill>
                            <a:srgbClr val="EA1B0A"/>
                          </a:solidFill>
                          <a:effectLst/>
                          <a:latin typeface="EON Brix Sans" panose="020B0500000000000000"/>
                        </a:rPr>
                        <a:t>Nowe technologie magazynowania energii</a:t>
                      </a:r>
                      <a:endParaRPr lang="en-US" noProof="1"/>
                    </a:p>
                  </a:txBody>
                  <a:tcPr marT="35995" marB="3599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953759"/>
                  </a:ext>
                </a:extLst>
              </a:tr>
              <a:tr h="1648118"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6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zastępowanie linii napowietrznych kablowymi</a:t>
                      </a:r>
                      <a:endParaRPr lang="de-DE" sz="1120" noProof="1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650"/>
                        </a:lnSpc>
                        <a:buFont typeface="Arial"/>
                        <a:buChar char="•"/>
                      </a:pPr>
                      <a:endParaRPr lang="de-DE" sz="1400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de-DE" sz="14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zastosowanie materiałów o zwiększonej trwałości i odporności na zmienne warunki pogodowe</a:t>
                      </a:r>
                      <a:endParaRPr lang="en-US"/>
                    </a:p>
                    <a:p>
                      <a:pPr marL="342900" lvl="0" indent="-342900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de-DE" sz="14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zapewnienie stabilności systemu</a:t>
                      </a:r>
                    </a:p>
                  </a:txBody>
                  <a:tcPr marT="35995" marB="35995">
                    <a:lnL w="0"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9524">
                      <a:solidFill>
                        <a:srgbClr val="EA1B0A"/>
                      </a:solidFill>
                    </a:lnT>
                    <a:lnB w="9524">
                      <a:solidFill>
                        <a:srgbClr val="1A1A1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575"/>
                        </a:lnSpc>
                        <a:buNone/>
                      </a:pPr>
                      <a:endParaRPr lang="de-DE" sz="1300">
                        <a:solidFill>
                          <a:srgbClr val="1A1A1A"/>
                        </a:solidFill>
                        <a:effectLst/>
                        <a:latin typeface="EON Brix Sans" panose="020B050000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6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przewody wysokotemperaturowe zwiększające zdolności przesyłowe i elastyczność pracy sieci </a:t>
                      </a:r>
                      <a:endParaRPr lang="de-DE" sz="1400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575"/>
                        </a:lnSpc>
                        <a:buNone/>
                      </a:pPr>
                      <a:endParaRPr lang="de-DE" sz="1300">
                        <a:solidFill>
                          <a:srgbClr val="1A1A1A"/>
                        </a:solidFill>
                        <a:effectLst/>
                        <a:latin typeface="EON Brix Sans" panose="020B050000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6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rozwój nowych technik magazynowania energii tj. baterie Li-jon, H2, baterie przepływowe, solne, wykorzystanie potencjału elektromobilności</a:t>
                      </a:r>
                      <a:endParaRPr lang="de-DE" sz="1100" noProof="1">
                        <a:solidFill>
                          <a:srgbClr val="1A1A1A"/>
                        </a:solidFill>
                        <a:effectLst/>
                        <a:latin typeface="Arial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1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0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77208"/>
                  </a:ext>
                </a:extLst>
              </a:tr>
              <a:tr h="147257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de-DE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podziemne kable jako kluczowe rozwiązanie dla przesyłu energii w miastach i terenach chronionych</a:t>
                      </a:r>
                      <a:endParaRPr lang="en-US"/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650"/>
                        </a:lnSpc>
                        <a:buFont typeface="Arial"/>
                        <a:buChar char="•"/>
                      </a:pPr>
                      <a:endParaRPr lang="de-DE" sz="1400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650"/>
                        </a:lnSpc>
                        <a:buFont typeface="Arial"/>
                        <a:buChar char="•"/>
                      </a:pPr>
                      <a:r>
                        <a:rPr lang="de-DE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/>
                        </a:rPr>
                        <a:t>zwiększenie odporności na warunki atmosferyczne, poprawa bezpieczeństwa i estetyki otoczenia</a:t>
                      </a:r>
                      <a:endParaRPr lang="de-DE" sz="1400" noProof="1">
                        <a:solidFill>
                          <a:srgbClr val="1A1A1A"/>
                        </a:solidFill>
                        <a:effectLst/>
                        <a:latin typeface="EON Brix Sans"/>
                      </a:endParaRPr>
                    </a:p>
                  </a:txBody>
                  <a:tcPr marT="35995" marB="35995">
                    <a:lnL w="0">
                      <a:noFill/>
                    </a:lnL>
                    <a:lnR w="12700">
                      <a:solidFill>
                        <a:srgbClr val="FFFFFF"/>
                      </a:solidFill>
                    </a:lnR>
                    <a:lnT w="9524">
                      <a:solidFill>
                        <a:srgbClr val="1A1A1A"/>
                      </a:solidFill>
                    </a:lnT>
                    <a:lnB w="9524">
                      <a:solidFill>
                        <a:srgbClr val="1A1A1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575"/>
                        </a:lnSpc>
                        <a:buNone/>
                      </a:pPr>
                      <a:endParaRPr lang="de-DE" sz="1300">
                        <a:solidFill>
                          <a:srgbClr val="1A1A1A"/>
                        </a:solidFill>
                        <a:effectLst/>
                        <a:latin typeface="EON Brix Sans" panose="020B050000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6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u="none" strike="noStrike" noProof="1">
                          <a:solidFill>
                            <a:srgbClr val="1A1A1A"/>
                          </a:solidFill>
                          <a:effectLst/>
                          <a:latin typeface="EON Brix Sans" panose="020B0500000000000000"/>
                        </a:rPr>
                        <a:t>zwiększenie elastyczności pracy sieci </a:t>
                      </a: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ts val="1575"/>
                        </a:lnSpc>
                        <a:buNone/>
                      </a:pPr>
                      <a:endParaRPr lang="de-DE" sz="1300">
                        <a:solidFill>
                          <a:srgbClr val="1A1A1A"/>
                        </a:solidFill>
                        <a:effectLst/>
                        <a:latin typeface="EON Brix Sans" panose="020B0500000000000000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6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noProof="1">
                          <a:solidFill>
                            <a:srgbClr val="1A1A1A"/>
                          </a:solidFill>
                          <a:effectLst/>
                          <a:latin typeface="EON Brix Sans" panose="020B0500000000000000"/>
                        </a:rPr>
                        <a:t>stabilizacja sieci w przypadku gwałtownych zmian produkcji OZE</a:t>
                      </a:r>
                      <a:endParaRPr lang="de-DE" sz="1100" noProof="1">
                        <a:solidFill>
                          <a:srgbClr val="1A1A1A"/>
                        </a:solidFill>
                        <a:effectLst/>
                        <a:latin typeface="Arial"/>
                      </a:endParaRPr>
                    </a:p>
                  </a:txBody>
                  <a:tcPr marT="35995" marB="3599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230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230" cap="flat" cmpd="sng" algn="ctr">
                      <a:solidFill>
                        <a:srgbClr val="1A1A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729616"/>
                  </a:ext>
                </a:extLst>
              </a:tr>
            </a:tbl>
          </a:graphicData>
        </a:graphic>
      </p:graphicFrame>
      <p:pic>
        <p:nvPicPr>
          <p:cNvPr id="6" name="Grafika 15" descr="Bateria z wypełnieniem pełnym">
            <a:extLst>
              <a:ext uri="{FF2B5EF4-FFF2-40B4-BE49-F238E27FC236}">
                <a16:creationId xmlns:a16="http://schemas.microsoft.com/office/drawing/2014/main" id="{9E7401FE-16DC-4223-098A-B046CBD1D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8685" y="1580540"/>
            <a:ext cx="696376" cy="696376"/>
          </a:xfrm>
          <a:prstGeom prst="rect">
            <a:avLst/>
          </a:prstGeom>
        </p:spPr>
      </p:pic>
      <p:pic>
        <p:nvPicPr>
          <p:cNvPr id="12" name="Grafika 16" descr="Termometr z wypełnieniem pełnym">
            <a:extLst>
              <a:ext uri="{FF2B5EF4-FFF2-40B4-BE49-F238E27FC236}">
                <a16:creationId xmlns:a16="http://schemas.microsoft.com/office/drawing/2014/main" id="{249C2918-2D39-EC4A-630D-EDFF50B0A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5178" y="1580436"/>
            <a:ext cx="696376" cy="696376"/>
          </a:xfrm>
          <a:prstGeom prst="rect">
            <a:avLst/>
          </a:prstGeom>
        </p:spPr>
      </p:pic>
      <p:pic>
        <p:nvPicPr>
          <p:cNvPr id="18" name="Grafika 18" descr="USB z wypełnieniem pełnym">
            <a:extLst>
              <a:ext uri="{FF2B5EF4-FFF2-40B4-BE49-F238E27FC236}">
                <a16:creationId xmlns:a16="http://schemas.microsoft.com/office/drawing/2014/main" id="{C4C8DA9E-F85E-4DC3-79A0-62510B21E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6793" y="1579192"/>
            <a:ext cx="696376" cy="696376"/>
          </a:xfrm>
          <a:prstGeom prst="rect">
            <a:avLst/>
          </a:prstGeom>
        </p:spPr>
      </p:pic>
      <p:pic>
        <p:nvPicPr>
          <p:cNvPr id="20" name="Grafika 19" descr="Chmura z piorunem i deszczem z wypełnieniem pełnym">
            <a:extLst>
              <a:ext uri="{FF2B5EF4-FFF2-40B4-BE49-F238E27FC236}">
                <a16:creationId xmlns:a16="http://schemas.microsoft.com/office/drawing/2014/main" id="{E3B77005-52FC-4000-3AE4-8F08506F09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1609" y="1580540"/>
            <a:ext cx="696376" cy="696376"/>
          </a:xfrm>
          <a:prstGeom prst="rect">
            <a:avLst/>
          </a:prstGeom>
        </p:spPr>
      </p:pic>
      <p:sp>
        <p:nvSpPr>
          <p:cNvPr id="4" name="Symbol zastępczy stopki 1">
            <a:extLst>
              <a:ext uri="{FF2B5EF4-FFF2-40B4-BE49-F238E27FC236}">
                <a16:creationId xmlns:a16="http://schemas.microsoft.com/office/drawing/2014/main" id="{76E78940-5519-281D-5DFB-C98087445A13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</p:spTree>
    <p:extLst>
      <p:ext uri="{BB962C8B-B14F-4D97-AF65-F5344CB8AC3E}">
        <p14:creationId xmlns:p14="http://schemas.microsoft.com/office/powerpoint/2010/main" val="388168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FA6F3-4E60-35F9-F6DA-62172879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Biblioteka slajdów Stoen Operator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EFFDB-4C84-129A-ED14-0A94588C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4" name="Obraz 6" descr="Obraz zawierający tekst, mapa, diagram, Czcionka&#10;&#10;Opis wygenerowany automatycznie">
            <a:extLst>
              <a:ext uri="{FF2B5EF4-FFF2-40B4-BE49-F238E27FC236}">
                <a16:creationId xmlns:a16="http://schemas.microsoft.com/office/drawing/2014/main" id="{6E74C75D-FA26-C30E-3A6A-3B645F5B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" y="1157065"/>
            <a:ext cx="9203041" cy="5309603"/>
          </a:xfrm>
          <a:prstGeom prst="rect">
            <a:avLst/>
          </a:prstGeom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6CE7CA09-FA9C-358C-D7D2-0E1945550B98}"/>
              </a:ext>
            </a:extLst>
          </p:cNvPr>
          <p:cNvSpPr>
            <a:spLocks noGrp="1"/>
          </p:cNvSpPr>
          <p:nvPr/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noProof="1">
                <a:solidFill>
                  <a:schemeClr val="accent1"/>
                </a:solidFill>
              </a:rPr>
              <a:t>Rozwój sieci dystrybucyjnej w planach Stoen Operator</a:t>
            </a:r>
            <a:endParaRPr lang="en-US">
              <a:solidFill>
                <a:schemeClr val="accent1"/>
              </a:solidFill>
            </a:endParaRPr>
          </a:p>
          <a:p>
            <a:endParaRPr lang="pl-PL" noProof="1">
              <a:solidFill>
                <a:schemeClr val="accent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4BF40C4-DB8A-B781-1F9B-79A9962F1BFF}"/>
              </a:ext>
            </a:extLst>
          </p:cNvPr>
          <p:cNvSpPr>
            <a:spLocks noGrp="1"/>
          </p:cNvSpPr>
          <p:nvPr/>
        </p:nvSpPr>
        <p:spPr bwMode="gray">
          <a:xfrm>
            <a:off x="8332509" y="1153738"/>
            <a:ext cx="3460700" cy="5308040"/>
          </a:xfrm>
          <a:prstGeom prst="rect">
            <a:avLst/>
          </a:prstGeom>
          <a:solidFill>
            <a:srgbClr val="F8F5F2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17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40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335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noProof="1"/>
              <a:t>Inwestycje modernizacyjne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62. Przebudowa linii 110 kV Piaseczno – Konstancin – Natolin – Wilanów – Elektrociepłownia Siekierki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63. Przebudowa linii 110 kV Elektrociepłownia Siekierki – Międzylesie – Miłosna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64. Przebudowa linii 110 kV Piaseczno – Serwerownia Sękocin oraz odcinki Serwerownia Sękocin – stacja w rejonie Warszawy – Ursus Miasto – Mory i Serwerownia Sękocin – stacja w rejonie Warszawy– Szamoty – Mory 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65. Przebudowa linii 110 kV Wschodnia – Olszynka Grochowska – Międzylesie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66. Przebudowa linii 110 kV Mory – Wola – Armatnia – Zachodnia – Gdańska – Praga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67. Przebudowa linii 110 kV Praga – Targówek – Wschodnia – Kawęczyn – Sulejówek – Miłosna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68. Przebudowa linii 110 kV Elektrociepłownia Siekierki – Ursynów – Imielin – Służewiec – Południowa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69. Przebudowa linii 110 kV Kaliszówka – Mościska 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70. Przebudowa linii 110 kV Mory – Babice – Mościska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71. Przebudowa linii 110 kV Mościska – Huta Warszawa – Henryków – Tarchomin – Praga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127. Przebudowa linii 110 kV Elektrociepłownia Siekierki – Sielce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128. Przebudowa linii 110 kV Elektrociepłownia Siekierki – Gocław – Grochów</a:t>
            </a:r>
            <a:endParaRPr lang="en-US" sz="1000" noProof="1">
              <a:solidFill>
                <a:srgbClr val="1A1A1A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pl-PL" sz="1000" noProof="1">
                <a:solidFill>
                  <a:srgbClr val="262626"/>
                </a:solidFill>
              </a:rPr>
              <a:t>129. Przebudowa linii 110 kV Elektrownia Siekierki – Batory – Stegny</a:t>
            </a:r>
            <a:endParaRPr lang="pl-PL"/>
          </a:p>
        </p:txBody>
      </p:sp>
      <p:sp>
        <p:nvSpPr>
          <p:cNvPr id="5" name="Symbol zastępczy stopki 1">
            <a:extLst>
              <a:ext uri="{FF2B5EF4-FFF2-40B4-BE49-F238E27FC236}">
                <a16:creationId xmlns:a16="http://schemas.microsoft.com/office/drawing/2014/main" id="{278D31BB-59D6-71C2-650A-ADF4A601575B}"/>
              </a:ext>
            </a:extLst>
          </p:cNvPr>
          <p:cNvSpPr txBox="1">
            <a:spLocks/>
          </p:cNvSpPr>
          <p:nvPr/>
        </p:nvSpPr>
        <p:spPr bwMode="gray">
          <a:xfrm>
            <a:off x="561062" y="6573705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</p:spTree>
    <p:extLst>
      <p:ext uri="{BB962C8B-B14F-4D97-AF65-F5344CB8AC3E}">
        <p14:creationId xmlns:p14="http://schemas.microsoft.com/office/powerpoint/2010/main" val="364427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170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177A4-88B3-BF8B-2D7A-00641778A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102C51-422A-ED01-B238-49BF87F7C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512762"/>
            <a:ext cx="10201275" cy="1732896"/>
          </a:xfrm>
        </p:spPr>
        <p:txBody>
          <a:bodyPr/>
          <a:lstStyle/>
          <a:p>
            <a:r>
              <a:rPr lang="pl-PL" sz="6000" noProof="1">
                <a:latin typeface="EON Brix Sans Black"/>
              </a:rPr>
              <a:t>Jak?</a:t>
            </a:r>
            <a:endParaRPr lang="en-GB" sz="3600" noProof="1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B6DD0E-67AC-B6B8-D4DE-FB829B4CD6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94967295"/>
          </p:nvPr>
        </p:nvSpPr>
        <p:spPr>
          <a:xfrm>
            <a:off x="9732963" y="5765800"/>
            <a:ext cx="1979612" cy="579438"/>
          </a:xfrm>
        </p:spPr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E51560-3E1C-EE7E-CC7F-1F6BF1E8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Szablon PowerPoint Stoen Operator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488B1E-770D-79CE-F1E2-FE7A27B6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616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EF51E-7C5B-FFC3-6F88-BFE030FE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Biblioteka slajdów Stoen Operator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830FF-0B1B-6984-06EC-7CE0324B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314C8970-FFC4-5F18-D34B-5C4E0FCC12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000" y="1808163"/>
            <a:ext cx="1944028" cy="868366"/>
          </a:xfrm>
          <a:prstGeom prst="roundRect">
            <a:avLst>
              <a:gd name="adj" fmla="val 0"/>
            </a:avLst>
          </a:prstGeom>
          <a:solidFill>
            <a:srgbClr val="C41708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72000" rIns="72000" bIns="7200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>
                <a:solidFill>
                  <a:schemeClr val="bg1"/>
                </a:solidFill>
                <a:latin typeface="EON Brix Sans" panose="020B0504040000000000" pitchFamily="34" charset="77"/>
              </a:rPr>
              <a:t>1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D396544A-6658-CF9E-8DC7-CB2D4AEBC9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7086" y="1808163"/>
            <a:ext cx="9134914" cy="868366"/>
          </a:xfrm>
          <a:prstGeom prst="roundRect">
            <a:avLst>
              <a:gd name="adj" fmla="val 0"/>
            </a:avLst>
          </a:prstGeom>
          <a:solidFill>
            <a:srgbClr val="F8F5F2"/>
          </a:solidFill>
          <a:ln w="9525">
            <a:noFill/>
            <a:miter lim="800000"/>
            <a:headEnd/>
            <a:tailEnd/>
          </a:ln>
          <a:effectLst/>
        </p:spPr>
        <p:txBody>
          <a:bodyPr lIns="144000" tIns="72000" rIns="72000" bIns="7200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noProof="1"/>
              <a:t>Pełna nazwa:</a:t>
            </a:r>
          </a:p>
          <a:p>
            <a:r>
              <a:rPr lang="de-DE" sz="1400" noProof="1"/>
              <a:t>Ustawa z dnia 24 lipca 2015 r. o przygotowaniu i realizacji strategicznych inwestycji </a:t>
            </a:r>
          </a:p>
          <a:p>
            <a:r>
              <a:rPr lang="de-DE" sz="1400" noProof="1"/>
              <a:t>w zakresie sieci przesyłowych (Dz.U. 2015 poz. 1265) 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AC449D97-1384-A1A8-BCB3-5079FED170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000" y="2886707"/>
            <a:ext cx="1944028" cy="868366"/>
          </a:xfrm>
          <a:prstGeom prst="roundRect">
            <a:avLst>
              <a:gd name="adj" fmla="val 0"/>
            </a:avLst>
          </a:prstGeom>
          <a:solidFill>
            <a:srgbClr val="C41708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72000" rIns="72000" bIns="7200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>
                <a:solidFill>
                  <a:schemeClr val="bg1"/>
                </a:solidFill>
                <a:latin typeface="EON Brix Sans" panose="020B0504040000000000" pitchFamily="34" charset="77"/>
              </a:rPr>
              <a:t>2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93E6F437-8E80-A957-3005-25E0934A4B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7086" y="2886707"/>
            <a:ext cx="9134914" cy="868366"/>
          </a:xfrm>
          <a:prstGeom prst="roundRect">
            <a:avLst>
              <a:gd name="adj" fmla="val 0"/>
            </a:avLst>
          </a:prstGeom>
          <a:solidFill>
            <a:srgbClr val="F8F5F2"/>
          </a:solidFill>
          <a:ln w="9525">
            <a:noFill/>
            <a:miter lim="800000"/>
            <a:headEnd/>
            <a:tailEnd/>
          </a:ln>
          <a:effectLst/>
        </p:spPr>
        <p:txBody>
          <a:bodyPr lIns="144000" tIns="72000" rIns="72000" bIns="7200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noProof="1">
                <a:cs typeface="EON Brix Sans" panose="020B0604020202020204" pitchFamily="34" charset="0"/>
              </a:rPr>
              <a:t>Nowelizacja, na której bazujemy:</a:t>
            </a:r>
          </a:p>
          <a:p>
            <a:r>
              <a:rPr lang="de-DE" sz="1400" noProof="1">
                <a:cs typeface="EON Brix Sans" panose="020B0604020202020204" pitchFamily="34" charset="0"/>
              </a:rPr>
              <a:t>Ustawa z dnia 7 lipca 2023 r. o zmianie ustawy o przygotowaniu i realizacji strategicznych inwestycji w zakresie sieci przesyłowych oraz niektórych innych ustaw</a:t>
            </a:r>
            <a:endParaRPr lang="en-US" sz="1400" noProof="1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3671939F-E56A-76D7-3F18-E9A4CB3DCD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000" y="3965252"/>
            <a:ext cx="1944028" cy="868366"/>
          </a:xfrm>
          <a:prstGeom prst="roundRect">
            <a:avLst>
              <a:gd name="adj" fmla="val 0"/>
            </a:avLst>
          </a:prstGeom>
          <a:solidFill>
            <a:srgbClr val="C41708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72000" rIns="72000" bIns="7200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>
                <a:solidFill>
                  <a:schemeClr val="bg1"/>
                </a:solidFill>
                <a:latin typeface="EON Brix Sans" panose="020B0504040000000000" pitchFamily="34" charset="77"/>
              </a:rPr>
              <a:t>3</a:t>
            </a:r>
          </a:p>
        </p:txBody>
      </p:sp>
      <p:sp>
        <p:nvSpPr>
          <p:cNvPr id="9" name="Rectangle 34">
            <a:extLst>
              <a:ext uri="{FF2B5EF4-FFF2-40B4-BE49-F238E27FC236}">
                <a16:creationId xmlns:a16="http://schemas.microsoft.com/office/drawing/2014/main" id="{BB1C0FC1-4B59-112D-3924-C0D0382E16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7086" y="3965252"/>
            <a:ext cx="9134914" cy="868366"/>
          </a:xfrm>
          <a:prstGeom prst="roundRect">
            <a:avLst>
              <a:gd name="adj" fmla="val 0"/>
            </a:avLst>
          </a:prstGeom>
          <a:solidFill>
            <a:srgbClr val="F8F5F2"/>
          </a:solidFill>
          <a:ln w="9525">
            <a:noFill/>
            <a:miter lim="800000"/>
            <a:headEnd/>
            <a:tailEnd/>
          </a:ln>
          <a:effectLst/>
        </p:spPr>
        <p:txBody>
          <a:bodyPr lIns="144000" tIns="72000" rIns="0" bIns="7200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noProof="1">
                <a:cs typeface="EON Brix Sans" panose="020B0604020202020204" pitchFamily="34" charset="0"/>
              </a:rPr>
              <a:t>Wykaz strategicznych inwestycji w zakresie sieci przesyłowych oraz inwestycji towarzyszących, </a:t>
            </a:r>
          </a:p>
          <a:p>
            <a:r>
              <a:rPr lang="de-DE" sz="1400" noProof="1">
                <a:cs typeface="EON Brix Sans" panose="020B0604020202020204" pitchFamily="34" charset="0"/>
              </a:rPr>
              <a:t>z wyłączeniem inwestycji towarzyszących polegających na przebudowie lub remoncie istniejących linii elektroenergetycznych stanowiących elementy sieci dystrybucyjnej o napięciu równym lub wyższym niż 110kV, tzw. Wykaz inwestycji towarzyszących</a:t>
            </a:r>
            <a:endParaRPr lang="en-US" sz="1400" noProof="1"/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AC39BC63-91D5-B910-BEA6-6D4E85FD72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000" y="5043796"/>
            <a:ext cx="1944028" cy="949048"/>
          </a:xfrm>
          <a:prstGeom prst="roundRect">
            <a:avLst>
              <a:gd name="adj" fmla="val 0"/>
            </a:avLst>
          </a:prstGeom>
          <a:solidFill>
            <a:srgbClr val="C41708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72000" rIns="72000" bIns="7200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>
                <a:solidFill>
                  <a:schemeClr val="bg1"/>
                </a:solidFill>
                <a:latin typeface="EON Brix Sans" panose="020B0504040000000000" pitchFamily="34" charset="77"/>
              </a:rPr>
              <a:t>4</a:t>
            </a: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4E15A28B-A3C4-178D-9F63-5C48869BEC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77086" y="5043796"/>
            <a:ext cx="9125950" cy="949048"/>
          </a:xfrm>
          <a:prstGeom prst="roundRect">
            <a:avLst>
              <a:gd name="adj" fmla="val 0"/>
            </a:avLst>
          </a:prstGeom>
          <a:solidFill>
            <a:srgbClr val="F8F5F2"/>
          </a:solidFill>
          <a:ln w="9525">
            <a:noFill/>
            <a:miter lim="800000"/>
            <a:headEnd/>
            <a:tailEnd/>
          </a:ln>
          <a:effectLst/>
        </p:spPr>
        <p:txBody>
          <a:bodyPr lIns="144000" tIns="72000" rIns="0" bIns="0" anchor="ctr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noProof="1">
                <a:cs typeface="EON Brix Sans" panose="020B0604020202020204" pitchFamily="34" charset="0"/>
              </a:rPr>
              <a:t>Rozporządzenie Rady Ministrów z dnia 21 listopada 2023 r. w sprawie wykazu inwestycji towarzyszących polegających na przebudowie istniejących linii elektroenergetycznych stanowiących elementy sieci dystrybucyjnej o napięciu równym lub wyższym niż 110kV, </a:t>
            </a:r>
          </a:p>
          <a:p>
            <a:r>
              <a:rPr lang="de-DE" sz="1400" noProof="1">
                <a:cs typeface="EON Brix Sans" panose="020B0604020202020204" pitchFamily="34" charset="0"/>
              </a:rPr>
              <a:t>tzw. Rozporządzenie modernizacyjne</a:t>
            </a:r>
            <a:endParaRPr lang="en-US" sz="1400" noProof="1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2AA7B4E9-A36A-040D-F893-AEF3EE7FED7F}"/>
              </a:ext>
            </a:extLst>
          </p:cNvPr>
          <p:cNvSpPr>
            <a:spLocks noGrp="1"/>
          </p:cNvSpPr>
          <p:nvPr/>
        </p:nvSpPr>
        <p:spPr bwMode="gray">
          <a:xfrm>
            <a:off x="480000" y="512763"/>
            <a:ext cx="11232000" cy="8863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3333"/>
              </a:lnSpc>
            </a:pPr>
            <a:r>
              <a:rPr lang="pl-PL">
                <a:solidFill>
                  <a:srgbClr val="EA1C0A"/>
                </a:solidFill>
                <a:latin typeface="EON Brix Sans" panose="020B0604020202020204"/>
              </a:rPr>
              <a:t>Narzędzie: Specustawa Przesyłowa</a:t>
            </a:r>
            <a:endParaRPr lang="de-DE">
              <a:solidFill>
                <a:srgbClr val="1A1A1A"/>
              </a:solidFill>
              <a:latin typeface="EON Brix Sans" panose="020B0604020202020204"/>
            </a:endParaRPr>
          </a:p>
          <a:p>
            <a:pPr>
              <a:lnSpc>
                <a:spcPts val="3333"/>
              </a:lnSpc>
            </a:pPr>
            <a:r>
              <a:rPr lang="pl-PL" sz="2400">
                <a:solidFill>
                  <a:srgbClr val="EA1C0A"/>
                </a:solidFill>
                <a:latin typeface="EON Brix Sans" panose="020B0604020202020204"/>
              </a:rPr>
              <a:t>podstawy prawne</a:t>
            </a:r>
            <a:endParaRPr lang="de-DE" sz="2400">
              <a:solidFill>
                <a:srgbClr val="1A1A1A"/>
              </a:solidFill>
              <a:latin typeface="EON Brix Sans" panose="020B0604020202020204"/>
            </a:endParaRPr>
          </a:p>
          <a:p>
            <a:endParaRPr lang="pl-PL">
              <a:solidFill>
                <a:srgbClr val="EA1B0A"/>
              </a:solidFill>
              <a:latin typeface="EON Brix Sans" panose="020B0604020202020204"/>
            </a:endParaRPr>
          </a:p>
        </p:txBody>
      </p:sp>
      <p:sp>
        <p:nvSpPr>
          <p:cNvPr id="14" name="Symbol zastępczy stopki 1">
            <a:extLst>
              <a:ext uri="{FF2B5EF4-FFF2-40B4-BE49-F238E27FC236}">
                <a16:creationId xmlns:a16="http://schemas.microsoft.com/office/drawing/2014/main" id="{A1EDE95D-1325-E1C9-470E-1002E531A3DC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</p:spTree>
    <p:extLst>
      <p:ext uri="{BB962C8B-B14F-4D97-AF65-F5344CB8AC3E}">
        <p14:creationId xmlns:p14="http://schemas.microsoft.com/office/powerpoint/2010/main" val="256902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676A5B-6CB7-8674-FFE1-E81A1BF32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347" y="1823706"/>
            <a:ext cx="6415133" cy="42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chtungspfeil 8">
            <a:extLst>
              <a:ext uri="{FF2B5EF4-FFF2-40B4-BE49-F238E27FC236}">
                <a16:creationId xmlns:a16="http://schemas.microsoft.com/office/drawing/2014/main" id="{3F7F0885-C952-F455-B1C1-2749716ACA44}"/>
              </a:ext>
            </a:extLst>
          </p:cNvPr>
          <p:cNvSpPr/>
          <p:nvPr/>
        </p:nvSpPr>
        <p:spPr bwMode="gray">
          <a:xfrm>
            <a:off x="8690043" y="1808163"/>
            <a:ext cx="3501957" cy="5049837"/>
          </a:xfrm>
          <a:prstGeom prst="homePlate">
            <a:avLst>
              <a:gd name="adj" fmla="val 20191"/>
            </a:avLst>
          </a:prstGeom>
          <a:solidFill>
            <a:srgbClr val="D7D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  <a:buClr>
                <a:schemeClr val="tx1"/>
              </a:buClr>
            </a:pPr>
            <a:endParaRPr lang="de-DE" sz="1465" b="1">
              <a:solidFill>
                <a:schemeClr val="tx1"/>
              </a:solidFill>
              <a:latin typeface="EON Brix Sans" panose="020B0504040000000000" pitchFamily="34" charset="77"/>
            </a:endParaRPr>
          </a:p>
        </p:txBody>
      </p:sp>
      <p:sp>
        <p:nvSpPr>
          <p:cNvPr id="7" name="Richtungspfeil 7">
            <a:extLst>
              <a:ext uri="{FF2B5EF4-FFF2-40B4-BE49-F238E27FC236}">
                <a16:creationId xmlns:a16="http://schemas.microsoft.com/office/drawing/2014/main" id="{B72998CE-CD46-248D-FC4E-AE97773722F1}"/>
              </a:ext>
            </a:extLst>
          </p:cNvPr>
          <p:cNvSpPr/>
          <p:nvPr/>
        </p:nvSpPr>
        <p:spPr bwMode="gray">
          <a:xfrm>
            <a:off x="5902449" y="1808163"/>
            <a:ext cx="3501957" cy="5049837"/>
          </a:xfrm>
          <a:prstGeom prst="homePlate">
            <a:avLst>
              <a:gd name="adj" fmla="val 20191"/>
            </a:avLst>
          </a:prstGeom>
          <a:solidFill>
            <a:srgbClr val="F0E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  <a:buClr>
                <a:schemeClr val="tx1"/>
              </a:buClr>
            </a:pPr>
            <a:endParaRPr lang="de-DE" sz="1465" b="1">
              <a:solidFill>
                <a:schemeClr val="tx1"/>
              </a:solidFill>
              <a:latin typeface="EON Brix Sans" panose="020B0504040000000000" pitchFamily="34" charset="77"/>
            </a:endParaRPr>
          </a:p>
        </p:txBody>
      </p:sp>
      <p:sp>
        <p:nvSpPr>
          <p:cNvPr id="8" name="Richtungspfeil 5">
            <a:extLst>
              <a:ext uri="{FF2B5EF4-FFF2-40B4-BE49-F238E27FC236}">
                <a16:creationId xmlns:a16="http://schemas.microsoft.com/office/drawing/2014/main" id="{2A0B63F0-9971-E878-980E-C54B0A08D462}"/>
              </a:ext>
            </a:extLst>
          </p:cNvPr>
          <p:cNvSpPr/>
          <p:nvPr/>
        </p:nvSpPr>
        <p:spPr bwMode="gray">
          <a:xfrm>
            <a:off x="3293946" y="1808163"/>
            <a:ext cx="3322868" cy="5049837"/>
          </a:xfrm>
          <a:prstGeom prst="homePlate">
            <a:avLst>
              <a:gd name="adj" fmla="val 21055"/>
            </a:avLst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  <a:buClr>
                <a:schemeClr val="tx1"/>
              </a:buClr>
            </a:pPr>
            <a:endParaRPr lang="de-DE" sz="1465" b="1">
              <a:solidFill>
                <a:schemeClr val="tx1"/>
              </a:solidFill>
              <a:latin typeface="EON Brix Sans" panose="020B0504040000000000" pitchFamily="34" charset="77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71CFCD1-D6ED-C2DF-AF97-AAA8A148FCE2}"/>
              </a:ext>
            </a:extLst>
          </p:cNvPr>
          <p:cNvSpPr>
            <a:spLocks noGrp="1"/>
          </p:cNvSpPr>
          <p:nvPr/>
        </p:nvSpPr>
        <p:spPr bwMode="gray">
          <a:xfrm>
            <a:off x="501538" y="501362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/>
              <a:t>Kluczowe kroki w procesie realizacji inwestycji</a:t>
            </a:r>
            <a:endParaRPr lang="de-DE"/>
          </a:p>
        </p:txBody>
      </p:sp>
      <p:sp>
        <p:nvSpPr>
          <p:cNvPr id="10" name="02 Textbox 30%">
            <a:extLst>
              <a:ext uri="{FF2B5EF4-FFF2-40B4-BE49-F238E27FC236}">
                <a16:creationId xmlns:a16="http://schemas.microsoft.com/office/drawing/2014/main" id="{B3A7A2D4-AED5-1670-F3FC-0E071ED69169}"/>
              </a:ext>
            </a:extLst>
          </p:cNvPr>
          <p:cNvSpPr txBox="1"/>
          <p:nvPr/>
        </p:nvSpPr>
        <p:spPr>
          <a:xfrm>
            <a:off x="3747594" y="3050109"/>
            <a:ext cx="2390136" cy="3384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lvl="1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lvl="2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lvl="3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/>
              <a:t>staranna analiza możliwych tras</a:t>
            </a:r>
          </a:p>
          <a:p>
            <a:pPr lvl="1"/>
            <a:r>
              <a:rPr lang="pl-PL"/>
              <a:t>wykonanie projektu</a:t>
            </a:r>
          </a:p>
          <a:p>
            <a:pPr lvl="1"/>
            <a:r>
              <a:rPr lang="pl-PL"/>
              <a:t>pozyskanie decyzji lokalizacyjnej</a:t>
            </a:r>
          </a:p>
          <a:p>
            <a:pPr lvl="1"/>
            <a:r>
              <a:rPr lang="pl-PL"/>
              <a:t>pozyskanie pozwolenia na budowę</a:t>
            </a:r>
          </a:p>
          <a:p>
            <a:pPr lvl="1"/>
            <a:r>
              <a:rPr lang="pl-PL"/>
              <a:t>operaty szacunkowe </a:t>
            </a:r>
            <a:endParaRPr lang="de-DE"/>
          </a:p>
        </p:txBody>
      </p:sp>
      <p:sp>
        <p:nvSpPr>
          <p:cNvPr id="11" name="02 Textbox 30%">
            <a:extLst>
              <a:ext uri="{FF2B5EF4-FFF2-40B4-BE49-F238E27FC236}">
                <a16:creationId xmlns:a16="http://schemas.microsoft.com/office/drawing/2014/main" id="{09B85CFC-F565-1F3A-BF29-6A3FAFD73B1E}"/>
              </a:ext>
            </a:extLst>
          </p:cNvPr>
          <p:cNvSpPr txBox="1"/>
          <p:nvPr/>
        </p:nvSpPr>
        <p:spPr>
          <a:xfrm>
            <a:off x="3773945" y="1945392"/>
            <a:ext cx="2124000" cy="8892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/>
              <a:t>przygotowanie</a:t>
            </a:r>
          </a:p>
          <a:p>
            <a:r>
              <a:rPr lang="pl-PL" b="1"/>
              <a:t>ok. 12 msc.*</a:t>
            </a:r>
            <a:endParaRPr lang="de-DE" b="1"/>
          </a:p>
        </p:txBody>
      </p:sp>
      <p:sp>
        <p:nvSpPr>
          <p:cNvPr id="13" name="02 Textbox 30%">
            <a:extLst>
              <a:ext uri="{FF2B5EF4-FFF2-40B4-BE49-F238E27FC236}">
                <a16:creationId xmlns:a16="http://schemas.microsoft.com/office/drawing/2014/main" id="{EFE9B882-DB3C-E601-88F6-D912E3341F32}"/>
              </a:ext>
            </a:extLst>
          </p:cNvPr>
          <p:cNvSpPr txBox="1"/>
          <p:nvPr/>
        </p:nvSpPr>
        <p:spPr>
          <a:xfrm>
            <a:off x="6623892" y="1945393"/>
            <a:ext cx="2124000" cy="8892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/>
              <a:t>realizacja</a:t>
            </a:r>
          </a:p>
          <a:p>
            <a:r>
              <a:rPr lang="pl-PL" b="1"/>
              <a:t>ok. 6-24 msc.*</a:t>
            </a:r>
            <a:endParaRPr lang="de-DE" b="1"/>
          </a:p>
        </p:txBody>
      </p:sp>
      <p:sp>
        <p:nvSpPr>
          <p:cNvPr id="15" name="02 Textbox 30%">
            <a:extLst>
              <a:ext uri="{FF2B5EF4-FFF2-40B4-BE49-F238E27FC236}">
                <a16:creationId xmlns:a16="http://schemas.microsoft.com/office/drawing/2014/main" id="{2B908C66-F6B9-D16E-1C08-A1B0EB5423C5}"/>
              </a:ext>
            </a:extLst>
          </p:cNvPr>
          <p:cNvSpPr txBox="1"/>
          <p:nvPr/>
        </p:nvSpPr>
        <p:spPr>
          <a:xfrm>
            <a:off x="9411484" y="1945393"/>
            <a:ext cx="2124000" cy="4035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/>
              <a:t>rozliczenie stanu prawnego</a:t>
            </a:r>
          </a:p>
          <a:p>
            <a:r>
              <a:rPr lang="pl-PL" b="1"/>
              <a:t>ok. 6-24 msc.*</a:t>
            </a:r>
            <a:endParaRPr lang="de-DE" b="1"/>
          </a:p>
        </p:txBody>
      </p:sp>
      <p:sp>
        <p:nvSpPr>
          <p:cNvPr id="18" name="Foliennummernplatzhalter 14">
            <a:extLst>
              <a:ext uri="{FF2B5EF4-FFF2-40B4-BE49-F238E27FC236}">
                <a16:creationId xmlns:a16="http://schemas.microsoft.com/office/drawing/2014/main" id="{763F4600-B0C2-B3BE-F959-76AA829269F1}"/>
              </a:ext>
            </a:extLst>
          </p:cNvPr>
          <p:cNvSpPr>
            <a:spLocks noGrp="1"/>
          </p:cNvSpPr>
          <p:nvPr/>
        </p:nvSpPr>
        <p:spPr bwMode="gray">
          <a:xfrm>
            <a:off x="11911888" y="6526213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 noProof="0" smtClean="0"/>
              <a:pPr/>
              <a:t>8</a:t>
            </a:fld>
            <a:endParaRPr lang="de-DE" noProof="0"/>
          </a:p>
        </p:txBody>
      </p:sp>
      <p:sp>
        <p:nvSpPr>
          <p:cNvPr id="20" name="02 Textbox 30%">
            <a:extLst>
              <a:ext uri="{FF2B5EF4-FFF2-40B4-BE49-F238E27FC236}">
                <a16:creationId xmlns:a16="http://schemas.microsoft.com/office/drawing/2014/main" id="{7C7FFC27-9658-2AD1-22A3-ABDFD300CC7D}"/>
              </a:ext>
            </a:extLst>
          </p:cNvPr>
          <p:cNvSpPr txBox="1"/>
          <p:nvPr/>
        </p:nvSpPr>
        <p:spPr>
          <a:xfrm>
            <a:off x="6677759" y="3050109"/>
            <a:ext cx="2390136" cy="3384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lvl="1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lvl="2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lvl="3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1" indent="-215900"/>
            <a:r>
              <a:rPr lang="pl-PL"/>
              <a:t>przeprowadzenie prac na wyznaczonych terenach zgodnie z </a:t>
            </a:r>
            <a:r>
              <a:rPr lang="pl-PL" noProof="1"/>
              <a:t>PnB</a:t>
            </a:r>
          </a:p>
          <a:p>
            <a:pPr marL="215900" lvl="1" indent="-215900"/>
            <a:r>
              <a:rPr lang="pl-PL"/>
              <a:t>w zależności od inwestycji: ewentualne pozyskanie decyzji derogacyjnych, zgłoszeń wodnoprawnych etc.</a:t>
            </a:r>
            <a:endParaRPr lang="de-DE"/>
          </a:p>
        </p:txBody>
      </p:sp>
      <p:sp>
        <p:nvSpPr>
          <p:cNvPr id="21" name="02 Textbox 30%">
            <a:extLst>
              <a:ext uri="{FF2B5EF4-FFF2-40B4-BE49-F238E27FC236}">
                <a16:creationId xmlns:a16="http://schemas.microsoft.com/office/drawing/2014/main" id="{ABDFEEC3-81CD-6FCF-7BF6-222BCB6F135A}"/>
              </a:ext>
            </a:extLst>
          </p:cNvPr>
          <p:cNvSpPr txBox="1"/>
          <p:nvPr/>
        </p:nvSpPr>
        <p:spPr>
          <a:xfrm>
            <a:off x="9525709" y="3425890"/>
            <a:ext cx="2390136" cy="3384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de-DE"/>
            </a:defPPr>
            <a:lvl1pPr marL="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lvl="1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lvl="2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lvl="3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540000" rtl="0" eaLnBrk="1" latinLnBrk="0" hangingPunct="1">
              <a:lnSpc>
                <a:spcPct val="120000"/>
              </a:lnSpc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/>
              <a:t>wypłata odszkodowań na podstawie decyzji Urzędu Wojewódzkiego</a:t>
            </a:r>
          </a:p>
          <a:p>
            <a:pPr lvl="1"/>
            <a:r>
              <a:rPr lang="pl-PL"/>
              <a:t>sprawne działanie bezpiecznej i zdecentralizowanej sieci dystrybucyjnej</a:t>
            </a:r>
            <a:endParaRPr lang="de-DE"/>
          </a:p>
        </p:txBody>
      </p:sp>
      <p:sp>
        <p:nvSpPr>
          <p:cNvPr id="22" name="Fußzeilenplatzhalter 15">
            <a:extLst>
              <a:ext uri="{FF2B5EF4-FFF2-40B4-BE49-F238E27FC236}">
                <a16:creationId xmlns:a16="http://schemas.microsoft.com/office/drawing/2014/main" id="{3C9B03D7-C2E7-1B77-8D76-E9700AC5D63E}"/>
              </a:ext>
            </a:extLst>
          </p:cNvPr>
          <p:cNvSpPr>
            <a:spLocks noGrp="1"/>
          </p:cNvSpPr>
          <p:nvPr/>
        </p:nvSpPr>
        <p:spPr bwMode="gray">
          <a:xfrm>
            <a:off x="3631895" y="6504058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noProof="1"/>
              <a:t>*estymacja, może ulec zmianie w przypadku konkretnej realizacji</a:t>
            </a:r>
            <a:r>
              <a:rPr lang="en-GB" noProof="1"/>
              <a:t> </a:t>
            </a:r>
          </a:p>
          <a:p>
            <a:endParaRPr lang="de-DE" noProof="0"/>
          </a:p>
        </p:txBody>
      </p:sp>
      <p:sp>
        <p:nvSpPr>
          <p:cNvPr id="23" name="Symbol zastępczy stopki 1">
            <a:extLst>
              <a:ext uri="{FF2B5EF4-FFF2-40B4-BE49-F238E27FC236}">
                <a16:creationId xmlns:a16="http://schemas.microsoft.com/office/drawing/2014/main" id="{16C6CFAC-D507-B170-B89B-01AF53330406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</p:spTree>
    <p:extLst>
      <p:ext uri="{BB962C8B-B14F-4D97-AF65-F5344CB8AC3E}">
        <p14:creationId xmlns:p14="http://schemas.microsoft.com/office/powerpoint/2010/main" val="336986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87E581-402D-826B-9511-174C3131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Szablon PowerPoint Stoen Operator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DDF67-2A29-0244-7DB4-19721AA5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1B89F8-0C26-7F27-CC25-5EF07E79998B}"/>
              </a:ext>
            </a:extLst>
          </p:cNvPr>
          <p:cNvSpPr>
            <a:spLocks/>
          </p:cNvSpPr>
          <p:nvPr/>
        </p:nvSpPr>
        <p:spPr bwMode="gray">
          <a:xfrm>
            <a:off x="0" y="0"/>
            <a:ext cx="7826400" cy="6859763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2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C4B73D-7CD7-A8D0-AD04-20582E04A6C3}"/>
              </a:ext>
            </a:extLst>
          </p:cNvPr>
          <p:cNvSpPr/>
          <p:nvPr/>
        </p:nvSpPr>
        <p:spPr bwMode="gray">
          <a:xfrm>
            <a:off x="2585473" y="2139231"/>
            <a:ext cx="2675540" cy="2675540"/>
          </a:xfrm>
          <a:prstGeom prst="ellipse">
            <a:avLst/>
          </a:prstGeom>
          <a:solidFill>
            <a:srgbClr val="C41708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square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>
                <a:solidFill>
                  <a:schemeClr val="bg1"/>
                </a:solidFill>
              </a:rPr>
              <a:t>Tekst</a:t>
            </a:r>
            <a:endParaRPr lang="de-DE" sz="2400" b="1">
              <a:solidFill>
                <a:schemeClr val="bg1"/>
              </a:solidFill>
            </a:endParaRPr>
          </a:p>
        </p:txBody>
      </p:sp>
      <p:pic>
        <p:nvPicPr>
          <p:cNvPr id="17" name="Graphic 14">
            <a:extLst>
              <a:ext uri="{FF2B5EF4-FFF2-40B4-BE49-F238E27FC236}">
                <a16:creationId xmlns:a16="http://schemas.microsoft.com/office/drawing/2014/main" id="{A6A27212-C9EF-6EE2-8001-0EAD4000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5400000">
            <a:off x="3779849" y="1558699"/>
            <a:ext cx="304800" cy="304800"/>
          </a:xfrm>
          <a:prstGeom prst="rect">
            <a:avLst/>
          </a:prstGeom>
        </p:spPr>
      </p:pic>
      <p:pic>
        <p:nvPicPr>
          <p:cNvPr id="18" name="Graphic 15">
            <a:extLst>
              <a:ext uri="{FF2B5EF4-FFF2-40B4-BE49-F238E27FC236}">
                <a16:creationId xmlns:a16="http://schemas.microsoft.com/office/drawing/2014/main" id="{31959071-9DCD-0F57-C5F6-D1E1AF47E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9000000">
            <a:off x="5423212" y="2762153"/>
            <a:ext cx="304800" cy="304800"/>
          </a:xfrm>
          <a:prstGeom prst="rect">
            <a:avLst/>
          </a:prstGeom>
        </p:spPr>
      </p:pic>
      <p:pic>
        <p:nvPicPr>
          <p:cNvPr id="19" name="Graphic 16">
            <a:extLst>
              <a:ext uri="{FF2B5EF4-FFF2-40B4-BE49-F238E27FC236}">
                <a16:creationId xmlns:a16="http://schemas.microsoft.com/office/drawing/2014/main" id="{F9C1C3FF-9533-CD34-9770-2BEE16975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1800000">
            <a:off x="2127489" y="2761080"/>
            <a:ext cx="304800" cy="304800"/>
          </a:xfrm>
          <a:prstGeom prst="rect">
            <a:avLst/>
          </a:prstGeom>
        </p:spPr>
      </p:pic>
      <p:pic>
        <p:nvPicPr>
          <p:cNvPr id="20" name="Graphic 17">
            <a:extLst>
              <a:ext uri="{FF2B5EF4-FFF2-40B4-BE49-F238E27FC236}">
                <a16:creationId xmlns:a16="http://schemas.microsoft.com/office/drawing/2014/main" id="{64D72101-ACF1-F708-C663-9043A53B2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18900000">
            <a:off x="2754333" y="4718367"/>
            <a:ext cx="304800" cy="304800"/>
          </a:xfrm>
          <a:prstGeom prst="rect">
            <a:avLst/>
          </a:prstGeom>
        </p:spPr>
      </p:pic>
      <p:pic>
        <p:nvPicPr>
          <p:cNvPr id="21" name="Graphic 18">
            <a:extLst>
              <a:ext uri="{FF2B5EF4-FFF2-40B4-BE49-F238E27FC236}">
                <a16:creationId xmlns:a16="http://schemas.microsoft.com/office/drawing/2014/main" id="{1D0162E6-A1C5-C061-4271-E964D608A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13500000">
            <a:off x="4806575" y="4728927"/>
            <a:ext cx="304800" cy="304800"/>
          </a:xfrm>
          <a:prstGeom prst="rect">
            <a:avLst/>
          </a:prstGeom>
        </p:spPr>
      </p:pic>
      <p:sp>
        <p:nvSpPr>
          <p:cNvPr id="22" name="Textfeld 4">
            <a:extLst>
              <a:ext uri="{FF2B5EF4-FFF2-40B4-BE49-F238E27FC236}">
                <a16:creationId xmlns:a16="http://schemas.microsoft.com/office/drawing/2014/main" id="{BD4F205C-2935-7E05-201C-6044BBE315F6}"/>
              </a:ext>
            </a:extLst>
          </p:cNvPr>
          <p:cNvSpPr txBox="1"/>
          <p:nvPr/>
        </p:nvSpPr>
        <p:spPr>
          <a:xfrm>
            <a:off x="8341234" y="512763"/>
            <a:ext cx="3858505" cy="95066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/>
              <a:t>Główne zmiany i korzyści</a:t>
            </a:r>
          </a:p>
        </p:txBody>
      </p:sp>
      <p:sp>
        <p:nvSpPr>
          <p:cNvPr id="25" name="Textfeld 25">
            <a:extLst>
              <a:ext uri="{FF2B5EF4-FFF2-40B4-BE49-F238E27FC236}">
                <a16:creationId xmlns:a16="http://schemas.microsoft.com/office/drawing/2014/main" id="{C3A4667C-76CA-0848-4431-2214ECB67F49}"/>
              </a:ext>
            </a:extLst>
          </p:cNvPr>
          <p:cNvSpPr txBox="1"/>
          <p:nvPr/>
        </p:nvSpPr>
        <p:spPr>
          <a:xfrm>
            <a:off x="5851493" y="2671493"/>
            <a:ext cx="1216615" cy="30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0000">
              <a:lnSpc>
                <a:spcPct val="120000"/>
              </a:lnSpc>
              <a:spcAft>
                <a:spcPts val="400"/>
              </a:spcAft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26" name="Textfeld 26">
            <a:extLst>
              <a:ext uri="{FF2B5EF4-FFF2-40B4-BE49-F238E27FC236}">
                <a16:creationId xmlns:a16="http://schemas.microsoft.com/office/drawing/2014/main" id="{0452CE4D-6D18-E6A5-D146-CF4CD48A9FED}"/>
              </a:ext>
            </a:extLst>
          </p:cNvPr>
          <p:cNvSpPr txBox="1"/>
          <p:nvPr/>
        </p:nvSpPr>
        <p:spPr>
          <a:xfrm>
            <a:off x="5173084" y="4981272"/>
            <a:ext cx="1216615" cy="30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0000">
              <a:lnSpc>
                <a:spcPct val="120000"/>
              </a:lnSpc>
              <a:spcAft>
                <a:spcPts val="400"/>
              </a:spcAft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27" name="Textfeld 27">
            <a:extLst>
              <a:ext uri="{FF2B5EF4-FFF2-40B4-BE49-F238E27FC236}">
                <a16:creationId xmlns:a16="http://schemas.microsoft.com/office/drawing/2014/main" id="{DE5653D0-B4F4-9082-9854-CFB8EFF9427B}"/>
              </a:ext>
            </a:extLst>
          </p:cNvPr>
          <p:cNvSpPr txBox="1"/>
          <p:nvPr/>
        </p:nvSpPr>
        <p:spPr>
          <a:xfrm>
            <a:off x="1368858" y="4981272"/>
            <a:ext cx="1216615" cy="30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0000">
              <a:lnSpc>
                <a:spcPct val="120000"/>
              </a:lnSpc>
              <a:spcAft>
                <a:spcPts val="400"/>
              </a:spcAft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28" name="Textfeld 28">
            <a:extLst>
              <a:ext uri="{FF2B5EF4-FFF2-40B4-BE49-F238E27FC236}">
                <a16:creationId xmlns:a16="http://schemas.microsoft.com/office/drawing/2014/main" id="{3D1FFF5E-3D36-D6A1-D63B-EF43365A30A4}"/>
              </a:ext>
            </a:extLst>
          </p:cNvPr>
          <p:cNvSpPr txBox="1"/>
          <p:nvPr/>
        </p:nvSpPr>
        <p:spPr>
          <a:xfrm>
            <a:off x="687080" y="2671493"/>
            <a:ext cx="1216615" cy="30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0000">
              <a:lnSpc>
                <a:spcPct val="120000"/>
              </a:lnSpc>
              <a:spcAft>
                <a:spcPts val="400"/>
              </a:spcAft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29" name="Textfeld 29">
            <a:extLst>
              <a:ext uri="{FF2B5EF4-FFF2-40B4-BE49-F238E27FC236}">
                <a16:creationId xmlns:a16="http://schemas.microsoft.com/office/drawing/2014/main" id="{C1B09CB0-5A7A-F467-D67A-73FDF103D088}"/>
              </a:ext>
            </a:extLst>
          </p:cNvPr>
          <p:cNvSpPr txBox="1"/>
          <p:nvPr/>
        </p:nvSpPr>
        <p:spPr>
          <a:xfrm>
            <a:off x="3304892" y="1146133"/>
            <a:ext cx="1216615" cy="30264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0000">
              <a:lnSpc>
                <a:spcPct val="120000"/>
              </a:lnSpc>
              <a:spcAft>
                <a:spcPts val="400"/>
              </a:spcAft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endParaRPr lang="de-DE"/>
          </a:p>
        </p:txBody>
      </p:sp>
      <p:sp>
        <p:nvSpPr>
          <p:cNvPr id="30" name="Foliennummernplatzhalter 3">
            <a:extLst>
              <a:ext uri="{FF2B5EF4-FFF2-40B4-BE49-F238E27FC236}">
                <a16:creationId xmlns:a16="http://schemas.microsoft.com/office/drawing/2014/main" id="{AB383385-8CBD-8863-A28F-F3A73E1D1139}"/>
              </a:ext>
            </a:extLst>
          </p:cNvPr>
          <p:cNvSpPr>
            <a:spLocks noGrp="1"/>
          </p:cNvSpPr>
          <p:nvPr/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 noProof="0" smtClean="0"/>
              <a:pPr/>
              <a:t>9</a:t>
            </a:fld>
            <a:endParaRPr lang="de-DE" noProof="0"/>
          </a:p>
        </p:txBody>
      </p:sp>
      <p:sp>
        <p:nvSpPr>
          <p:cNvPr id="31" name="Fußzeilenplatzhalter 6">
            <a:extLst>
              <a:ext uri="{FF2B5EF4-FFF2-40B4-BE49-F238E27FC236}">
                <a16:creationId xmlns:a16="http://schemas.microsoft.com/office/drawing/2014/main" id="{81D94D6C-8D0D-4447-BA7D-BF6F9215B756}"/>
              </a:ext>
            </a:extLst>
          </p:cNvPr>
          <p:cNvSpPr>
            <a:spLocks noGrp="1"/>
          </p:cNvSpPr>
          <p:nvPr/>
        </p:nvSpPr>
        <p:spPr bwMode="gray">
          <a:xfrm>
            <a:off x="480000" y="6526212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noProof="0"/>
              <a:t>Biblioteka slajdów Stoen Operator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DD4B2B-131C-1BFA-F60A-88EA9BCE331B}"/>
              </a:ext>
            </a:extLst>
          </p:cNvPr>
          <p:cNvSpPr>
            <a:spLocks/>
          </p:cNvSpPr>
          <p:nvPr/>
        </p:nvSpPr>
        <p:spPr bwMode="gray">
          <a:xfrm>
            <a:off x="166414" y="0"/>
            <a:ext cx="7826400" cy="6859763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9A3E0C-6448-694C-3A5A-52175FE3874A}"/>
              </a:ext>
            </a:extLst>
          </p:cNvPr>
          <p:cNvSpPr/>
          <p:nvPr/>
        </p:nvSpPr>
        <p:spPr bwMode="gray">
          <a:xfrm>
            <a:off x="2585473" y="2139231"/>
            <a:ext cx="2675540" cy="2675540"/>
          </a:xfrm>
          <a:prstGeom prst="ellipse">
            <a:avLst/>
          </a:prstGeom>
          <a:solidFill>
            <a:srgbClr val="C41708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square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>
                <a:solidFill>
                  <a:schemeClr val="bg1"/>
                </a:solidFill>
              </a:rPr>
              <a:t>Specustawa Przesyłowa</a:t>
            </a:r>
            <a:endParaRPr lang="de-DE" sz="2400" b="1">
              <a:solidFill>
                <a:schemeClr val="bg1"/>
              </a:solidFill>
            </a:endParaRPr>
          </a:p>
        </p:txBody>
      </p:sp>
      <p:pic>
        <p:nvPicPr>
          <p:cNvPr id="34" name="Graphic 14">
            <a:extLst>
              <a:ext uri="{FF2B5EF4-FFF2-40B4-BE49-F238E27FC236}">
                <a16:creationId xmlns:a16="http://schemas.microsoft.com/office/drawing/2014/main" id="{527B11E2-2339-A3BB-E311-D64E57DF8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5400000">
            <a:off x="3779849" y="1558699"/>
            <a:ext cx="304800" cy="304800"/>
          </a:xfrm>
          <a:prstGeom prst="rect">
            <a:avLst/>
          </a:prstGeom>
        </p:spPr>
      </p:pic>
      <p:pic>
        <p:nvPicPr>
          <p:cNvPr id="35" name="Graphic 15">
            <a:extLst>
              <a:ext uri="{FF2B5EF4-FFF2-40B4-BE49-F238E27FC236}">
                <a16:creationId xmlns:a16="http://schemas.microsoft.com/office/drawing/2014/main" id="{010D397A-1B2B-A869-DD3E-5F3E83D21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9000000">
            <a:off x="5423212" y="2762153"/>
            <a:ext cx="304800" cy="304800"/>
          </a:xfrm>
          <a:prstGeom prst="rect">
            <a:avLst/>
          </a:prstGeom>
        </p:spPr>
      </p:pic>
      <p:pic>
        <p:nvPicPr>
          <p:cNvPr id="36" name="Graphic 16">
            <a:extLst>
              <a:ext uri="{FF2B5EF4-FFF2-40B4-BE49-F238E27FC236}">
                <a16:creationId xmlns:a16="http://schemas.microsoft.com/office/drawing/2014/main" id="{F93E119B-5C3C-751D-890B-0CE461487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1800000">
            <a:off x="2127489" y="2761080"/>
            <a:ext cx="304800" cy="304800"/>
          </a:xfrm>
          <a:prstGeom prst="rect">
            <a:avLst/>
          </a:prstGeom>
        </p:spPr>
      </p:pic>
      <p:pic>
        <p:nvPicPr>
          <p:cNvPr id="37" name="Graphic 17">
            <a:extLst>
              <a:ext uri="{FF2B5EF4-FFF2-40B4-BE49-F238E27FC236}">
                <a16:creationId xmlns:a16="http://schemas.microsoft.com/office/drawing/2014/main" id="{C669CFF9-9783-2570-B0FA-03464A081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18900000">
            <a:off x="2754333" y="4718367"/>
            <a:ext cx="304800" cy="304800"/>
          </a:xfrm>
          <a:prstGeom prst="rect">
            <a:avLst/>
          </a:prstGeom>
        </p:spPr>
      </p:pic>
      <p:pic>
        <p:nvPicPr>
          <p:cNvPr id="38" name="Graphic 18">
            <a:extLst>
              <a:ext uri="{FF2B5EF4-FFF2-40B4-BE49-F238E27FC236}">
                <a16:creationId xmlns:a16="http://schemas.microsoft.com/office/drawing/2014/main" id="{60B5908C-9907-F96F-2ECF-B28C0267C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 rot="13500000">
            <a:off x="4806575" y="4728927"/>
            <a:ext cx="304800" cy="304800"/>
          </a:xfrm>
          <a:prstGeom prst="rect">
            <a:avLst/>
          </a:prstGeom>
        </p:spPr>
      </p:pic>
      <p:sp>
        <p:nvSpPr>
          <p:cNvPr id="42" name="Textfeld 25">
            <a:extLst>
              <a:ext uri="{FF2B5EF4-FFF2-40B4-BE49-F238E27FC236}">
                <a16:creationId xmlns:a16="http://schemas.microsoft.com/office/drawing/2014/main" id="{9A1F1EF5-1965-2628-5A83-975537E22581}"/>
              </a:ext>
            </a:extLst>
          </p:cNvPr>
          <p:cNvSpPr txBox="1"/>
          <p:nvPr/>
        </p:nvSpPr>
        <p:spPr>
          <a:xfrm>
            <a:off x="5912804" y="1979563"/>
            <a:ext cx="1911430" cy="17653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b="1" noProof="1"/>
              <a:t>Możliwość szybkiego pozykania tytułu prawnego do nieruchomości na mocy decyzji lokalizacyjnej</a:t>
            </a:r>
            <a:endParaRPr lang="en-US"/>
          </a:p>
        </p:txBody>
      </p:sp>
      <p:sp>
        <p:nvSpPr>
          <p:cNvPr id="43" name="Textfeld 26">
            <a:extLst>
              <a:ext uri="{FF2B5EF4-FFF2-40B4-BE49-F238E27FC236}">
                <a16:creationId xmlns:a16="http://schemas.microsoft.com/office/drawing/2014/main" id="{977234BA-4918-501B-9943-9E537A5FD786}"/>
              </a:ext>
            </a:extLst>
          </p:cNvPr>
          <p:cNvSpPr txBox="1"/>
          <p:nvPr/>
        </p:nvSpPr>
        <p:spPr>
          <a:xfrm>
            <a:off x="5343208" y="4809398"/>
            <a:ext cx="2231891" cy="12214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b="1" noProof="1"/>
              <a:t>Na każdą fazę realizacji projektu przypada tylko kilka decyzji administracyjnych</a:t>
            </a:r>
            <a:endParaRPr lang="en-US"/>
          </a:p>
        </p:txBody>
      </p:sp>
      <p:sp>
        <p:nvSpPr>
          <p:cNvPr id="44" name="Textfeld 27">
            <a:extLst>
              <a:ext uri="{FF2B5EF4-FFF2-40B4-BE49-F238E27FC236}">
                <a16:creationId xmlns:a16="http://schemas.microsoft.com/office/drawing/2014/main" id="{EEC73228-ABA2-1C36-A01D-EE681D66B903}"/>
              </a:ext>
            </a:extLst>
          </p:cNvPr>
          <p:cNvSpPr txBox="1"/>
          <p:nvPr/>
        </p:nvSpPr>
        <p:spPr>
          <a:xfrm>
            <a:off x="168412" y="2143479"/>
            <a:ext cx="2319375" cy="121581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b="1" noProof="1">
                <a:latin typeface="EON Brix Sans"/>
                <a:ea typeface="Calibri"/>
                <a:cs typeface="Calibri"/>
              </a:rPr>
              <a:t>Możliwość prowadzenia postępowań przy nieuregulowanych stanach prawnych</a:t>
            </a:r>
            <a:endParaRPr lang="en-US"/>
          </a:p>
        </p:txBody>
      </p:sp>
      <p:sp>
        <p:nvSpPr>
          <p:cNvPr id="45" name="Textfeld 28">
            <a:extLst>
              <a:ext uri="{FF2B5EF4-FFF2-40B4-BE49-F238E27FC236}">
                <a16:creationId xmlns:a16="http://schemas.microsoft.com/office/drawing/2014/main" id="{4229E8F7-EE2E-9B6A-EB17-6416FF1FA7F0}"/>
              </a:ext>
            </a:extLst>
          </p:cNvPr>
          <p:cNvSpPr txBox="1"/>
          <p:nvPr/>
        </p:nvSpPr>
        <p:spPr>
          <a:xfrm>
            <a:off x="575692" y="4666499"/>
            <a:ext cx="2223853" cy="15200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pl-PL" b="1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Odszkodowania wypłacane po realizacji na zasadach ogólnych, ustalanych przez wojewodę</a:t>
            </a:r>
            <a:endParaRPr lang="en-US"/>
          </a:p>
          <a:p>
            <a:pPr defTabSz="540000">
              <a:lnSpc>
                <a:spcPct val="120000"/>
              </a:lnSpc>
              <a:spcAft>
                <a:spcPts val="400"/>
              </a:spcAft>
            </a:pPr>
            <a:endParaRPr lang="pl-PL" sz="1600" b="1"/>
          </a:p>
        </p:txBody>
      </p:sp>
      <p:sp>
        <p:nvSpPr>
          <p:cNvPr id="47" name="Foliennummernplatzhalter 3">
            <a:extLst>
              <a:ext uri="{FF2B5EF4-FFF2-40B4-BE49-F238E27FC236}">
                <a16:creationId xmlns:a16="http://schemas.microsoft.com/office/drawing/2014/main" id="{526257A3-1BB6-1C46-7474-D38FF917DBAD}"/>
              </a:ext>
            </a:extLst>
          </p:cNvPr>
          <p:cNvSpPr>
            <a:spLocks noGrp="1"/>
          </p:cNvSpPr>
          <p:nvPr/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 noProof="0" smtClean="0"/>
              <a:pPr/>
              <a:t>9</a:t>
            </a:fld>
            <a:endParaRPr lang="de-DE" noProof="0"/>
          </a:p>
        </p:txBody>
      </p:sp>
      <p:sp>
        <p:nvSpPr>
          <p:cNvPr id="4" name="Textfeld 25">
            <a:extLst>
              <a:ext uri="{FF2B5EF4-FFF2-40B4-BE49-F238E27FC236}">
                <a16:creationId xmlns:a16="http://schemas.microsoft.com/office/drawing/2014/main" id="{196867D0-0EC5-8FF6-7978-4479374BC1C1}"/>
              </a:ext>
            </a:extLst>
          </p:cNvPr>
          <p:cNvSpPr txBox="1"/>
          <p:nvPr/>
        </p:nvSpPr>
        <p:spPr>
          <a:xfrm>
            <a:off x="2802051" y="70080"/>
            <a:ext cx="2547925" cy="176533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b="1" noProof="1"/>
              <a:t>Usprawnienie procesu realizacji inwestycji we współpracy z instytucjami publicznymi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B6944-9E43-C23C-E486-087E38260A63}"/>
              </a:ext>
            </a:extLst>
          </p:cNvPr>
          <p:cNvSpPr>
            <a:spLocks noGrp="1"/>
          </p:cNvSpPr>
          <p:nvPr/>
        </p:nvSpPr>
        <p:spPr bwMode="gray">
          <a:xfrm>
            <a:off x="8256989" y="1560282"/>
            <a:ext cx="3584114" cy="4784954"/>
          </a:xfrm>
          <a:prstGeom prst="rect">
            <a:avLst/>
          </a:prstGeom>
          <a:solidFill>
            <a:srgbClr val="F8F5F2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17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400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33550" indent="-215900" algn="l" defTabSz="54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Font typeface="EON Brix Sans" panose="020B0500000000000000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noProof="1">
                <a:solidFill>
                  <a:schemeClr val="accent1"/>
                </a:solidFill>
              </a:rPr>
              <a:t>Jedyne decyzje w fazie przygotowania:</a:t>
            </a:r>
          </a:p>
          <a:p>
            <a:endParaRPr lang="pl-PL" sz="1200" b="1" noProof="1">
              <a:solidFill>
                <a:schemeClr val="accent1"/>
              </a:solidFill>
            </a:endParaRPr>
          </a:p>
          <a:p>
            <a:pPr marL="285750" indent="-285750">
              <a:buChar char="•"/>
            </a:pPr>
            <a:r>
              <a:rPr lang="pl-PL" sz="1200" b="1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Decyzja lokalizacyjna</a:t>
            </a:r>
            <a:r>
              <a:rPr lang="pl-PL" sz="1200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z elementem ograniczenia art. 22</a:t>
            </a:r>
          </a:p>
          <a:p>
            <a:pPr marL="501650" lvl="1" indent="-215900">
              <a:buFont typeface="Courier New" panose="020B0604020202020204" pitchFamily="34" charset="0"/>
              <a:buChar char="o"/>
            </a:pPr>
            <a:r>
              <a:rPr lang="pl-PL" sz="1200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Do wniosku o wydanie DLS wnioskodawca dołącza opinie właściwych organów/podmiotów oraz uzgodnienie z zarządcą drogi krajowej. Opinie te nie przesądzają o realizacji ani rodzaju inwestycji, a jedynie wpływają na sposób jej prowadzenia. Ostateczne ukształtowanie inwestycji należy do wojewody, który może uwzględnić opinie w całości lub części.</a:t>
            </a:r>
            <a:endParaRPr lang="pl-PL" sz="1200" noProof="1">
              <a:latin typeface="Calibri"/>
              <a:ea typeface="Calibri"/>
              <a:cs typeface="Calibri"/>
            </a:endParaRPr>
          </a:p>
          <a:p>
            <a:pPr marL="285750" indent="-285750">
              <a:buChar char="•"/>
            </a:pPr>
            <a:r>
              <a:rPr lang="pl-PL" sz="1200" b="1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Decyzja o pozwoleniu na budowę </a:t>
            </a:r>
            <a:r>
              <a:rPr lang="pl-PL" sz="1200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(PnB)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b="1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Decyzja o środowiskowych uwarunkowaniach </a:t>
            </a:r>
            <a:r>
              <a:rPr lang="pl-PL" sz="1200" noProof="1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(o ile jest wymagana)</a:t>
            </a:r>
          </a:p>
        </p:txBody>
      </p:sp>
      <p:sp>
        <p:nvSpPr>
          <p:cNvPr id="5" name="Symbol zastępczy stopki 1">
            <a:extLst>
              <a:ext uri="{FF2B5EF4-FFF2-40B4-BE49-F238E27FC236}">
                <a16:creationId xmlns:a16="http://schemas.microsoft.com/office/drawing/2014/main" id="{1BCDFFA7-D1E5-3A0E-A9BE-CF131B505749}"/>
              </a:ext>
            </a:extLst>
          </p:cNvPr>
          <p:cNvSpPr txBox="1">
            <a:spLocks/>
          </p:cNvSpPr>
          <p:nvPr/>
        </p:nvSpPr>
        <p:spPr bwMode="gray">
          <a:xfrm>
            <a:off x="606782" y="6399969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Neutralność Klimatyczna, 22 maja 2025 </a:t>
            </a:r>
          </a:p>
        </p:txBody>
      </p:sp>
    </p:spTree>
    <p:extLst>
      <p:ext uri="{BB962C8B-B14F-4D97-AF65-F5344CB8AC3E}">
        <p14:creationId xmlns:p14="http://schemas.microsoft.com/office/powerpoint/2010/main" val="837893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7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FALLBACK_LAYOUT" val="10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EKGUID" val="eb6f9806-6aca-42a5-a15d-21eb542aa4f3"/>
  <p:tag name="MIO_DBID" val="D7590C14-188D-4365-94A4-B777FB29057E"/>
  <p:tag name="MIO_OBJECTNAME" val="# E.ON"/>
  <p:tag name="MIO_NUMBER_OF_VALID_LAYOUTS" val="27"/>
  <p:tag name="MIO_VERSION" val="20.06.2023 11:00:13"/>
  <p:tag name="MIO_LASTDOWNLOADED" val="01.08.2023 07:08:57.546"/>
  <p:tag name="MIO_CDID" val="4d0307e6-a3f9-4dd6-817a-a971db2640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FALLBACK_LAYOUT" val="10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EKGUID" val="eb6f9806-6aca-42a5-a15d-21eb542aa4f3"/>
  <p:tag name="MIO_DBID" val="D7590C14-188D-4365-94A4-B777FB29057E"/>
  <p:tag name="MIO_OBJECTNAME" val="# E.ON"/>
  <p:tag name="MIO_NUMBER_OF_VALID_LAYOUTS" val="27"/>
  <p:tag name="MIO_VERSION" val="20.06.2023 11:00:13"/>
  <p:tag name="MIO_LASTDOWNLOADED" val="01.08.2023 07:08:57.546"/>
  <p:tag name="MIO_CDID" val="4d0307e6-a3f9-4dd6-817a-a971db2640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FFE600"/>
      </a:dk2>
      <a:lt2>
        <a:srgbClr val="565A5E"/>
      </a:lt2>
      <a:accent1>
        <a:srgbClr val="0050A6"/>
      </a:accent1>
      <a:accent2>
        <a:srgbClr val="3D67AE"/>
      </a:accent2>
      <a:accent3>
        <a:srgbClr val="FFFFFF"/>
      </a:accent3>
      <a:accent4>
        <a:srgbClr val="000000"/>
      </a:accent4>
      <a:accent5>
        <a:srgbClr val="AAB3D0"/>
      </a:accent5>
      <a:accent6>
        <a:srgbClr val="365D9D"/>
      </a:accent6>
      <a:hlink>
        <a:srgbClr val="99CCFF"/>
      </a:hlink>
      <a:folHlink>
        <a:srgbClr val="99BADD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.ON">
  <a:themeElements>
    <a:clrScheme name="Niestandardowy 1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27A9FF"/>
      </a:accent5>
      <a:accent6>
        <a:srgbClr val="7ACAFF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 defTabSz="540000">
          <a:lnSpc>
            <a:spcPct val="120000"/>
          </a:lnSpc>
          <a:spcAft>
            <a:spcPts val="400"/>
          </a:spcAft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540000">
          <a:lnSpc>
            <a:spcPct val="120000"/>
          </a:lnSpc>
          <a:spcAft>
            <a:spcPts val="400"/>
          </a:spcAft>
          <a:defRPr dirty="0"/>
        </a:defPPr>
      </a:lstStyle>
    </a:txDef>
  </a:objectDefaults>
  <a:extraClrSchemeLst/>
  <a:custClrLst>
    <a:custClr name="Red 100">
      <a:srgbClr val="F6E5DC"/>
    </a:custClr>
    <a:custClr name="Red 200">
      <a:srgbClr val="F6C1B0"/>
    </a:custClr>
    <a:custClr name="Red 300">
      <a:srgbClr val="F59A86"/>
    </a:custClr>
    <a:custClr name="Red 400">
      <a:srgbClr val="F05B48"/>
    </a:custClr>
    <a:custClr name="Red 500">
      <a:srgbClr val="EA1B0A"/>
    </a:custClr>
    <a:custClr name="Red 600">
      <a:srgbClr val="C41708"/>
    </a:custClr>
    <a:custClr name="Red 700">
      <a:srgbClr val="9D1207"/>
    </a:custClr>
    <a:custClr name="Red 800">
      <a:srgbClr val="750E05"/>
    </a:custClr>
    <a:custClr name="Red 900">
      <a:srgbClr val="4E0903"/>
    </a:custClr>
    <a:custClr>
      <a:srgbClr val="FFFFFF"/>
    </a:custClr>
    <a:custClr name="Purple 100">
      <a:srgbClr val="F0D8EB"/>
    </a:custClr>
    <a:custClr name="Purple 200">
      <a:srgbClr val="DBA6D1"/>
    </a:custClr>
    <a:custClr name="Purple 300">
      <a:srgbClr val="CA6FBA"/>
    </a:custClr>
    <a:custClr name="Purple 400">
      <a:srgbClr val="B0429D"/>
    </a:custClr>
    <a:custClr name="Purple 500">
      <a:srgbClr val="961482"/>
    </a:custClr>
    <a:custClr name="Purple 600">
      <a:srgbClr val="821171"/>
    </a:custClr>
    <a:custClr name="Purple 700">
      <a:srgbClr val="710F62"/>
    </a:custClr>
    <a:custClr name="Purple 800">
      <a:srgbClr val="5F0C52"/>
    </a:custClr>
    <a:custClr name="Purple 900">
      <a:srgbClr val="4D0A42"/>
    </a:custClr>
    <a:custClr>
      <a:srgbClr val="FFFFFF"/>
    </a:custClr>
    <a:custClr name="Grey 100">
      <a:srgbClr val="F8F5F2"/>
    </a:custClr>
    <a:custClr name="Grey 200">
      <a:srgbClr val="F0EBE5"/>
    </a:custClr>
    <a:custClr name="Grey 300">
      <a:srgbClr val="D7D0CC"/>
    </a:custClr>
    <a:custClr name="Grey 400">
      <a:srgbClr val="B3ACA9"/>
    </a:custClr>
    <a:custClr name="Grey 500">
      <a:srgbClr val="958D8B"/>
    </a:custClr>
    <a:custClr name="Grey 600">
      <a:srgbClr val="767676"/>
    </a:custClr>
    <a:custClr name="Grey 700">
      <a:srgbClr val="5C5C5C"/>
    </a:custClr>
    <a:custClr name="Grey 800">
      <a:srgbClr val="404040"/>
    </a:custClr>
    <a:custClr name="Grey 900">
      <a:srgbClr val="262626"/>
    </a:custClr>
    <a:custClr>
      <a:srgbClr val="FFFFFF"/>
    </a:custClr>
    <a:custClr name="Blue 100">
      <a:srgbClr val="CCEBFF"/>
    </a:custClr>
    <a:custClr name="Blue 200">
      <a:srgbClr val="A3DAFF"/>
    </a:custClr>
    <a:custClr name="Blue 300">
      <a:srgbClr val="7ACAFF"/>
    </a:custClr>
    <a:custClr name="Blue 400">
      <a:srgbClr val="52BAFF"/>
    </a:custClr>
    <a:custClr name="Blue 500">
      <a:srgbClr val="27A9FF"/>
    </a:custClr>
    <a:custClr name="Blue 600">
      <a:srgbClr val="0093F5"/>
    </a:custClr>
    <a:custClr name="Blue 700">
      <a:srgbClr val="0075C2"/>
    </a:custClr>
    <a:custClr name="Blue 800">
      <a:srgbClr val="00568F"/>
    </a:custClr>
    <a:custClr name="Blue 900">
      <a:srgbClr val="00375C"/>
    </a:custClr>
    <a:custClr>
      <a:srgbClr val="FFFFFF"/>
    </a:custClr>
  </a:custClrLst>
  <a:extLst>
    <a:ext uri="{05A4C25C-085E-4340-85A3-A5531E510DB2}">
      <thm15:themeFamily xmlns:thm15="http://schemas.microsoft.com/office/thememl/2012/main" name="EON_Presentation_2024-05-02.pptx" id="{0206D5E6-5062-4286-A867-5B217FA8F690}" vid="{91EED338-B89F-41DA-BC56-111418877839}"/>
    </a:ext>
  </a:extLst>
</a:theme>
</file>

<file path=ppt/theme/theme3.xml><?xml version="1.0" encoding="utf-8"?>
<a:theme xmlns:a="http://schemas.openxmlformats.org/drawingml/2006/main" name="E.ON">
  <a:themeElements>
    <a:clrScheme name="Niestandardowy 1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27A9FF"/>
      </a:accent5>
      <a:accent6>
        <a:srgbClr val="7ACAFF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 defTabSz="540000">
          <a:lnSpc>
            <a:spcPct val="120000"/>
          </a:lnSpc>
          <a:spcAft>
            <a:spcPts val="400"/>
          </a:spcAft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540000">
          <a:lnSpc>
            <a:spcPct val="120000"/>
          </a:lnSpc>
          <a:spcAft>
            <a:spcPts val="400"/>
          </a:spcAft>
          <a:defRPr dirty="0"/>
        </a:defPPr>
      </a:lstStyle>
    </a:txDef>
  </a:objectDefaults>
  <a:extraClrSchemeLst/>
  <a:custClrLst>
    <a:custClr name="Red 100">
      <a:srgbClr val="F6E5DC"/>
    </a:custClr>
    <a:custClr name="Red 200">
      <a:srgbClr val="F6C1B0"/>
    </a:custClr>
    <a:custClr name="Red 300">
      <a:srgbClr val="F59A86"/>
    </a:custClr>
    <a:custClr name="Red 400">
      <a:srgbClr val="F05B48"/>
    </a:custClr>
    <a:custClr name="Red 500">
      <a:srgbClr val="EA1B0A"/>
    </a:custClr>
    <a:custClr name="Red 600">
      <a:srgbClr val="C41708"/>
    </a:custClr>
    <a:custClr name="Red 700">
      <a:srgbClr val="9D1207"/>
    </a:custClr>
    <a:custClr name="Red 800">
      <a:srgbClr val="750E05"/>
    </a:custClr>
    <a:custClr name="Red 900">
      <a:srgbClr val="4E0903"/>
    </a:custClr>
    <a:custClr>
      <a:srgbClr val="FFFFFF"/>
    </a:custClr>
    <a:custClr name="Purple 100">
      <a:srgbClr val="F0D8EB"/>
    </a:custClr>
    <a:custClr name="Purple 200">
      <a:srgbClr val="DBA6D1"/>
    </a:custClr>
    <a:custClr name="Purple 300">
      <a:srgbClr val="CA6FBA"/>
    </a:custClr>
    <a:custClr name="Purple 400">
      <a:srgbClr val="B0429D"/>
    </a:custClr>
    <a:custClr name="Purple 500">
      <a:srgbClr val="961482"/>
    </a:custClr>
    <a:custClr name="Purple 600">
      <a:srgbClr val="821171"/>
    </a:custClr>
    <a:custClr name="Purple 700">
      <a:srgbClr val="710F62"/>
    </a:custClr>
    <a:custClr name="Purple 800">
      <a:srgbClr val="5F0C52"/>
    </a:custClr>
    <a:custClr name="Purple 900">
      <a:srgbClr val="4D0A42"/>
    </a:custClr>
    <a:custClr>
      <a:srgbClr val="FFFFFF"/>
    </a:custClr>
    <a:custClr name="Grey 100">
      <a:srgbClr val="F8F5F2"/>
    </a:custClr>
    <a:custClr name="Grey 200">
      <a:srgbClr val="F0EBE5"/>
    </a:custClr>
    <a:custClr name="Grey 300">
      <a:srgbClr val="D7D0CC"/>
    </a:custClr>
    <a:custClr name="Grey 400">
      <a:srgbClr val="B3ACA9"/>
    </a:custClr>
    <a:custClr name="Grey 500">
      <a:srgbClr val="958D8B"/>
    </a:custClr>
    <a:custClr name="Grey 600">
      <a:srgbClr val="767676"/>
    </a:custClr>
    <a:custClr name="Grey 700">
      <a:srgbClr val="5C5C5C"/>
    </a:custClr>
    <a:custClr name="Grey 800">
      <a:srgbClr val="404040"/>
    </a:custClr>
    <a:custClr name="Grey 900">
      <a:srgbClr val="262626"/>
    </a:custClr>
    <a:custClr>
      <a:srgbClr val="FFFFFF"/>
    </a:custClr>
    <a:custClr name="Blue 100">
      <a:srgbClr val="CCEBFF"/>
    </a:custClr>
    <a:custClr name="Blue 200">
      <a:srgbClr val="A3DAFF"/>
    </a:custClr>
    <a:custClr name="Blue 300">
      <a:srgbClr val="7ACAFF"/>
    </a:custClr>
    <a:custClr name="Blue 400">
      <a:srgbClr val="52BAFF"/>
    </a:custClr>
    <a:custClr name="Blue 500">
      <a:srgbClr val="27A9FF"/>
    </a:custClr>
    <a:custClr name="Blue 600">
      <a:srgbClr val="0093F5"/>
    </a:custClr>
    <a:custClr name="Blue 700">
      <a:srgbClr val="0075C2"/>
    </a:custClr>
    <a:custClr name="Blue 800">
      <a:srgbClr val="00568F"/>
    </a:custClr>
    <a:custClr name="Blue 900">
      <a:srgbClr val="00375C"/>
    </a:custClr>
    <a:custClr>
      <a:srgbClr val="FFFFFF"/>
    </a:custClr>
  </a:custClrLst>
  <a:extLst>
    <a:ext uri="{05A4C25C-085E-4340-85A3-A5531E510DB2}">
      <thm15:themeFamily xmlns:thm15="http://schemas.microsoft.com/office/thememl/2012/main" name="EON_Presentation_2024-05-02.pptx" id="{0206D5E6-5062-4286-A867-5B217FA8F690}" vid="{91EED338-B89F-41DA-BC56-111418877839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5708EE2080B4CB5F8E82CB8E71A39" ma:contentTypeVersion="4" ma:contentTypeDescription="Create a new document." ma:contentTypeScope="" ma:versionID="8ac4e4d92fc55085a7e74317d33d58a1">
  <xsd:schema xmlns:xsd="http://www.w3.org/2001/XMLSchema" xmlns:xs="http://www.w3.org/2001/XMLSchema" xmlns:p="http://schemas.microsoft.com/office/2006/metadata/properties" xmlns:ns2="1fe42750-6117-42ca-afe2-b2b664185bdd" targetNamespace="http://schemas.microsoft.com/office/2006/metadata/properties" ma:root="true" ma:fieldsID="126d7ae3a10dabe094b8e688b11a3d8c" ns2:_="">
    <xsd:import namespace="1fe42750-6117-42ca-afe2-b2b664185b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42750-6117-42ca-afe2-b2b664185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F476CF-B433-4BBC-B322-5111444A1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CC3439-414F-4BF5-B28E-93EA74CCB5CA}">
  <ds:schemaRefs>
    <ds:schemaRef ds:uri="887a3ca5-0081-412b-8eaf-45ee38d7e26a"/>
    <ds:schemaRef ds:uri="bbf0d973-0d4e-4a41-94a3-6137d7a141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5CA888-5830-4790-B307-E7AD2F1EE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e42750-6117-42ca-afe2-b2b664185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1229</Words>
  <Application>Microsoft Office PowerPoint</Application>
  <PresentationFormat>Panoramiczny</PresentationFormat>
  <Paragraphs>209</Paragraphs>
  <Slides>13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Arial</vt:lpstr>
      <vt:lpstr>Arial,Sans-Serif</vt:lpstr>
      <vt:lpstr>Calibri</vt:lpstr>
      <vt:lpstr>Courier New</vt:lpstr>
      <vt:lpstr>EON Brix Sans</vt:lpstr>
      <vt:lpstr>EON Brix Sans Black</vt:lpstr>
      <vt:lpstr>4_Standarddesign</vt:lpstr>
      <vt:lpstr>E.ON</vt:lpstr>
      <vt:lpstr>E.ON</vt:lpstr>
      <vt:lpstr>think-cell Slide</vt:lpstr>
      <vt:lpstr>Wąskie gardło transformacji energetycznej. Efektywne rozwijanie infrastruktury</vt:lpstr>
      <vt:lpstr>Dlaczego?</vt:lpstr>
      <vt:lpstr>Prezentacja programu PowerPoint</vt:lpstr>
      <vt:lpstr>Prezentacja programu PowerPoint</vt:lpstr>
      <vt:lpstr>Prezentacja programu PowerPoint</vt:lpstr>
      <vt:lpstr>Jak?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CAPEX Stoen Operator</dc:title>
  <dc:creator>Bujakowski, Dymitr</dc:creator>
  <cp:lastModifiedBy>Sokołowska, Joanna</cp:lastModifiedBy>
  <cp:revision>64</cp:revision>
  <dcterms:created xsi:type="dcterms:W3CDTF">2022-01-18T06:33:52Z</dcterms:created>
  <dcterms:modified xsi:type="dcterms:W3CDTF">2025-05-21T09:22:08Z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0x0101000695708EE2080B4CB5F8E82CB8E71A39</vt:lpwstr>
  </property>
  <property fmtid="{D5CDD505-2E9C-101B-9397-08002B2CF9AE}" pid="3" name="Order">
    <vt:lpwstr>4140000.00000000</vt:lpwstr>
  </property>
  <property fmtid="{D5CDD505-2E9C-101B-9397-08002B2CF9AE}" pid="4" name="MediaServiceImageTags">
    <vt:lpwstr/>
  </property>
</Properties>
</file>