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handoutMasterIdLst>
    <p:handoutMasterId r:id="rId18"/>
  </p:handoutMasterIdLst>
  <p:sldIdLst>
    <p:sldId id="256" r:id="rId2"/>
    <p:sldId id="275" r:id="rId3"/>
    <p:sldId id="285" r:id="rId4"/>
    <p:sldId id="289" r:id="rId5"/>
    <p:sldId id="290" r:id="rId6"/>
    <p:sldId id="292" r:id="rId7"/>
    <p:sldId id="287" r:id="rId8"/>
    <p:sldId id="278" r:id="rId9"/>
    <p:sldId id="294" r:id="rId10"/>
    <p:sldId id="282" r:id="rId11"/>
    <p:sldId id="283" r:id="rId12"/>
    <p:sldId id="295" r:id="rId13"/>
    <p:sldId id="296" r:id="rId14"/>
    <p:sldId id="298" r:id="rId15"/>
    <p:sldId id="260" r:id="rId16"/>
  </p:sldIdLst>
  <p:sldSz cx="9144000" cy="5143500" type="screen16x9"/>
  <p:notesSz cx="6858000" cy="9144000"/>
  <p:defaultTex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Lizuraj-Tomaszewska Marta" initials="LTM" lastIdx="2" clrIdx="1">
    <p:extLst>
      <p:ext uri="{19B8F6BF-5375-455C-9EA6-DF929625EA0E}">
        <p15:presenceInfo xmlns:p15="http://schemas.microsoft.com/office/powerpoint/2012/main" userId="S::Marta.Lizuraj-Tomaszewska@mfipr.gov.pl::a0465204-a345-486f-9b5a-498718ff1ea9" providerId="AD"/>
      </p:ext>
    </p:extLst>
  </p:cmAuthor>
  <p:cmAuthor id="3" name="Ołdak Renata" initials="OR" lastIdx="1" clrIdx="2">
    <p:extLst>
      <p:ext uri="{19B8F6BF-5375-455C-9EA6-DF929625EA0E}">
        <p15:presenceInfo xmlns:p15="http://schemas.microsoft.com/office/powerpoint/2012/main" userId="S::Renata.Oldak@mfipr.gov.pl::568ac2ef-13d6-4a6c-a3ea-7288c92f79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874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4" autoAdjust="0"/>
    <p:restoredTop sz="63237" autoAdjust="0"/>
  </p:normalViewPr>
  <p:slideViewPr>
    <p:cSldViewPr showGuides="1">
      <p:cViewPr varScale="1">
        <p:scale>
          <a:sx n="134" d="100"/>
          <a:sy n="134" d="100"/>
        </p:scale>
        <p:origin x="2898" y="126"/>
      </p:cViewPr>
      <p:guideLst>
        <p:guide orient="horz" pos="1620"/>
        <p:guide pos="2880"/>
      </p:guideLst>
    </p:cSldViewPr>
  </p:slideViewPr>
  <p:notesTextViewPr>
    <p:cViewPr>
      <p:scale>
        <a:sx n="1" d="1"/>
        <a:sy n="1" d="1"/>
      </p:scale>
      <p:origin x="0" y="0"/>
    </p:cViewPr>
  </p:notesTextViewPr>
  <p:notesViewPr>
    <p:cSldViewPr>
      <p:cViewPr varScale="1">
        <p:scale>
          <a:sx n="50" d="100"/>
          <a:sy n="50" d="100"/>
        </p:scale>
        <p:origin x="2700"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9AC0F-F5A5-4144-BF02-258829A9D467}" type="doc">
      <dgm:prSet loTypeId="urn:microsoft.com/office/officeart/2005/8/layout/vList3" loCatId="list" qsTypeId="urn:microsoft.com/office/officeart/2005/8/quickstyle/simple1" qsCatId="simple" csTypeId="urn:microsoft.com/office/officeart/2005/8/colors/accent1_2" csCatId="accent1" phldr="1"/>
      <dgm:spPr/>
    </dgm:pt>
    <dgm:pt modelId="{8009CDA1-4930-4030-B403-90880D9A5082}">
      <dgm:prSet phldrT="[Tekst]"/>
      <dgm:spPr>
        <a:xfrm rot="10800000">
          <a:off x="1026459" y="1656"/>
          <a:ext cx="3415594" cy="664562"/>
        </a:xfrm>
        <a:prstGeom prst="homePlate">
          <a:avLst/>
        </a:prstGeom>
        <a:solidFill>
          <a:srgbClr val="008000"/>
        </a:solidFill>
        <a:ln w="12700" cap="flat" cmpd="sng" algn="ctr">
          <a:solidFill>
            <a:srgbClr val="FFFFFF">
              <a:hueOff val="0"/>
              <a:satOff val="0"/>
              <a:lumOff val="0"/>
              <a:alphaOff val="0"/>
            </a:srgbClr>
          </a:solidFill>
          <a:prstDash val="solid"/>
          <a:miter lim="800000"/>
        </a:ln>
        <a:effectLst/>
      </dgm:spPr>
      <dgm:t>
        <a:bodyPr/>
        <a:lstStyle/>
        <a:p>
          <a:pPr>
            <a:buNone/>
          </a:pPr>
          <a:r>
            <a:rPr lang="pl-PL" dirty="0">
              <a:solidFill>
                <a:srgbClr val="FFFFFF"/>
              </a:solidFill>
              <a:latin typeface="Open Sans" pitchFamily="2" charset="0"/>
              <a:ea typeface="Open Sans" pitchFamily="2" charset="0"/>
              <a:cs typeface="Open Sans" pitchFamily="2" charset="0"/>
            </a:rPr>
            <a:t>energetyki</a:t>
          </a:r>
        </a:p>
      </dgm:t>
    </dgm:pt>
    <dgm:pt modelId="{1B770C51-E208-49DD-967E-3932C51AA79C}" type="parTrans" cxnId="{ECFBD78D-90EF-45FE-9FDF-219138468A5A}">
      <dgm:prSet/>
      <dgm:spPr/>
      <dgm:t>
        <a:bodyPr/>
        <a:lstStyle/>
        <a:p>
          <a:endParaRPr lang="pl-PL"/>
        </a:p>
      </dgm:t>
    </dgm:pt>
    <dgm:pt modelId="{6409A3D5-290D-4E2D-B979-A1BFE257249C}" type="sibTrans" cxnId="{ECFBD78D-90EF-45FE-9FDF-219138468A5A}">
      <dgm:prSet/>
      <dgm:spPr/>
      <dgm:t>
        <a:bodyPr/>
        <a:lstStyle/>
        <a:p>
          <a:endParaRPr lang="pl-PL"/>
        </a:p>
      </dgm:t>
    </dgm:pt>
    <dgm:pt modelId="{23191FFC-E0F7-4EDC-9968-1A0B8D281B12}">
      <dgm:prSet phldrT="[Tekst]"/>
      <dgm:spPr>
        <a:xfrm rot="10800000">
          <a:off x="1026459" y="864596"/>
          <a:ext cx="3415594" cy="664562"/>
        </a:xfrm>
        <a:prstGeom prst="homePlate">
          <a:avLst/>
        </a:prstGeom>
        <a:solidFill>
          <a:srgbClr val="008000"/>
        </a:solidFill>
        <a:ln w="12700" cap="flat" cmpd="sng" algn="ctr">
          <a:solidFill>
            <a:srgbClr val="FFFFFF">
              <a:hueOff val="0"/>
              <a:satOff val="0"/>
              <a:lumOff val="0"/>
              <a:alphaOff val="0"/>
            </a:srgbClr>
          </a:solidFill>
          <a:prstDash val="solid"/>
          <a:miter lim="800000"/>
        </a:ln>
        <a:effectLst/>
      </dgm:spPr>
      <dgm:t>
        <a:bodyPr/>
        <a:lstStyle/>
        <a:p>
          <a:pPr>
            <a:buNone/>
          </a:pPr>
          <a:r>
            <a:rPr lang="pl-PL" dirty="0">
              <a:solidFill>
                <a:srgbClr val="FFFFFF"/>
              </a:solidFill>
              <a:latin typeface="Open Sans" pitchFamily="2" charset="0"/>
              <a:ea typeface="Open Sans" pitchFamily="2" charset="0"/>
              <a:cs typeface="Open Sans" pitchFamily="2" charset="0"/>
            </a:rPr>
            <a:t>środowiska</a:t>
          </a:r>
        </a:p>
      </dgm:t>
    </dgm:pt>
    <dgm:pt modelId="{5ACC24B1-D459-4B88-9822-643413CB50F0}" type="parTrans" cxnId="{2AC50CFA-C1BD-4E11-87BB-800AF459128E}">
      <dgm:prSet/>
      <dgm:spPr/>
      <dgm:t>
        <a:bodyPr/>
        <a:lstStyle/>
        <a:p>
          <a:endParaRPr lang="pl-PL"/>
        </a:p>
      </dgm:t>
    </dgm:pt>
    <dgm:pt modelId="{87042A19-F7F7-4747-9BE1-96D4C25ECF7E}" type="sibTrans" cxnId="{2AC50CFA-C1BD-4E11-87BB-800AF459128E}">
      <dgm:prSet/>
      <dgm:spPr/>
      <dgm:t>
        <a:bodyPr/>
        <a:lstStyle/>
        <a:p>
          <a:endParaRPr lang="pl-PL"/>
        </a:p>
      </dgm:t>
    </dgm:pt>
    <dgm:pt modelId="{705B0701-9C17-44CA-9011-B577DC2E5483}">
      <dgm:prSet phldrT="[Tekst]"/>
      <dgm:spPr>
        <a:xfrm rot="10800000">
          <a:off x="1026459" y="1727535"/>
          <a:ext cx="3415594" cy="664562"/>
        </a:xfrm>
        <a:prstGeom prst="homePlate">
          <a:avLst/>
        </a:prstGeom>
        <a:solidFill>
          <a:srgbClr val="008000"/>
        </a:solidFill>
        <a:ln w="12700" cap="flat" cmpd="sng" algn="ctr">
          <a:solidFill>
            <a:srgbClr val="FFFFFF">
              <a:hueOff val="0"/>
              <a:satOff val="0"/>
              <a:lumOff val="0"/>
              <a:alphaOff val="0"/>
            </a:srgbClr>
          </a:solidFill>
          <a:prstDash val="solid"/>
          <a:miter lim="800000"/>
        </a:ln>
        <a:effectLst/>
      </dgm:spPr>
      <dgm:t>
        <a:bodyPr/>
        <a:lstStyle/>
        <a:p>
          <a:pPr>
            <a:buNone/>
          </a:pPr>
          <a:r>
            <a:rPr lang="pl-PL" dirty="0">
              <a:solidFill>
                <a:srgbClr val="FFFFFF"/>
              </a:solidFill>
              <a:latin typeface="Open Sans" pitchFamily="2" charset="0"/>
              <a:ea typeface="Open Sans" pitchFamily="2" charset="0"/>
              <a:cs typeface="Open Sans" pitchFamily="2" charset="0"/>
            </a:rPr>
            <a:t>transportu</a:t>
          </a:r>
        </a:p>
      </dgm:t>
    </dgm:pt>
    <dgm:pt modelId="{0A20AED7-C619-4DF2-816B-478A015DA5BD}" type="parTrans" cxnId="{91C09DBF-4A12-40F7-839F-98FCC7F7C410}">
      <dgm:prSet/>
      <dgm:spPr/>
      <dgm:t>
        <a:bodyPr/>
        <a:lstStyle/>
        <a:p>
          <a:endParaRPr lang="pl-PL"/>
        </a:p>
      </dgm:t>
    </dgm:pt>
    <dgm:pt modelId="{6F8A63A4-9587-4B44-A4C1-D9852DA9D47D}" type="sibTrans" cxnId="{91C09DBF-4A12-40F7-839F-98FCC7F7C410}">
      <dgm:prSet/>
      <dgm:spPr/>
      <dgm:t>
        <a:bodyPr/>
        <a:lstStyle/>
        <a:p>
          <a:endParaRPr lang="pl-PL"/>
        </a:p>
      </dgm:t>
    </dgm:pt>
    <dgm:pt modelId="{229B924A-261C-4526-AC5F-0FD8B5563D5B}">
      <dgm:prSet phldrT="[Tekst]"/>
      <dgm:spPr>
        <a:xfrm rot="10800000">
          <a:off x="1026459" y="2590475"/>
          <a:ext cx="3415594" cy="664562"/>
        </a:xfrm>
        <a:prstGeom prst="homePlate">
          <a:avLst/>
        </a:prstGeom>
        <a:solidFill>
          <a:srgbClr val="008000"/>
        </a:solidFill>
        <a:ln w="12700" cap="flat" cmpd="sng" algn="ctr">
          <a:solidFill>
            <a:srgbClr val="FFFFFF">
              <a:hueOff val="0"/>
              <a:satOff val="0"/>
              <a:lumOff val="0"/>
              <a:alphaOff val="0"/>
            </a:srgbClr>
          </a:solidFill>
          <a:prstDash val="solid"/>
          <a:miter lim="800000"/>
        </a:ln>
        <a:effectLst/>
      </dgm:spPr>
      <dgm:t>
        <a:bodyPr/>
        <a:lstStyle/>
        <a:p>
          <a:pPr>
            <a:buNone/>
          </a:pPr>
          <a:r>
            <a:rPr lang="pl-PL" dirty="0">
              <a:solidFill>
                <a:srgbClr val="FFFFFF"/>
              </a:solidFill>
              <a:latin typeface="Open Sans" pitchFamily="2" charset="0"/>
              <a:ea typeface="Open Sans" pitchFamily="2" charset="0"/>
              <a:cs typeface="Open Sans" pitchFamily="2" charset="0"/>
            </a:rPr>
            <a:t>kultury</a:t>
          </a:r>
          <a:r>
            <a:rPr lang="pl-PL" dirty="0">
              <a:solidFill>
                <a:srgbClr val="FFFFFF"/>
              </a:solidFill>
              <a:latin typeface="Calibri" panose="020F0502020204030204"/>
              <a:ea typeface="+mn-ea"/>
              <a:cs typeface="+mn-cs"/>
            </a:rPr>
            <a:t> </a:t>
          </a:r>
        </a:p>
      </dgm:t>
    </dgm:pt>
    <dgm:pt modelId="{E7E5E124-AB08-4161-A559-9C656B98A407}" type="parTrans" cxnId="{6C9A7DD4-1FA4-4740-B38F-314B5AB295A9}">
      <dgm:prSet/>
      <dgm:spPr/>
      <dgm:t>
        <a:bodyPr/>
        <a:lstStyle/>
        <a:p>
          <a:endParaRPr lang="pl-PL"/>
        </a:p>
      </dgm:t>
    </dgm:pt>
    <dgm:pt modelId="{8119FFF6-D57B-4777-B03C-AC4332944249}" type="sibTrans" cxnId="{6C9A7DD4-1FA4-4740-B38F-314B5AB295A9}">
      <dgm:prSet/>
      <dgm:spPr/>
      <dgm:t>
        <a:bodyPr/>
        <a:lstStyle/>
        <a:p>
          <a:endParaRPr lang="pl-PL"/>
        </a:p>
      </dgm:t>
    </dgm:pt>
    <dgm:pt modelId="{DE387277-B54F-4B66-8B43-15C3F60718E2}" type="pres">
      <dgm:prSet presAssocID="{8829AC0F-F5A5-4144-BF02-258829A9D467}" presName="linearFlow" presStyleCnt="0">
        <dgm:presLayoutVars>
          <dgm:dir/>
          <dgm:resizeHandles val="exact"/>
        </dgm:presLayoutVars>
      </dgm:prSet>
      <dgm:spPr/>
    </dgm:pt>
    <dgm:pt modelId="{98B08DF5-DE49-4EC1-A752-AE16675E28D7}" type="pres">
      <dgm:prSet presAssocID="{8009CDA1-4930-4030-B403-90880D9A5082}" presName="composite" presStyleCnt="0"/>
      <dgm:spPr/>
    </dgm:pt>
    <dgm:pt modelId="{EF458BE7-E98C-4035-BB08-736C9CAC2BD0}" type="pres">
      <dgm:prSet presAssocID="{8009CDA1-4930-4030-B403-90880D9A5082}" presName="imgShp" presStyleLbl="fgImgPlace1" presStyleIdx="0" presStyleCnt="4" custLinFactNeighborX="-61164" custLinFactNeighborY="-14116"/>
      <dgm:spPr>
        <a:xfrm>
          <a:off x="287705" y="0"/>
          <a:ext cx="664562" cy="66456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419" b="-1419"/>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18D7E373-43E2-42B9-8DDD-696679D4EA2A}" type="pres">
      <dgm:prSet presAssocID="{8009CDA1-4930-4030-B403-90880D9A5082}" presName="txShp" presStyleLbl="node1" presStyleIdx="0" presStyleCnt="4">
        <dgm:presLayoutVars>
          <dgm:bulletEnabled val="1"/>
        </dgm:presLayoutVars>
      </dgm:prSet>
      <dgm:spPr/>
    </dgm:pt>
    <dgm:pt modelId="{09D0F144-2286-4337-8492-CDA2F54301CF}" type="pres">
      <dgm:prSet presAssocID="{6409A3D5-290D-4E2D-B979-A1BFE257249C}" presName="spacing" presStyleCnt="0"/>
      <dgm:spPr/>
    </dgm:pt>
    <dgm:pt modelId="{31A9919E-FA1A-493C-9235-54F48E321AEB}" type="pres">
      <dgm:prSet presAssocID="{23191FFC-E0F7-4EDC-9968-1A0B8D281B12}" presName="composite" presStyleCnt="0"/>
      <dgm:spPr/>
    </dgm:pt>
    <dgm:pt modelId="{D8FE7AF5-D8ED-4E5F-BFDA-E7C607C7538F}" type="pres">
      <dgm:prSet presAssocID="{23191FFC-E0F7-4EDC-9968-1A0B8D281B12}" presName="imgShp" presStyleLbl="fgImgPlace1" presStyleIdx="1" presStyleCnt="4" custLinFactNeighborX="-61164" custLinFactNeighborY="-6834"/>
      <dgm:spPr>
        <a:xfrm>
          <a:off x="287705" y="819180"/>
          <a:ext cx="664562" cy="6645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rgbClr val="FFFFFF">
              <a:hueOff val="0"/>
              <a:satOff val="0"/>
              <a:lumOff val="0"/>
              <a:alphaOff val="0"/>
            </a:srgbClr>
          </a:solidFill>
          <a:prstDash val="solid"/>
          <a:miter lim="800000"/>
        </a:ln>
        <a:effectLst/>
      </dgm:spPr>
    </dgm:pt>
    <dgm:pt modelId="{11290DB7-F510-44A0-A465-F55F1E27AE7A}" type="pres">
      <dgm:prSet presAssocID="{23191FFC-E0F7-4EDC-9968-1A0B8D281B12}" presName="txShp" presStyleLbl="node1" presStyleIdx="1" presStyleCnt="4">
        <dgm:presLayoutVars>
          <dgm:bulletEnabled val="1"/>
        </dgm:presLayoutVars>
      </dgm:prSet>
      <dgm:spPr/>
    </dgm:pt>
    <dgm:pt modelId="{B2E19F1C-94BF-4C59-900D-90D3DFBD37CB}" type="pres">
      <dgm:prSet presAssocID="{87042A19-F7F7-4747-9BE1-96D4C25ECF7E}" presName="spacing" presStyleCnt="0"/>
      <dgm:spPr/>
    </dgm:pt>
    <dgm:pt modelId="{27526CFF-07B4-4B53-97B0-130FE5B8816E}" type="pres">
      <dgm:prSet presAssocID="{705B0701-9C17-44CA-9011-B577DC2E5483}" presName="composite" presStyleCnt="0"/>
      <dgm:spPr/>
    </dgm:pt>
    <dgm:pt modelId="{5F8F2D27-EB05-42F8-B3BD-60B7B0D5E8A3}" type="pres">
      <dgm:prSet presAssocID="{705B0701-9C17-44CA-9011-B577DC2E5483}" presName="imgShp" presStyleLbl="fgImgPlace1" presStyleIdx="2" presStyleCnt="4" custLinFactNeighborX="-61164" custLinFactNeighborY="448"/>
      <dgm:spPr>
        <a:xfrm>
          <a:off x="287705" y="1730513"/>
          <a:ext cx="664562" cy="664562"/>
        </a:xfrm>
        <a:prstGeom prst="actionButtonBlank">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2009" b="2009"/>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1A50F088-E204-4647-B174-705152D11C7B}" type="pres">
      <dgm:prSet presAssocID="{705B0701-9C17-44CA-9011-B577DC2E5483}" presName="txShp" presStyleLbl="node1" presStyleIdx="2" presStyleCnt="4">
        <dgm:presLayoutVars>
          <dgm:bulletEnabled val="1"/>
        </dgm:presLayoutVars>
      </dgm:prSet>
      <dgm:spPr/>
    </dgm:pt>
    <dgm:pt modelId="{664C5943-6DA5-4DF4-AAF0-64FC6D6840A3}" type="pres">
      <dgm:prSet presAssocID="{6F8A63A4-9587-4B44-A4C1-D9852DA9D47D}" presName="spacing" presStyleCnt="0"/>
      <dgm:spPr/>
    </dgm:pt>
    <dgm:pt modelId="{E9FA2168-14EE-4ACA-9F47-B05A4D40DED3}" type="pres">
      <dgm:prSet presAssocID="{229B924A-261C-4526-AC5F-0FD8B5563D5B}" presName="composite" presStyleCnt="0"/>
      <dgm:spPr/>
    </dgm:pt>
    <dgm:pt modelId="{15C91E84-B30B-43C6-A728-23E2F5FA6915}" type="pres">
      <dgm:prSet presAssocID="{229B924A-261C-4526-AC5F-0FD8B5563D5B}" presName="imgShp" presStyleLbl="fgImgPlace1" presStyleIdx="3" presStyleCnt="4" custLinFactNeighborX="-61164" custLinFactNeighborY="-1023"/>
      <dgm:spPr>
        <a:xfrm>
          <a:off x="287705" y="2583677"/>
          <a:ext cx="664562" cy="664562"/>
        </a:xfrm>
        <a:prstGeom prst="actionButtonBlank">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2009" b="2009"/>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6F5E2072-CC8C-43A3-A170-4328D9940DD3}" type="pres">
      <dgm:prSet presAssocID="{229B924A-261C-4526-AC5F-0FD8B5563D5B}" presName="txShp" presStyleLbl="node1" presStyleIdx="3" presStyleCnt="4">
        <dgm:presLayoutVars>
          <dgm:bulletEnabled val="1"/>
        </dgm:presLayoutVars>
      </dgm:prSet>
      <dgm:spPr/>
    </dgm:pt>
  </dgm:ptLst>
  <dgm:cxnLst>
    <dgm:cxn modelId="{6B6F2120-EC40-4C1D-98F4-80E915337CE1}" type="presOf" srcId="{8009CDA1-4930-4030-B403-90880D9A5082}" destId="{18D7E373-43E2-42B9-8DDD-696679D4EA2A}" srcOrd="0" destOrd="0" presId="urn:microsoft.com/office/officeart/2005/8/layout/vList3"/>
    <dgm:cxn modelId="{CEF07C63-D450-4CCD-840F-B049CE4708F6}" type="presOf" srcId="{8829AC0F-F5A5-4144-BF02-258829A9D467}" destId="{DE387277-B54F-4B66-8B43-15C3F60718E2}" srcOrd="0" destOrd="0" presId="urn:microsoft.com/office/officeart/2005/8/layout/vList3"/>
    <dgm:cxn modelId="{426EFC54-E672-4F08-AB32-F5B52096460A}" type="presOf" srcId="{23191FFC-E0F7-4EDC-9968-1A0B8D281B12}" destId="{11290DB7-F510-44A0-A465-F55F1E27AE7A}" srcOrd="0" destOrd="0" presId="urn:microsoft.com/office/officeart/2005/8/layout/vList3"/>
    <dgm:cxn modelId="{ECFBD78D-90EF-45FE-9FDF-219138468A5A}" srcId="{8829AC0F-F5A5-4144-BF02-258829A9D467}" destId="{8009CDA1-4930-4030-B403-90880D9A5082}" srcOrd="0" destOrd="0" parTransId="{1B770C51-E208-49DD-967E-3932C51AA79C}" sibTransId="{6409A3D5-290D-4E2D-B979-A1BFE257249C}"/>
    <dgm:cxn modelId="{91C09DBF-4A12-40F7-839F-98FCC7F7C410}" srcId="{8829AC0F-F5A5-4144-BF02-258829A9D467}" destId="{705B0701-9C17-44CA-9011-B577DC2E5483}" srcOrd="2" destOrd="0" parTransId="{0A20AED7-C619-4DF2-816B-478A015DA5BD}" sibTransId="{6F8A63A4-9587-4B44-A4C1-D9852DA9D47D}"/>
    <dgm:cxn modelId="{6C9A7DD4-1FA4-4740-B38F-314B5AB295A9}" srcId="{8829AC0F-F5A5-4144-BF02-258829A9D467}" destId="{229B924A-261C-4526-AC5F-0FD8B5563D5B}" srcOrd="3" destOrd="0" parTransId="{E7E5E124-AB08-4161-A559-9C656B98A407}" sibTransId="{8119FFF6-D57B-4777-B03C-AC4332944249}"/>
    <dgm:cxn modelId="{DE55B2DE-8350-4D0C-AA4D-C1D111409C17}" type="presOf" srcId="{705B0701-9C17-44CA-9011-B577DC2E5483}" destId="{1A50F088-E204-4647-B174-705152D11C7B}" srcOrd="0" destOrd="0" presId="urn:microsoft.com/office/officeart/2005/8/layout/vList3"/>
    <dgm:cxn modelId="{DFF6A9E3-A7B7-44C1-815F-D3FF946814DB}" type="presOf" srcId="{229B924A-261C-4526-AC5F-0FD8B5563D5B}" destId="{6F5E2072-CC8C-43A3-A170-4328D9940DD3}" srcOrd="0" destOrd="0" presId="urn:microsoft.com/office/officeart/2005/8/layout/vList3"/>
    <dgm:cxn modelId="{2AC50CFA-C1BD-4E11-87BB-800AF459128E}" srcId="{8829AC0F-F5A5-4144-BF02-258829A9D467}" destId="{23191FFC-E0F7-4EDC-9968-1A0B8D281B12}" srcOrd="1" destOrd="0" parTransId="{5ACC24B1-D459-4B88-9822-643413CB50F0}" sibTransId="{87042A19-F7F7-4747-9BE1-96D4C25ECF7E}"/>
    <dgm:cxn modelId="{9265A346-FEBA-412A-ADFA-4865A6DDFCB9}" type="presParOf" srcId="{DE387277-B54F-4B66-8B43-15C3F60718E2}" destId="{98B08DF5-DE49-4EC1-A752-AE16675E28D7}" srcOrd="0" destOrd="0" presId="urn:microsoft.com/office/officeart/2005/8/layout/vList3"/>
    <dgm:cxn modelId="{0096FF50-1AC9-4596-B826-7D1954587D64}" type="presParOf" srcId="{98B08DF5-DE49-4EC1-A752-AE16675E28D7}" destId="{EF458BE7-E98C-4035-BB08-736C9CAC2BD0}" srcOrd="0" destOrd="0" presId="urn:microsoft.com/office/officeart/2005/8/layout/vList3"/>
    <dgm:cxn modelId="{B6BB4DB3-7C6B-48A5-80B3-0BFA0B64E66C}" type="presParOf" srcId="{98B08DF5-DE49-4EC1-A752-AE16675E28D7}" destId="{18D7E373-43E2-42B9-8DDD-696679D4EA2A}" srcOrd="1" destOrd="0" presId="urn:microsoft.com/office/officeart/2005/8/layout/vList3"/>
    <dgm:cxn modelId="{DF259E45-369D-4A08-A5A2-27FAF560A991}" type="presParOf" srcId="{DE387277-B54F-4B66-8B43-15C3F60718E2}" destId="{09D0F144-2286-4337-8492-CDA2F54301CF}" srcOrd="1" destOrd="0" presId="urn:microsoft.com/office/officeart/2005/8/layout/vList3"/>
    <dgm:cxn modelId="{1211E5B3-3FB9-4E61-9844-F1AA199AA858}" type="presParOf" srcId="{DE387277-B54F-4B66-8B43-15C3F60718E2}" destId="{31A9919E-FA1A-493C-9235-54F48E321AEB}" srcOrd="2" destOrd="0" presId="urn:microsoft.com/office/officeart/2005/8/layout/vList3"/>
    <dgm:cxn modelId="{4621755F-4BAC-48EF-AD23-86E25E77D527}" type="presParOf" srcId="{31A9919E-FA1A-493C-9235-54F48E321AEB}" destId="{D8FE7AF5-D8ED-4E5F-BFDA-E7C607C7538F}" srcOrd="0" destOrd="0" presId="urn:microsoft.com/office/officeart/2005/8/layout/vList3"/>
    <dgm:cxn modelId="{157AF82F-81B7-4C40-93D7-2CC68F9F00C3}" type="presParOf" srcId="{31A9919E-FA1A-493C-9235-54F48E321AEB}" destId="{11290DB7-F510-44A0-A465-F55F1E27AE7A}" srcOrd="1" destOrd="0" presId="urn:microsoft.com/office/officeart/2005/8/layout/vList3"/>
    <dgm:cxn modelId="{26FDCE85-2C47-4B9A-89F1-5B520D814384}" type="presParOf" srcId="{DE387277-B54F-4B66-8B43-15C3F60718E2}" destId="{B2E19F1C-94BF-4C59-900D-90D3DFBD37CB}" srcOrd="3" destOrd="0" presId="urn:microsoft.com/office/officeart/2005/8/layout/vList3"/>
    <dgm:cxn modelId="{EF74DE0B-EF6B-4596-8A0B-09FF8B6BC94F}" type="presParOf" srcId="{DE387277-B54F-4B66-8B43-15C3F60718E2}" destId="{27526CFF-07B4-4B53-97B0-130FE5B8816E}" srcOrd="4" destOrd="0" presId="urn:microsoft.com/office/officeart/2005/8/layout/vList3"/>
    <dgm:cxn modelId="{8DB4B57A-7EDE-4945-97D9-2163F911D65D}" type="presParOf" srcId="{27526CFF-07B4-4B53-97B0-130FE5B8816E}" destId="{5F8F2D27-EB05-42F8-B3BD-60B7B0D5E8A3}" srcOrd="0" destOrd="0" presId="urn:microsoft.com/office/officeart/2005/8/layout/vList3"/>
    <dgm:cxn modelId="{6CCF50C5-25AF-4BBD-992E-07B4B8813AB4}" type="presParOf" srcId="{27526CFF-07B4-4B53-97B0-130FE5B8816E}" destId="{1A50F088-E204-4647-B174-705152D11C7B}" srcOrd="1" destOrd="0" presId="urn:microsoft.com/office/officeart/2005/8/layout/vList3"/>
    <dgm:cxn modelId="{BC676AB0-546F-421E-822C-F9BBD1F3DED0}" type="presParOf" srcId="{DE387277-B54F-4B66-8B43-15C3F60718E2}" destId="{664C5943-6DA5-4DF4-AAF0-64FC6D6840A3}" srcOrd="5" destOrd="0" presId="urn:microsoft.com/office/officeart/2005/8/layout/vList3"/>
    <dgm:cxn modelId="{449E98DA-0E01-49E6-8AD5-45C3A34BC8FF}" type="presParOf" srcId="{DE387277-B54F-4B66-8B43-15C3F60718E2}" destId="{E9FA2168-14EE-4ACA-9F47-B05A4D40DED3}" srcOrd="6" destOrd="0" presId="urn:microsoft.com/office/officeart/2005/8/layout/vList3"/>
    <dgm:cxn modelId="{32893A38-D97D-4511-B081-7356AB78F918}" type="presParOf" srcId="{E9FA2168-14EE-4ACA-9F47-B05A4D40DED3}" destId="{15C91E84-B30B-43C6-A728-23E2F5FA6915}" srcOrd="0" destOrd="0" presId="urn:microsoft.com/office/officeart/2005/8/layout/vList3"/>
    <dgm:cxn modelId="{B3D26559-76B4-476D-AFCC-B40B7482E620}" type="presParOf" srcId="{E9FA2168-14EE-4ACA-9F47-B05A4D40DED3}" destId="{6F5E2072-CC8C-43A3-A170-4328D9940DD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7E373-43E2-42B9-8DDD-696679D4EA2A}">
      <dsp:nvSpPr>
        <dsp:cNvPr id="0" name=""/>
        <dsp:cNvSpPr/>
      </dsp:nvSpPr>
      <dsp:spPr>
        <a:xfrm rot="10800000">
          <a:off x="951137" y="1847"/>
          <a:ext cx="3160431" cy="620358"/>
        </a:xfrm>
        <a:prstGeom prst="homePlate">
          <a:avLst/>
        </a:prstGeom>
        <a:solidFill>
          <a:srgbClr val="008000"/>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61" tIns="99060" rIns="184912" bIns="99060" numCol="1" spcCol="1270" anchor="ctr" anchorCtr="0">
          <a:noAutofit/>
        </a:bodyPr>
        <a:lstStyle/>
        <a:p>
          <a:pPr marL="0" lvl="0" indent="0" algn="ctr" defTabSz="1155700">
            <a:lnSpc>
              <a:spcPct val="90000"/>
            </a:lnSpc>
            <a:spcBef>
              <a:spcPct val="0"/>
            </a:spcBef>
            <a:spcAft>
              <a:spcPct val="35000"/>
            </a:spcAft>
            <a:buNone/>
          </a:pPr>
          <a:r>
            <a:rPr lang="pl-PL" sz="2600" kern="1200" dirty="0">
              <a:solidFill>
                <a:srgbClr val="FFFFFF"/>
              </a:solidFill>
              <a:latin typeface="Open Sans" pitchFamily="2" charset="0"/>
              <a:ea typeface="Open Sans" pitchFamily="2" charset="0"/>
              <a:cs typeface="Open Sans" pitchFamily="2" charset="0"/>
            </a:rPr>
            <a:t>energetyki</a:t>
          </a:r>
        </a:p>
      </dsp:txBody>
      <dsp:txXfrm rot="10800000">
        <a:off x="1106226" y="1847"/>
        <a:ext cx="3005342" cy="620358"/>
      </dsp:txXfrm>
    </dsp:sp>
    <dsp:sp modelId="{EF458BE7-E98C-4035-BB08-736C9CAC2BD0}">
      <dsp:nvSpPr>
        <dsp:cNvPr id="0" name=""/>
        <dsp:cNvSpPr/>
      </dsp:nvSpPr>
      <dsp:spPr>
        <a:xfrm>
          <a:off x="261523" y="0"/>
          <a:ext cx="620358" cy="620358"/>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419" b="-1419"/>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290DB7-F510-44A0-A465-F55F1E27AE7A}">
      <dsp:nvSpPr>
        <dsp:cNvPr id="0" name=""/>
        <dsp:cNvSpPr/>
      </dsp:nvSpPr>
      <dsp:spPr>
        <a:xfrm rot="10800000">
          <a:off x="951137" y="807386"/>
          <a:ext cx="3160431" cy="620358"/>
        </a:xfrm>
        <a:prstGeom prst="homePlate">
          <a:avLst/>
        </a:prstGeom>
        <a:solidFill>
          <a:srgbClr val="008000"/>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61" tIns="99060" rIns="184912" bIns="99060" numCol="1" spcCol="1270" anchor="ctr" anchorCtr="0">
          <a:noAutofit/>
        </a:bodyPr>
        <a:lstStyle/>
        <a:p>
          <a:pPr marL="0" lvl="0" indent="0" algn="ctr" defTabSz="1155700">
            <a:lnSpc>
              <a:spcPct val="90000"/>
            </a:lnSpc>
            <a:spcBef>
              <a:spcPct val="0"/>
            </a:spcBef>
            <a:spcAft>
              <a:spcPct val="35000"/>
            </a:spcAft>
            <a:buNone/>
          </a:pPr>
          <a:r>
            <a:rPr lang="pl-PL" sz="2600" kern="1200" dirty="0">
              <a:solidFill>
                <a:srgbClr val="FFFFFF"/>
              </a:solidFill>
              <a:latin typeface="Open Sans" pitchFamily="2" charset="0"/>
              <a:ea typeface="Open Sans" pitchFamily="2" charset="0"/>
              <a:cs typeface="Open Sans" pitchFamily="2" charset="0"/>
            </a:rPr>
            <a:t>środowiska</a:t>
          </a:r>
        </a:p>
      </dsp:txBody>
      <dsp:txXfrm rot="10800000">
        <a:off x="1106226" y="807386"/>
        <a:ext cx="3005342" cy="620358"/>
      </dsp:txXfrm>
    </dsp:sp>
    <dsp:sp modelId="{D8FE7AF5-D8ED-4E5F-BFDA-E7C607C7538F}">
      <dsp:nvSpPr>
        <dsp:cNvPr id="0" name=""/>
        <dsp:cNvSpPr/>
      </dsp:nvSpPr>
      <dsp:spPr>
        <a:xfrm>
          <a:off x="261523" y="764991"/>
          <a:ext cx="620358" cy="6203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A50F088-E204-4647-B174-705152D11C7B}">
      <dsp:nvSpPr>
        <dsp:cNvPr id="0" name=""/>
        <dsp:cNvSpPr/>
      </dsp:nvSpPr>
      <dsp:spPr>
        <a:xfrm rot="10800000">
          <a:off x="951137" y="1612926"/>
          <a:ext cx="3160431" cy="620358"/>
        </a:xfrm>
        <a:prstGeom prst="homePlate">
          <a:avLst/>
        </a:prstGeom>
        <a:solidFill>
          <a:srgbClr val="008000"/>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61" tIns="99060" rIns="184912" bIns="99060" numCol="1" spcCol="1270" anchor="ctr" anchorCtr="0">
          <a:noAutofit/>
        </a:bodyPr>
        <a:lstStyle/>
        <a:p>
          <a:pPr marL="0" lvl="0" indent="0" algn="ctr" defTabSz="1155700">
            <a:lnSpc>
              <a:spcPct val="90000"/>
            </a:lnSpc>
            <a:spcBef>
              <a:spcPct val="0"/>
            </a:spcBef>
            <a:spcAft>
              <a:spcPct val="35000"/>
            </a:spcAft>
            <a:buNone/>
          </a:pPr>
          <a:r>
            <a:rPr lang="pl-PL" sz="2600" kern="1200" dirty="0">
              <a:solidFill>
                <a:srgbClr val="FFFFFF"/>
              </a:solidFill>
              <a:latin typeface="Open Sans" pitchFamily="2" charset="0"/>
              <a:ea typeface="Open Sans" pitchFamily="2" charset="0"/>
              <a:cs typeface="Open Sans" pitchFamily="2" charset="0"/>
            </a:rPr>
            <a:t>transportu</a:t>
          </a:r>
        </a:p>
      </dsp:txBody>
      <dsp:txXfrm rot="10800000">
        <a:off x="1106226" y="1612926"/>
        <a:ext cx="3005342" cy="620358"/>
      </dsp:txXfrm>
    </dsp:sp>
    <dsp:sp modelId="{5F8F2D27-EB05-42F8-B3BD-60B7B0D5E8A3}">
      <dsp:nvSpPr>
        <dsp:cNvPr id="0" name=""/>
        <dsp:cNvSpPr/>
      </dsp:nvSpPr>
      <dsp:spPr>
        <a:xfrm>
          <a:off x="261523" y="1615705"/>
          <a:ext cx="620358" cy="620358"/>
        </a:xfrm>
        <a:prstGeom prst="actionButtonBlank">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2009" b="2009"/>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F5E2072-CC8C-43A3-A170-4328D9940DD3}">
      <dsp:nvSpPr>
        <dsp:cNvPr id="0" name=""/>
        <dsp:cNvSpPr/>
      </dsp:nvSpPr>
      <dsp:spPr>
        <a:xfrm rot="10800000">
          <a:off x="951137" y="2418465"/>
          <a:ext cx="3160431" cy="620358"/>
        </a:xfrm>
        <a:prstGeom prst="homePlate">
          <a:avLst/>
        </a:prstGeom>
        <a:solidFill>
          <a:srgbClr val="008000"/>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61" tIns="99060" rIns="184912" bIns="99060" numCol="1" spcCol="1270" anchor="ctr" anchorCtr="0">
          <a:noAutofit/>
        </a:bodyPr>
        <a:lstStyle/>
        <a:p>
          <a:pPr marL="0" lvl="0" indent="0" algn="ctr" defTabSz="1155700">
            <a:lnSpc>
              <a:spcPct val="90000"/>
            </a:lnSpc>
            <a:spcBef>
              <a:spcPct val="0"/>
            </a:spcBef>
            <a:spcAft>
              <a:spcPct val="35000"/>
            </a:spcAft>
            <a:buNone/>
          </a:pPr>
          <a:r>
            <a:rPr lang="pl-PL" sz="2600" kern="1200" dirty="0">
              <a:solidFill>
                <a:srgbClr val="FFFFFF"/>
              </a:solidFill>
              <a:latin typeface="Open Sans" pitchFamily="2" charset="0"/>
              <a:ea typeface="Open Sans" pitchFamily="2" charset="0"/>
              <a:cs typeface="Open Sans" pitchFamily="2" charset="0"/>
            </a:rPr>
            <a:t>kultury</a:t>
          </a:r>
          <a:r>
            <a:rPr lang="pl-PL" sz="2600" kern="1200" dirty="0">
              <a:solidFill>
                <a:srgbClr val="FFFFFF"/>
              </a:solidFill>
              <a:latin typeface="Calibri" panose="020F0502020204030204"/>
              <a:ea typeface="+mn-ea"/>
              <a:cs typeface="+mn-cs"/>
            </a:rPr>
            <a:t> </a:t>
          </a:r>
        </a:p>
      </dsp:txBody>
      <dsp:txXfrm rot="10800000">
        <a:off x="1106226" y="2418465"/>
        <a:ext cx="3005342" cy="620358"/>
      </dsp:txXfrm>
    </dsp:sp>
    <dsp:sp modelId="{15C91E84-B30B-43C6-A728-23E2F5FA6915}">
      <dsp:nvSpPr>
        <dsp:cNvPr id="0" name=""/>
        <dsp:cNvSpPr/>
      </dsp:nvSpPr>
      <dsp:spPr>
        <a:xfrm>
          <a:off x="261523" y="2412119"/>
          <a:ext cx="620358" cy="620358"/>
        </a:xfrm>
        <a:prstGeom prst="actionButtonBlank">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2009" b="2009"/>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8131F2C1-44D2-4ED7-BA3C-B03516C602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a:extLst>
              <a:ext uri="{FF2B5EF4-FFF2-40B4-BE49-F238E27FC236}">
                <a16:creationId xmlns:a16="http://schemas.microsoft.com/office/drawing/2014/main" id="{BCC6A2F8-6413-4BD6-9670-42A3AD914D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9981C-0199-4C1C-BF55-B9D1845E24AB}" type="datetimeFigureOut">
              <a:rPr lang="en-US" smtClean="0"/>
              <a:t>10/20/2025</a:t>
            </a:fld>
            <a:endParaRPr lang="en-US"/>
          </a:p>
        </p:txBody>
      </p:sp>
      <p:sp>
        <p:nvSpPr>
          <p:cNvPr id="4" name="Symbol zastępczy stopki 3">
            <a:extLst>
              <a:ext uri="{FF2B5EF4-FFF2-40B4-BE49-F238E27FC236}">
                <a16:creationId xmlns:a16="http://schemas.microsoft.com/office/drawing/2014/main" id="{37BF2785-6379-4E0D-AD4C-F5805D9846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ymbol zastępczy numeru slajdu 4">
            <a:extLst>
              <a:ext uri="{FF2B5EF4-FFF2-40B4-BE49-F238E27FC236}">
                <a16:creationId xmlns:a16="http://schemas.microsoft.com/office/drawing/2014/main" id="{656C95A6-4C19-47FE-AA18-9E2DB5F9CD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B82100-07E7-4199-BF42-570F551AA8C6}" type="slidenum">
              <a:rPr lang="en-US" smtClean="0"/>
              <a:t>‹#›</a:t>
            </a:fld>
            <a:endParaRPr lang="en-US"/>
          </a:p>
        </p:txBody>
      </p:sp>
    </p:spTree>
    <p:extLst>
      <p:ext uri="{BB962C8B-B14F-4D97-AF65-F5344CB8AC3E}">
        <p14:creationId xmlns:p14="http://schemas.microsoft.com/office/powerpoint/2010/main" val="2292223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2025-10-20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715792" rtl="0" eaLnBrk="1" latinLnBrk="0" hangingPunct="1">
      <a:defRPr sz="939" kern="1200">
        <a:solidFill>
          <a:schemeClr val="tx1"/>
        </a:solidFill>
        <a:latin typeface="+mn-lt"/>
        <a:ea typeface="+mn-ea"/>
        <a:cs typeface="+mn-cs"/>
      </a:defRPr>
    </a:lvl1pPr>
    <a:lvl2pPr marL="357896" algn="l" defTabSz="715792" rtl="0" eaLnBrk="1" latinLnBrk="0" hangingPunct="1">
      <a:defRPr sz="939" kern="1200">
        <a:solidFill>
          <a:schemeClr val="tx1"/>
        </a:solidFill>
        <a:latin typeface="+mn-lt"/>
        <a:ea typeface="+mn-ea"/>
        <a:cs typeface="+mn-cs"/>
      </a:defRPr>
    </a:lvl2pPr>
    <a:lvl3pPr marL="715792" algn="l" defTabSz="715792" rtl="0" eaLnBrk="1" latinLnBrk="0" hangingPunct="1">
      <a:defRPr sz="939" kern="1200">
        <a:solidFill>
          <a:schemeClr val="tx1"/>
        </a:solidFill>
        <a:latin typeface="+mn-lt"/>
        <a:ea typeface="+mn-ea"/>
        <a:cs typeface="+mn-cs"/>
      </a:defRPr>
    </a:lvl3pPr>
    <a:lvl4pPr marL="1073688" algn="l" defTabSz="715792" rtl="0" eaLnBrk="1" latinLnBrk="0" hangingPunct="1">
      <a:defRPr sz="939" kern="1200">
        <a:solidFill>
          <a:schemeClr val="tx1"/>
        </a:solidFill>
        <a:latin typeface="+mn-lt"/>
        <a:ea typeface="+mn-ea"/>
        <a:cs typeface="+mn-cs"/>
      </a:defRPr>
    </a:lvl4pPr>
    <a:lvl5pPr marL="1431585" algn="l" defTabSz="715792" rtl="0" eaLnBrk="1" latinLnBrk="0" hangingPunct="1">
      <a:defRPr sz="939" kern="1200">
        <a:solidFill>
          <a:schemeClr val="tx1"/>
        </a:solidFill>
        <a:latin typeface="+mn-lt"/>
        <a:ea typeface="+mn-ea"/>
        <a:cs typeface="+mn-cs"/>
      </a:defRPr>
    </a:lvl5pPr>
    <a:lvl6pPr marL="1789481" algn="l" defTabSz="715792" rtl="0" eaLnBrk="1" latinLnBrk="0" hangingPunct="1">
      <a:defRPr sz="939" kern="1200">
        <a:solidFill>
          <a:schemeClr val="tx1"/>
        </a:solidFill>
        <a:latin typeface="+mn-lt"/>
        <a:ea typeface="+mn-ea"/>
        <a:cs typeface="+mn-cs"/>
      </a:defRPr>
    </a:lvl6pPr>
    <a:lvl7pPr marL="2147377" algn="l" defTabSz="715792" rtl="0" eaLnBrk="1" latinLnBrk="0" hangingPunct="1">
      <a:defRPr sz="939" kern="1200">
        <a:solidFill>
          <a:schemeClr val="tx1"/>
        </a:solidFill>
        <a:latin typeface="+mn-lt"/>
        <a:ea typeface="+mn-ea"/>
        <a:cs typeface="+mn-cs"/>
      </a:defRPr>
    </a:lvl7pPr>
    <a:lvl8pPr marL="2505273" algn="l" defTabSz="715792" rtl="0" eaLnBrk="1" latinLnBrk="0" hangingPunct="1">
      <a:defRPr sz="939" kern="1200">
        <a:solidFill>
          <a:schemeClr val="tx1"/>
        </a:solidFill>
        <a:latin typeface="+mn-lt"/>
        <a:ea typeface="+mn-ea"/>
        <a:cs typeface="+mn-cs"/>
      </a:defRPr>
    </a:lvl8pPr>
    <a:lvl9pPr marL="2863169" algn="l" defTabSz="715792" rtl="0" eaLnBrk="1" latinLnBrk="0" hangingPunct="1">
      <a:defRPr sz="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 założeniu, program Fundusze Europejskie na Infrastrukturę, Klimat, Środowisko jest programem krajowym, w którym wsparcie udzielane jest dla beneficjentów z całej Polski, bez wyróżnienia na poszczególne województwa, czy powiaty.</a:t>
            </a:r>
          </a:p>
          <a:p>
            <a:r>
              <a:rPr lang="pl-PL" dirty="0"/>
              <a:t>Jednostki samorządu terytorialnego znajdą możliwości wsparcia w określonych sektorach programu: </a:t>
            </a:r>
          </a:p>
          <a:p>
            <a:r>
              <a:rPr lang="pl-PL" dirty="0"/>
              <a:t>Energetyka</a:t>
            </a:r>
          </a:p>
          <a:p>
            <a:r>
              <a:rPr lang="pl-PL" dirty="0"/>
              <a:t>Środowisko</a:t>
            </a:r>
          </a:p>
          <a:p>
            <a:r>
              <a:rPr lang="pl-PL" dirty="0"/>
              <a:t>Transport </a:t>
            </a:r>
          </a:p>
          <a:p>
            <a:r>
              <a:rPr lang="pl-PL" dirty="0"/>
              <a:t>Kultura. </a:t>
            </a:r>
          </a:p>
          <a:p>
            <a:r>
              <a:rPr lang="pl-PL" dirty="0"/>
              <a:t>Skupiając się na wsparciu gmin w sektorze środowiska fundusze z FEnIKS pozwolą miastom lepiej zaadaptować się do zmian klimatu, a mieszkańcy naszego kraju będą lepiej zabezpieczeni przed zagrożeniami naturalnymi. Są realizowane inwestycje w poprawę gospodarowania wodą do spożycia oraz ściekami komunalnymi.</a:t>
            </a:r>
          </a:p>
          <a:p>
            <a:endParaRPr lang="pl-PL" dirty="0"/>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2</a:t>
            </a:fld>
            <a:endParaRPr lang="pl-PL"/>
          </a:p>
        </p:txBody>
      </p:sp>
    </p:spTree>
    <p:extLst>
      <p:ext uri="{BB962C8B-B14F-4D97-AF65-F5344CB8AC3E}">
        <p14:creationId xmlns:p14="http://schemas.microsoft.com/office/powerpoint/2010/main" val="350902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Głównym celem działania jest zapewnienie odbudowy infrastruktury do zaopatrzenia w wodę do spożycia, która ucierpiała w wyniku powodzi, która miała miejsce w południowo – zachodniej Polsce we wrześniu 2024 r. Wspierane będą inwestycje mające na celu odbudowę po klęsce żywiołowej.</a:t>
            </a:r>
          </a:p>
          <a:p>
            <a:endParaRPr lang="pl-PL" dirty="0"/>
          </a:p>
          <a:p>
            <a:r>
              <a:rPr lang="pl-PL" u="sng" dirty="0"/>
              <a:t>Beneficjenci: </a:t>
            </a:r>
            <a:r>
              <a:rPr lang="pl-PL" dirty="0"/>
              <a:t>Podmioty odpowiedzialne za realizację zadań związanych z zaopatrzeniem ludności w wodę, tj. jednostki samorządu terytorialnego i ich związki oraz przedsiębiorstwa wodociągowo-kanalizacyjne oraz spółki wodne i ich związki. </a:t>
            </a:r>
          </a:p>
          <a:p>
            <a:endParaRPr lang="pl-PL" dirty="0"/>
          </a:p>
          <a:p>
            <a:r>
              <a:rPr lang="pl-PL" dirty="0"/>
              <a:t>Wsparcie dotyczy przedsięwzięć polegających na przywróceniu funkcjonalności lub odbudowie uszkodzonej lub zniszczonej w wyniku powodzi infrastruktury służącej do zaopatrzenia w wodę do spożycia. Wspierane będą poszkodowane gminy, niezależnie od liczby ich mieszkańców, wymienione w przepisach prawa określających zasady usuwania skutków powodzi, tj. w Rozporządzeniu Rady Ministrów w sprawie wykazu gmin, w których są stosowane szczególne rozwiązania związane z usuwaniem skutków powodzi oraz Rozporządzenie Rady Ministrów w sprawie gmin poszkodowanych w wyniku powodzi we wrześniu 2024 r., w których stosuje się szczególne zasady odbudowy, remontów i rozbiórek obiektów budowlanych. </a:t>
            </a:r>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11</a:t>
            </a:fld>
            <a:endParaRPr lang="pl-PL"/>
          </a:p>
        </p:txBody>
      </p:sp>
    </p:spTree>
    <p:extLst>
      <p:ext uri="{BB962C8B-B14F-4D97-AF65-F5344CB8AC3E}">
        <p14:creationId xmlns:p14="http://schemas.microsoft.com/office/powerpoint/2010/main" val="260081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u="sng" dirty="0"/>
              <a:t>Inwestycje w zwiększanie potencjału zrównoważonej gospodarki wodnej na obszarach wiejskich w ramach KPO</a:t>
            </a:r>
          </a:p>
          <a:p>
            <a:r>
              <a:rPr lang="pl-PL" dirty="0"/>
              <a:t>Środki przeznaczone dla Gmin są dostępne w ramach drugiego obszaru wsparcia - budowa/przebudowa urządzeń melioracji wodnych.</a:t>
            </a:r>
          </a:p>
          <a:p>
            <a:r>
              <a:rPr lang="pl-PL" dirty="0"/>
              <a:t>Przedsięwzięcia związane z budową, przebudową, odbudową, rozbudową urządzeń melioracji wodnych oraz niewielkich urządzeń wodnych (w szczególności ograniczających odpływ wody, z uwzględnieniem jej retencjonowania). </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13</a:t>
            </a:fld>
            <a:endParaRPr lang="pl-PL"/>
          </a:p>
        </p:txBody>
      </p:sp>
    </p:spTree>
    <p:extLst>
      <p:ext uri="{BB962C8B-B14F-4D97-AF65-F5344CB8AC3E}">
        <p14:creationId xmlns:p14="http://schemas.microsoft.com/office/powerpoint/2010/main" val="2730439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lvl="0" indent="0">
              <a:lnSpc>
                <a:spcPct val="150000"/>
              </a:lnSpc>
              <a:spcAft>
                <a:spcPts val="600"/>
              </a:spcAft>
              <a:buFont typeface="Wingdings" panose="05000000000000000000" pitchFamily="2" charset="2"/>
              <a:buNone/>
              <a:tabLst>
                <a:tab pos="457200" algn="l"/>
              </a:tabLst>
            </a:pPr>
            <a:r>
              <a:rPr lang="pl-PL" sz="1000" dirty="0">
                <a:effectLst/>
                <a:latin typeface="Open Sans" pitchFamily="2" charset="0"/>
                <a:ea typeface="Open Sans" pitchFamily="2" charset="0"/>
                <a:cs typeface="Open Sans" pitchFamily="2" charset="0"/>
              </a:rPr>
              <a:t>Nie tylko FEnIKS wspiera odporność. W mniejszych ośrodkach te obszary są finansowane z Funduszy Europejskich dla Polski Wschodniej oraz programów regionalnych.</a:t>
            </a:r>
          </a:p>
          <a:p>
            <a:pPr marL="0" lvl="0" indent="0">
              <a:lnSpc>
                <a:spcPct val="150000"/>
              </a:lnSpc>
              <a:spcAft>
                <a:spcPts val="600"/>
              </a:spcAft>
              <a:buFont typeface="Wingdings" panose="05000000000000000000" pitchFamily="2" charset="2"/>
              <a:buNone/>
              <a:tabLst>
                <a:tab pos="457200" algn="l"/>
              </a:tabLst>
            </a:pPr>
            <a:r>
              <a:rPr lang="pl-PL" sz="1000" u="sng" dirty="0">
                <a:effectLst/>
                <a:latin typeface="Open Sans" pitchFamily="2" charset="0"/>
                <a:ea typeface="Open Sans" pitchFamily="2" charset="0"/>
                <a:cs typeface="Open Sans" pitchFamily="2" charset="0"/>
              </a:rPr>
              <a:t>Programy regionalne</a:t>
            </a:r>
          </a:p>
          <a:p>
            <a:pPr marL="171450" lvl="0" indent="-171450">
              <a:lnSpc>
                <a:spcPct val="150000"/>
              </a:lnSpc>
              <a:spcAft>
                <a:spcPts val="600"/>
              </a:spcAft>
              <a:buFont typeface="Arial" panose="020B0604020202020204" pitchFamily="34" charset="0"/>
              <a:buChar char="•"/>
              <a:tabLst>
                <a:tab pos="457200" algn="l"/>
              </a:tabLst>
            </a:pPr>
            <a:r>
              <a:rPr lang="pl-PL" sz="1000" dirty="0">
                <a:effectLst/>
                <a:latin typeface="Open Sans" pitchFamily="2" charset="0"/>
                <a:ea typeface="Open Sans" pitchFamily="2" charset="0"/>
                <a:cs typeface="Open Sans" pitchFamily="2" charset="0"/>
              </a:rPr>
              <a:t>959 mln euro - na działanie w zakresie adaptacji terenów zurbanizowanych do zmian klimatu (tj. wody opadowe w miastach poniżej 20 tys. mieszkańców, a w przypadku stolic powiatów poniżej 15 tys. mieszkańców)</a:t>
            </a:r>
          </a:p>
          <a:p>
            <a:pPr marL="171450" lvl="0" indent="-171450">
              <a:lnSpc>
                <a:spcPct val="150000"/>
              </a:lnSpc>
              <a:spcAft>
                <a:spcPts val="600"/>
              </a:spcAft>
              <a:buFont typeface="Arial" panose="020B0604020202020204" pitchFamily="34" charset="0"/>
              <a:buChar char="•"/>
              <a:tabLst>
                <a:tab pos="457200" algn="l"/>
              </a:tabLst>
            </a:pPr>
            <a:r>
              <a:rPr lang="pl-PL" sz="1000" dirty="0">
                <a:effectLst/>
                <a:latin typeface="Open Sans" pitchFamily="2" charset="0"/>
                <a:ea typeface="Open Sans" pitchFamily="2" charset="0"/>
                <a:cs typeface="Open Sans" pitchFamily="2" charset="0"/>
              </a:rPr>
              <a:t>525 mln euro - na działanie w zakresie gospodarki wodno‐ściekowej w aglomeracjach poniżej 15 tys. RLM</a:t>
            </a:r>
          </a:p>
          <a:p>
            <a:pPr marL="171450" marR="0" lvl="0" indent="-171450" algn="l" defTabSz="715792" rtl="0" eaLnBrk="1" fontAlgn="auto" latinLnBrk="0" hangingPunct="1">
              <a:lnSpc>
                <a:spcPct val="150000"/>
              </a:lnSpc>
              <a:spcBef>
                <a:spcPts val="0"/>
              </a:spcBef>
              <a:spcAft>
                <a:spcPts val="600"/>
              </a:spcAft>
              <a:buClrTx/>
              <a:buSzTx/>
              <a:buFont typeface="Arial" panose="020B0604020202020204" pitchFamily="34" charset="0"/>
              <a:buChar char="•"/>
              <a:tabLst>
                <a:tab pos="457200" algn="l"/>
              </a:tabLst>
              <a:defRPr/>
            </a:pPr>
            <a:r>
              <a:rPr lang="pl-PL" sz="1000" dirty="0">
                <a:effectLst/>
                <a:latin typeface="Open Sans" pitchFamily="2" charset="0"/>
                <a:ea typeface="Open Sans" pitchFamily="2" charset="0"/>
                <a:cs typeface="Open Sans" pitchFamily="2" charset="0"/>
              </a:rPr>
              <a:t>491 mln euro - na działanie w zakresie ochrony przyrody i rozwoju zielonej infrastruktury (w miastach poniżej 20 tys. mieszkańców, a w przypadku stolic powiatów poniżej 15 tys. mieszkańców)</a:t>
            </a:r>
          </a:p>
          <a:p>
            <a:pPr marL="171450" lvl="0" indent="-171450">
              <a:lnSpc>
                <a:spcPct val="150000"/>
              </a:lnSpc>
              <a:spcAft>
                <a:spcPts val="600"/>
              </a:spcAft>
              <a:buFont typeface="Arial" panose="020B0604020202020204" pitchFamily="34" charset="0"/>
              <a:buChar char="•"/>
              <a:tabLst>
                <a:tab pos="457200" algn="l"/>
              </a:tabLst>
            </a:pPr>
            <a:r>
              <a:rPr lang="pl-PL" sz="1000" dirty="0">
                <a:effectLst/>
                <a:latin typeface="Open Sans" pitchFamily="2" charset="0"/>
                <a:ea typeface="Open Sans" pitchFamily="2" charset="0"/>
                <a:cs typeface="Open Sans" pitchFamily="2" charset="0"/>
              </a:rPr>
              <a:t>189 mln euro - na działanie w zakresie wody do spożycia w gminach poniżej 15 tys. mieszkańców</a:t>
            </a:r>
          </a:p>
          <a:p>
            <a:pPr marL="0" indent="0">
              <a:buFont typeface="Arial" panose="020B0604020202020204" pitchFamily="34" charset="0"/>
              <a:buNone/>
            </a:pPr>
            <a:endParaRPr lang="pl-PL" dirty="0"/>
          </a:p>
          <a:p>
            <a:pPr marL="0" indent="0">
              <a:buFont typeface="Arial" panose="020B0604020202020204" pitchFamily="34" charset="0"/>
              <a:buNone/>
            </a:pPr>
            <a:r>
              <a:rPr lang="pl-PL" u="sng" dirty="0"/>
              <a:t>Polska Wschodnia</a:t>
            </a:r>
          </a:p>
          <a:p>
            <a:pPr marL="0" marR="0" lvl="0" indent="0" algn="l" defTabSz="715792"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000" dirty="0">
                <a:effectLst/>
                <a:latin typeface="Open Sans" pitchFamily="2" charset="0"/>
                <a:ea typeface="Open Sans" pitchFamily="2" charset="0"/>
                <a:cs typeface="Open Sans" pitchFamily="2" charset="0"/>
              </a:rPr>
              <a:t>164 mln euro/ 700 mln zł - </a:t>
            </a:r>
            <a:r>
              <a:rPr lang="pl-PL" sz="1800" u="none" dirty="0">
                <a:effectLst/>
                <a:latin typeface="Calibri" panose="020F0502020204030204" pitchFamily="34" charset="0"/>
                <a:ea typeface="Calibri" panose="020F0502020204030204" pitchFamily="34" charset="0"/>
              </a:rPr>
              <a:t>w ramach </a:t>
            </a:r>
            <a:r>
              <a:rPr lang="pl-PL" sz="1800" u="none">
                <a:effectLst/>
                <a:latin typeface="Calibri" panose="020F0502020204030204" pitchFamily="34" charset="0"/>
                <a:ea typeface="Calibri" panose="020F0502020204030204" pitchFamily="34" charset="0"/>
              </a:rPr>
              <a:t>działania </a:t>
            </a:r>
            <a:r>
              <a:rPr lang="pl-PL" sz="1800" i="1" u="none">
                <a:effectLst/>
                <a:latin typeface="Calibri" panose="020F0502020204030204" pitchFamily="34" charset="0"/>
                <a:ea typeface="Calibri" panose="020F0502020204030204" pitchFamily="34" charset="0"/>
              </a:rPr>
              <a:t>Adaptacja </a:t>
            </a:r>
            <a:r>
              <a:rPr lang="pl-PL" sz="1800" i="1" u="none" dirty="0">
                <a:effectLst/>
                <a:latin typeface="Calibri" panose="020F0502020204030204" pitchFamily="34" charset="0"/>
                <a:ea typeface="Calibri" panose="020F0502020204030204" pitchFamily="34" charset="0"/>
              </a:rPr>
              <a:t>do zmian klimatu</a:t>
            </a:r>
            <a:r>
              <a:rPr lang="pl-PL" sz="1800" u="none" dirty="0">
                <a:effectLst/>
                <a:latin typeface="Calibri" panose="020F0502020204030204" pitchFamily="34" charset="0"/>
                <a:ea typeface="Calibri" panose="020F0502020204030204" pitchFamily="34" charset="0"/>
              </a:rPr>
              <a:t> programu Fundusze Europejskie dla Polski Wschodniej 2021-2027 (FEPW) w </a:t>
            </a:r>
            <a:r>
              <a:rPr lang="pl-PL" sz="1000" dirty="0">
                <a:highlight>
                  <a:srgbClr val="FFFF00"/>
                </a:highlight>
              </a:rPr>
              <a:t>miastach średnich tracących funkcje społeczno-gospodarcze znajdujących się na terenie 5 województw wschodnich. </a:t>
            </a:r>
            <a:endParaRPr lang="pl-PL" sz="1000" dirty="0">
              <a:effectLst/>
              <a:latin typeface="Open Sans" pitchFamily="2" charset="0"/>
              <a:ea typeface="Open Sans" pitchFamily="2" charset="0"/>
              <a:cs typeface="Open Sans" pitchFamily="2" charset="0"/>
            </a:endParaRPr>
          </a:p>
          <a:p>
            <a:pPr marL="0" indent="0">
              <a:buFont typeface="Arial" panose="020B0604020202020204" pitchFamily="34" charset="0"/>
              <a:buNone/>
            </a:pPr>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14</a:t>
            </a:fld>
            <a:endParaRPr lang="pl-PL"/>
          </a:p>
        </p:txBody>
      </p:sp>
    </p:spTree>
    <p:extLst>
      <p:ext uri="{BB962C8B-B14F-4D97-AF65-F5344CB8AC3E}">
        <p14:creationId xmlns:p14="http://schemas.microsoft.com/office/powerpoint/2010/main" val="288889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15</a:t>
            </a:fld>
            <a:endParaRPr lang="pl-PL"/>
          </a:p>
        </p:txBody>
      </p:sp>
    </p:spTree>
    <p:extLst>
      <p:ext uri="{BB962C8B-B14F-4D97-AF65-F5344CB8AC3E}">
        <p14:creationId xmlns:p14="http://schemas.microsoft.com/office/powerpoint/2010/main" val="266364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Wsparcie dla gmin z Programu FEnIKS na działania związane z budowaniem odporności miast na skutki związane ze zmianą klimatu oraz na inwestycje w zakresie gospodarki wodnej jest możliwe w ramach działań:</a:t>
            </a:r>
          </a:p>
          <a:p>
            <a:endParaRPr lang="pl-PL" dirty="0"/>
          </a:p>
          <a:p>
            <a:pPr marL="0" indent="0">
              <a:buFont typeface="Arial" panose="020B0604020202020204" pitchFamily="34" charset="0"/>
              <a:buNone/>
            </a:pPr>
            <a:r>
              <a:rPr lang="pl-PL" b="1" dirty="0"/>
              <a:t>Działanie 1.2 adaptacja terenów zurbanizowanych do zmian klimatu. </a:t>
            </a:r>
          </a:p>
          <a:p>
            <a:pPr marL="171450" indent="-171450">
              <a:buFont typeface="Arial" panose="020B0604020202020204" pitchFamily="34" charset="0"/>
              <a:buChar char="•"/>
            </a:pPr>
            <a:r>
              <a:rPr lang="pl-PL" dirty="0"/>
              <a:t>W zakresie działania 1.2 finansowane są duże miasta pow. 100 tyś. mieszkańców (bez Koszalina zgodnie z zapisami linii demarkacyjnej).</a:t>
            </a:r>
          </a:p>
          <a:p>
            <a:pPr marL="0" indent="0">
              <a:buFont typeface="Arial" panose="020B0604020202020204" pitchFamily="34" charset="0"/>
              <a:buNone/>
            </a:pPr>
            <a:r>
              <a:rPr lang="pl-PL" u="sng" dirty="0"/>
              <a:t>Beneficjenci:</a:t>
            </a:r>
          </a:p>
          <a:p>
            <a:pPr marL="171450" indent="-171450">
              <a:buFont typeface="Arial" panose="020B0604020202020204" pitchFamily="34" charset="0"/>
              <a:buChar char="•"/>
            </a:pPr>
            <a:r>
              <a:rPr lang="pl-PL" dirty="0"/>
              <a:t>jednostki samorządu terytorialnego,</a:t>
            </a:r>
          </a:p>
          <a:p>
            <a:pPr marL="171450" indent="-171450">
              <a:buFont typeface="Arial" panose="020B0604020202020204" pitchFamily="34" charset="0"/>
              <a:buChar char="•"/>
            </a:pPr>
            <a:r>
              <a:rPr lang="pl-PL" dirty="0"/>
              <a:t>jednostki organizacyjne działające w imieniu jednostek samorządu terytorialnego,</a:t>
            </a:r>
          </a:p>
          <a:p>
            <a:pPr marL="171450" indent="-171450">
              <a:buFont typeface="Arial" panose="020B0604020202020204" pitchFamily="34" charset="0"/>
              <a:buChar char="•"/>
            </a:pPr>
            <a:r>
              <a:rPr lang="pl-PL" dirty="0"/>
              <a:t>podmioty świadczące usługi publiczne w ramach realizacji obowiązków własnych jednostek samorządu terytorialnego.</a:t>
            </a:r>
          </a:p>
          <a:p>
            <a:pPr marL="0" indent="0">
              <a:buFont typeface="Arial" panose="020B0604020202020204" pitchFamily="34" charset="0"/>
              <a:buNone/>
            </a:pPr>
            <a:r>
              <a:rPr lang="pl-PL" u="sng" dirty="0"/>
              <a:t>Realizowane działania:</a:t>
            </a:r>
          </a:p>
          <a:p>
            <a:pPr marL="0" indent="0">
              <a:buFont typeface="Arial" panose="020B0604020202020204" pitchFamily="34" charset="0"/>
              <a:buNone/>
            </a:pPr>
            <a:r>
              <a:rPr lang="pl-PL" dirty="0"/>
              <a:t>1. Wsparcie zrównoważonych systemów gospodarowania wodami opadowymi z udziałem zieleni/zielono-niebieskiej infrastruktury/rozwiązań opartych na przyrodzie,</a:t>
            </a:r>
          </a:p>
          <a:p>
            <a:pPr marL="0" indent="0">
              <a:buFont typeface="Arial" panose="020B0604020202020204" pitchFamily="34" charset="0"/>
              <a:buNone/>
            </a:pPr>
            <a:r>
              <a:rPr lang="pl-PL" dirty="0"/>
              <a:t>2. Wdrożenie inwestycji określonych w miejskich planach adaptacji do zmian klimatu, obejmujących m.in. zrównoważone i zaadaptowane do zmian klimatu systemy gospodarowania wodami opadowymi oraz rozwój zielono-niebieskiej infrastruktury.</a:t>
            </a:r>
          </a:p>
          <a:p>
            <a:pPr marL="0" indent="0">
              <a:buFont typeface="Arial" panose="020B0604020202020204" pitchFamily="34" charset="0"/>
              <a:buNone/>
            </a:pPr>
            <a:endParaRPr lang="pl-PL" dirty="0"/>
          </a:p>
          <a:p>
            <a:pPr marL="0" indent="0">
              <a:buFont typeface="Arial" panose="020B0604020202020204" pitchFamily="34" charset="0"/>
              <a:buNone/>
            </a:pPr>
            <a:r>
              <a:rPr lang="pl-PL" b="1" dirty="0"/>
              <a:t>Działanie 1.3 Gospodarka wodno‐ściekowa</a:t>
            </a:r>
          </a:p>
          <a:p>
            <a:pPr marL="171450" indent="-171450">
              <a:buFont typeface="Arial" panose="020B0604020202020204" pitchFamily="34" charset="0"/>
              <a:buChar char="•"/>
            </a:pPr>
            <a:r>
              <a:rPr lang="pl-PL" dirty="0"/>
              <a:t>Wsparcie przeznaczone jest wyłącznie dla inwestycji realizowanych w aglomeracjach o wielkości co najmniej 15 000 RLM, wskazanych w obowiązującym Krajowym Programie Oczyszczania Ścieków Komunalnych (KPOŚK) jako niespełniające wymaganych warunków zgodności z dyrektywą ściekową. </a:t>
            </a:r>
          </a:p>
          <a:p>
            <a:pPr marL="0" indent="0">
              <a:buFont typeface="Arial" panose="020B0604020202020204" pitchFamily="34" charset="0"/>
              <a:buNone/>
            </a:pPr>
            <a:r>
              <a:rPr lang="pl-PL" u="sng" dirty="0"/>
              <a:t>Beneficjenci:</a:t>
            </a:r>
          </a:p>
          <a:p>
            <a:pPr marL="0" indent="0">
              <a:buFont typeface="Arial" panose="020B0604020202020204" pitchFamily="34" charset="0"/>
              <a:buNone/>
            </a:pPr>
            <a:r>
              <a:rPr lang="pl-PL" u="none" dirty="0"/>
              <a:t>jednostki samorządu terytorialnego i ich związki oraz przedsiębiorstwa oraz spółki wodne i ich związki.</a:t>
            </a:r>
          </a:p>
          <a:p>
            <a:pPr marL="0" indent="0">
              <a:buFont typeface="Arial" panose="020B0604020202020204" pitchFamily="34" charset="0"/>
              <a:buNone/>
            </a:pPr>
            <a:r>
              <a:rPr lang="pl-PL" u="sng" dirty="0"/>
              <a:t>Realizowane działania:</a:t>
            </a:r>
          </a:p>
          <a:p>
            <a:pPr marL="171450" indent="-171450">
              <a:buFont typeface="Arial" panose="020B0604020202020204" pitchFamily="34" charset="0"/>
              <a:buChar char="•"/>
            </a:pPr>
            <a:r>
              <a:rPr lang="pl-PL" u="none" dirty="0"/>
              <a:t>budowa, rozbudowa lub modernizacja oczyszczalni ścieków komunalnych, która jest niezbędna dla osiągnięcia zgodności z dyrektywą 91/271/EWG </a:t>
            </a:r>
          </a:p>
          <a:p>
            <a:pPr marL="171450" indent="-171450">
              <a:buFont typeface="Arial" panose="020B0604020202020204" pitchFamily="34" charset="0"/>
              <a:buChar char="•"/>
            </a:pPr>
            <a:r>
              <a:rPr lang="pl-PL" u="none" dirty="0"/>
              <a:t>budowa zbiorczych systemów kanalizacji sanitarnej na terenie aglomeracji,  które nie spełniają wynikającego z dyrektywy 91/271/EWG wymogu w zakresie stopnia skanalizowania.</a:t>
            </a:r>
          </a:p>
          <a:p>
            <a:pPr marL="0" indent="0">
              <a:buFont typeface="Arial" panose="020B0604020202020204" pitchFamily="34" charset="0"/>
              <a:buNone/>
            </a:pPr>
            <a:r>
              <a:rPr lang="pl-PL" b="1" u="none" dirty="0"/>
              <a:t>Ważne:</a:t>
            </a:r>
            <a:r>
              <a:rPr lang="pl-PL" u="none" dirty="0"/>
              <a:t> W uzasadnionych przypadkach i w ograniczonym zakresie, dopuszczalne jest włączenie do zakresu projektu również zadań związanych z:  </a:t>
            </a:r>
          </a:p>
          <a:p>
            <a:pPr marL="171450" indent="-171450">
              <a:buFontTx/>
              <a:buChar char="-"/>
            </a:pPr>
            <a:r>
              <a:rPr lang="pl-PL" u="none" dirty="0"/>
              <a:t>wdrożeniem inteligentnych systemów zarządzania sieciami wodno-kanalizacyjnymi;</a:t>
            </a:r>
          </a:p>
          <a:p>
            <a:pPr marL="171450" indent="-171450">
              <a:buFontTx/>
              <a:buChar char="-"/>
            </a:pPr>
            <a:r>
              <a:rPr lang="pl-PL" u="none" dirty="0"/>
              <a:t> modernizacją lub rozbudową oczyszczalni ścieków komunalnych, w tym  infrastruktury służącej do przeróbki i zagospodarowania osadów ściekowych oraz wykorzystania potencjału ścieków i osadów ściekowych do produkcji energii cieplnej i elektrycznej, w przypadku oczyszczalni, które spełniają warunki zgodności z dyrektywą 91/271/EWG</a:t>
            </a:r>
          </a:p>
          <a:p>
            <a:pPr marL="171450" indent="-171450">
              <a:buFontTx/>
              <a:buChar char="-"/>
            </a:pPr>
            <a:endParaRPr lang="pl-PL" u="none" dirty="0"/>
          </a:p>
          <a:p>
            <a:pPr marL="0" indent="0">
              <a:buFont typeface="Arial" panose="020B0604020202020204" pitchFamily="34" charset="0"/>
              <a:buNone/>
            </a:pPr>
            <a:r>
              <a:rPr lang="pl-PL" b="1" dirty="0"/>
              <a:t>Działanie 1.5 Ochrona przyrody i rozwój zielonej infrastruktury </a:t>
            </a:r>
          </a:p>
          <a:p>
            <a:pPr marL="171450" indent="-171450">
              <a:buFont typeface="Arial" panose="020B0604020202020204" pitchFamily="34" charset="0"/>
              <a:buChar char="•"/>
            </a:pPr>
            <a:r>
              <a:rPr lang="pl-PL" b="0" dirty="0"/>
              <a:t>Wspierane są między innymi samodzielne projekty na terenach miejskich obejmujące rozszczelnienie powierzchni nieprzepuszczalnych. Działanie to pośrednio wpływa na poprawę systemu gospodarowania wodami opadowymi oraz ochronę przed skutkami zmian klimatu. Jego główne zadanie to ochrona różnorodności biologicznej na terenach miejskich.</a:t>
            </a:r>
          </a:p>
          <a:p>
            <a:pPr marL="0" indent="0">
              <a:buFont typeface="Arial" panose="020B0604020202020204" pitchFamily="34" charset="0"/>
              <a:buNone/>
            </a:pPr>
            <a:r>
              <a:rPr lang="pl-PL" b="0" u="sng" dirty="0"/>
              <a:t>Beneficjenci: </a:t>
            </a:r>
          </a:p>
          <a:p>
            <a:pPr marL="171450" indent="-171450">
              <a:buFont typeface="Arial" panose="020B0604020202020204" pitchFamily="34" charset="0"/>
              <a:buChar char="•"/>
            </a:pPr>
            <a:r>
              <a:rPr lang="pl-PL" b="0" u="none" dirty="0"/>
              <a:t>jednostki samorządu terytorialnego i ich związki,</a:t>
            </a:r>
          </a:p>
          <a:p>
            <a:pPr marL="171450" indent="-171450">
              <a:buFont typeface="Arial" panose="020B0604020202020204" pitchFamily="34" charset="0"/>
              <a:buChar char="•"/>
            </a:pPr>
            <a:r>
              <a:rPr lang="pl-PL" b="0" u="none" dirty="0"/>
              <a:t>jednostki organizacyjne działające w imieniu jednostek samorządu terytorialnego,</a:t>
            </a:r>
          </a:p>
          <a:p>
            <a:pPr marL="171450" indent="-171450">
              <a:buFont typeface="Arial" panose="020B0604020202020204" pitchFamily="34" charset="0"/>
              <a:buChar char="•"/>
            </a:pPr>
            <a:r>
              <a:rPr lang="pl-PL" b="0" u="none" dirty="0"/>
              <a:t>podmioty świadczące usługi publiczne w ramach realizacji obowiązków własnych jednostek samorządu terytorialnego.</a:t>
            </a:r>
          </a:p>
          <a:p>
            <a:pPr marL="0" indent="0">
              <a:buFont typeface="Arial" panose="020B0604020202020204" pitchFamily="34" charset="0"/>
              <a:buNone/>
            </a:pPr>
            <a:r>
              <a:rPr lang="pl-PL" b="0" u="sng" dirty="0"/>
              <a:t>Realizowane działania:</a:t>
            </a:r>
          </a:p>
          <a:p>
            <a:pPr marL="171450" indent="-171450">
              <a:buFont typeface="Arial" panose="020B0604020202020204" pitchFamily="34" charset="0"/>
              <a:buChar char="•"/>
            </a:pPr>
            <a:r>
              <a:rPr lang="pl-PL" b="0" u="none" dirty="0"/>
              <a:t>ogrody deszczowe: obszary zielone, które gromadzą i filtrują wodę deszczową,</a:t>
            </a:r>
          </a:p>
          <a:p>
            <a:pPr marL="171450" indent="-171450">
              <a:buFont typeface="Arial" panose="020B0604020202020204" pitchFamily="34" charset="0"/>
              <a:buChar char="•"/>
            </a:pPr>
            <a:r>
              <a:rPr lang="pl-PL" b="0" u="none" dirty="0"/>
              <a:t>zrównoważone systemy drenażowe: stosowanie roślinnych systemów zarządzania wodami opadowymi zamiast tradycyjnych kanalizacji burzowych,, podziemne zbiorniki </a:t>
            </a:r>
            <a:r>
              <a:rPr lang="pl-PL" b="0" u="none" dirty="0" err="1"/>
              <a:t>wolnorozsączające</a:t>
            </a:r>
            <a:r>
              <a:rPr lang="pl-PL" b="0" u="none" dirty="0"/>
              <a:t> dla wód opadowych</a:t>
            </a:r>
          </a:p>
          <a:p>
            <a:pPr marL="171450" indent="-171450">
              <a:buFont typeface="Arial" panose="020B0604020202020204" pitchFamily="34" charset="0"/>
              <a:buChar char="•"/>
            </a:pPr>
            <a:r>
              <a:rPr lang="pl-PL" b="0" u="none" dirty="0"/>
              <a:t>zielone dachy i ściany: pokrywanie budynków roślinnością, co poprawia izolację termiczną i retencję wody. </a:t>
            </a:r>
          </a:p>
          <a:p>
            <a:pPr marL="0" indent="0">
              <a:buFont typeface="Arial" panose="020B0604020202020204" pitchFamily="34" charset="0"/>
              <a:buNone/>
            </a:pPr>
            <a:endParaRPr lang="pl-PL" b="0" u="none" dirty="0"/>
          </a:p>
          <a:p>
            <a:pPr marL="0" indent="0">
              <a:buFont typeface="Arial" panose="020B0604020202020204" pitchFamily="34" charset="0"/>
              <a:buNone/>
            </a:pPr>
            <a:r>
              <a:rPr lang="pl-PL" b="1" u="none" dirty="0"/>
              <a:t>Działanie 2.4 Adaptacja do zmian klimatu, zapobieganie klęskom i katastrofom</a:t>
            </a:r>
          </a:p>
          <a:p>
            <a:pPr marL="0" indent="0">
              <a:buFont typeface="Arial" panose="020B0604020202020204" pitchFamily="34" charset="0"/>
              <a:buNone/>
            </a:pPr>
            <a:r>
              <a:rPr lang="pl-PL" b="0" u="none" dirty="0"/>
              <a:t>W zakresie działania 2.4 realizowane są </a:t>
            </a:r>
            <a:r>
              <a:rPr lang="pl-PL" b="1" u="none" dirty="0"/>
              <a:t>dwa typy</a:t>
            </a:r>
            <a:r>
              <a:rPr lang="pl-PL" b="0" u="none" dirty="0"/>
              <a:t> projektów dot. miast średnich. </a:t>
            </a:r>
          </a:p>
          <a:p>
            <a:pPr marL="0" indent="0">
              <a:buFont typeface="Arial" panose="020B0604020202020204" pitchFamily="34" charset="0"/>
              <a:buNone/>
            </a:pPr>
            <a:r>
              <a:rPr lang="pl-PL" b="0" u="sng" dirty="0"/>
              <a:t>Wsparcie dedykowane jest: </a:t>
            </a:r>
          </a:p>
          <a:p>
            <a:pPr marL="171450" indent="-171450">
              <a:buFont typeface="Arial" panose="020B0604020202020204" pitchFamily="34" charset="0"/>
              <a:buChar char="•"/>
            </a:pPr>
            <a:r>
              <a:rPr lang="pl-PL" b="0" u="none" dirty="0"/>
              <a:t>miastom powyżej 20 tys. mieszkańców, </a:t>
            </a:r>
          </a:p>
          <a:p>
            <a:pPr marL="171450" indent="-171450">
              <a:buFont typeface="Arial" panose="020B0604020202020204" pitchFamily="34" charset="0"/>
              <a:buChar char="•"/>
            </a:pPr>
            <a:r>
              <a:rPr lang="pl-PL" b="0" u="none" dirty="0"/>
              <a:t>miastom będącym stolicami powiatów o liczbie mieszkańców z przedziału 15 000 – 20 000, z wyłączeniem miast średnich tracących funkcje społeczno-gospodarcze znajdujących się na terenie województw wschodnich – finansowanych w ramach Fundusze Europejskie dla Polski Wschodniej na lata 2021-2027. W ramach tego działania wspierane jest również miasto Koszalin zgodnie z zapisami linii demarkacyjnej).</a:t>
            </a:r>
          </a:p>
          <a:p>
            <a:pPr marL="0" indent="0">
              <a:buFont typeface="Arial" panose="020B0604020202020204" pitchFamily="34" charset="0"/>
              <a:buNone/>
            </a:pPr>
            <a:endParaRPr lang="pl-PL" b="0" u="none" dirty="0"/>
          </a:p>
          <a:p>
            <a:pPr marL="0" indent="0">
              <a:buFont typeface="Arial" panose="020B0604020202020204" pitchFamily="34" charset="0"/>
              <a:buNone/>
            </a:pPr>
            <a:r>
              <a:rPr lang="pl-PL" b="1" u="sng" dirty="0"/>
              <a:t>Typ. 1 </a:t>
            </a:r>
            <a:r>
              <a:rPr lang="pl-PL" b="0" u="none" dirty="0"/>
              <a:t>Wsparcie zrównoważonych systemów gospodarowania wodami opadowymi z udziałem zieleni/zielono-niebieskiej infrastruktury/rozwiązań opartych na przyrodzie</a:t>
            </a:r>
          </a:p>
          <a:p>
            <a:pPr marL="0" indent="0">
              <a:buFont typeface="Arial" panose="020B0604020202020204" pitchFamily="34" charset="0"/>
              <a:buNone/>
            </a:pPr>
            <a:r>
              <a:rPr lang="pl-PL" b="0" u="sng" dirty="0"/>
              <a:t>Beneficjenci:</a:t>
            </a:r>
          </a:p>
          <a:p>
            <a:pPr marL="171450" indent="-171450">
              <a:buFont typeface="Arial" panose="020B0604020202020204" pitchFamily="34" charset="0"/>
              <a:buChar char="•"/>
            </a:pPr>
            <a:r>
              <a:rPr lang="pl-PL" b="0" u="none" dirty="0"/>
              <a:t>jednostki samorządu terytorialnego,</a:t>
            </a:r>
          </a:p>
          <a:p>
            <a:pPr marL="171450" indent="-171450">
              <a:buFont typeface="Arial" panose="020B0604020202020204" pitchFamily="34" charset="0"/>
              <a:buChar char="•"/>
            </a:pPr>
            <a:r>
              <a:rPr lang="pl-PL" b="0" u="none" dirty="0"/>
              <a:t>jednostki organizacyjne działające w imieniu jednostek samorządu terytorialnego,</a:t>
            </a:r>
          </a:p>
          <a:p>
            <a:pPr marL="171450" indent="-171450">
              <a:buFont typeface="Arial" panose="020B0604020202020204" pitchFamily="34" charset="0"/>
              <a:buChar char="•"/>
            </a:pPr>
            <a:r>
              <a:rPr lang="pl-PL" b="0" u="none" dirty="0"/>
              <a:t>podmioty świadczące usługi publiczne w ramach realizacji obowiązków własnych jednostek samorządu terytorialnego.</a:t>
            </a:r>
          </a:p>
          <a:p>
            <a:pPr marL="0" indent="0">
              <a:buFont typeface="Arial" panose="020B0604020202020204" pitchFamily="34" charset="0"/>
              <a:buNone/>
            </a:pPr>
            <a:r>
              <a:rPr lang="pl-PL" b="0" u="sng" dirty="0"/>
              <a:t>Realizowane działania:</a:t>
            </a:r>
          </a:p>
          <a:p>
            <a:pPr marL="0" indent="0">
              <a:buFont typeface="Arial" panose="020B0604020202020204" pitchFamily="34" charset="0"/>
              <a:buNone/>
            </a:pPr>
            <a:r>
              <a:rPr lang="pl-PL" b="0" u="none" dirty="0"/>
              <a:t>1. wsparcie zrównoważonych systemów gospodarowania wodami opadowymi z udziałem zieleni/zielono-niebieskiej infrastruktury/rozwiązań opartych na przyrodzie;</a:t>
            </a:r>
          </a:p>
          <a:p>
            <a:pPr marL="0" indent="0">
              <a:buFont typeface="Arial" panose="020B0604020202020204" pitchFamily="34" charset="0"/>
              <a:buNone/>
            </a:pPr>
            <a:r>
              <a:rPr lang="pl-PL" b="0" u="none" dirty="0"/>
              <a:t>2. wdrożenie inwestycji określonych w miejskich planach adaptacji do zmian klimatu, obejmujących m.in. zrównoważone i zaadaptowane do zmian klimatu systemy gospodarowania wodami opadowymi oraz rozwój zielono-niebieskiej infrastruktury;</a:t>
            </a:r>
          </a:p>
          <a:p>
            <a:pPr marL="0" indent="0">
              <a:buFont typeface="Arial" panose="020B0604020202020204" pitchFamily="34" charset="0"/>
              <a:buNone/>
            </a:pPr>
            <a:endParaRPr lang="pl-PL" b="0" u="none" dirty="0"/>
          </a:p>
          <a:p>
            <a:pPr marL="0" indent="0">
              <a:buFont typeface="Arial" panose="020B0604020202020204" pitchFamily="34" charset="0"/>
              <a:buNone/>
            </a:pPr>
            <a:r>
              <a:rPr lang="pl-PL" b="1" u="none" dirty="0"/>
              <a:t>Typ 2</a:t>
            </a:r>
            <a:r>
              <a:rPr lang="pl-PL" b="0" u="none" dirty="0"/>
              <a:t>. Opracowanie planów adaptacji do zmian klimatu</a:t>
            </a:r>
          </a:p>
          <a:p>
            <a:pPr marL="0" indent="0">
              <a:buFont typeface="Arial" panose="020B0604020202020204" pitchFamily="34" charset="0"/>
              <a:buNone/>
            </a:pPr>
            <a:r>
              <a:rPr lang="pl-PL" b="0" u="sng" dirty="0"/>
              <a:t>Beneficjenci</a:t>
            </a:r>
            <a:r>
              <a:rPr lang="pl-PL" b="0" u="none" dirty="0"/>
              <a:t>:</a:t>
            </a:r>
          </a:p>
          <a:p>
            <a:pPr marL="171450" indent="-171450">
              <a:buFont typeface="Arial" panose="020B0604020202020204" pitchFamily="34" charset="0"/>
              <a:buChar char="•"/>
            </a:pPr>
            <a:r>
              <a:rPr lang="pl-PL" b="0" u="none" dirty="0"/>
              <a:t>jednostki samorządu terytorialnego,</a:t>
            </a:r>
          </a:p>
          <a:p>
            <a:pPr marL="171450" indent="-171450">
              <a:buFont typeface="Arial" panose="020B0604020202020204" pitchFamily="34" charset="0"/>
              <a:buChar char="•"/>
            </a:pPr>
            <a:r>
              <a:rPr lang="pl-PL" b="0" u="none" dirty="0"/>
              <a:t>jednostki organizacyjne działające w imieniu jednostek samorządu terytorialnego,</a:t>
            </a:r>
          </a:p>
          <a:p>
            <a:pPr marL="171450" indent="-171450">
              <a:buFont typeface="Arial" panose="020B0604020202020204" pitchFamily="34" charset="0"/>
              <a:buChar char="•"/>
            </a:pPr>
            <a:r>
              <a:rPr lang="pl-PL" b="0" u="none" dirty="0"/>
              <a:t>podmioty świadczące usługi publiczne w ramach realizacji obowiązków własnych jednostek samorządu terytorialnego.</a:t>
            </a:r>
          </a:p>
          <a:p>
            <a:pPr marL="0" indent="0">
              <a:buFont typeface="Arial" panose="020B0604020202020204" pitchFamily="34" charset="0"/>
              <a:buNone/>
            </a:pPr>
            <a:endParaRPr lang="pl-PL" b="0" u="none" dirty="0"/>
          </a:p>
          <a:p>
            <a:pPr marL="0" indent="0">
              <a:buFont typeface="Arial" panose="020B0604020202020204" pitchFamily="34" charset="0"/>
              <a:buNone/>
            </a:pPr>
            <a:r>
              <a:rPr lang="pl-PL" b="0" u="none" dirty="0"/>
              <a:t>Przedmiotem działania jest dofinansowanie projektów polegających na opracowaniu dokumentów planistycznych w zakresie adaptacji do zmian klimatu tj. miejskich planów adaptacji do zmian klimatu (MPA).</a:t>
            </a:r>
          </a:p>
          <a:p>
            <a:pPr marL="0" indent="0">
              <a:buFont typeface="Arial" panose="020B0604020202020204" pitchFamily="34" charset="0"/>
              <a:buNone/>
            </a:pPr>
            <a:endParaRPr lang="pl-PL" b="0" u="none" dirty="0"/>
          </a:p>
          <a:p>
            <a:pPr marL="0" indent="0">
              <a:buFont typeface="Arial" panose="020B0604020202020204" pitchFamily="34" charset="0"/>
              <a:buNone/>
            </a:pPr>
            <a:r>
              <a:rPr lang="pl-PL" b="1" u="none" dirty="0"/>
              <a:t>Działanie 2.5 Woda do spożycia</a:t>
            </a:r>
          </a:p>
          <a:p>
            <a:pPr marL="0" indent="0">
              <a:buFont typeface="Arial" panose="020B0604020202020204" pitchFamily="34" charset="0"/>
              <a:buNone/>
            </a:pPr>
            <a:r>
              <a:rPr lang="pl-PL" b="0" u="none" dirty="0"/>
              <a:t>Wsparcie przeznaczone jest dla inwestycji dotyczących zaopatrzenia w wodę gmin o liczbie ludności od 15 tys. mieszkańców. </a:t>
            </a:r>
          </a:p>
          <a:p>
            <a:pPr marL="0" indent="0">
              <a:buFont typeface="Arial" panose="020B0604020202020204" pitchFamily="34" charset="0"/>
              <a:buNone/>
            </a:pPr>
            <a:r>
              <a:rPr lang="pl-PL" b="0" u="sng" dirty="0"/>
              <a:t>Beneficjenci:</a:t>
            </a:r>
          </a:p>
          <a:p>
            <a:pPr marL="171450" indent="-171450">
              <a:buFont typeface="Arial" panose="020B0604020202020204" pitchFamily="34" charset="0"/>
              <a:buChar char="•"/>
            </a:pPr>
            <a:r>
              <a:rPr lang="pl-PL" b="0" u="none" dirty="0"/>
              <a:t>jednostki Samorządu Terytorialnego, </a:t>
            </a:r>
          </a:p>
          <a:p>
            <a:pPr marL="171450" indent="-171450">
              <a:buFont typeface="Arial" panose="020B0604020202020204" pitchFamily="34" charset="0"/>
              <a:buChar char="•"/>
            </a:pPr>
            <a:r>
              <a:rPr lang="pl-PL" b="0" u="none" dirty="0"/>
              <a:t>przedsiębiorstwa wodociągowo-kanalizacyjne, </a:t>
            </a:r>
          </a:p>
          <a:p>
            <a:pPr marL="171450" indent="-171450">
              <a:buFont typeface="Arial" panose="020B0604020202020204" pitchFamily="34" charset="0"/>
              <a:buChar char="•"/>
            </a:pPr>
            <a:r>
              <a:rPr lang="pl-PL" b="0" u="none" dirty="0"/>
              <a:t>spółki wodne.</a:t>
            </a:r>
          </a:p>
          <a:p>
            <a:pPr marL="0" indent="0">
              <a:buFont typeface="Arial" panose="020B0604020202020204" pitchFamily="34" charset="0"/>
              <a:buNone/>
            </a:pPr>
            <a:r>
              <a:rPr lang="pl-PL" b="0" u="sng" dirty="0"/>
              <a:t>Realizowane działania:</a:t>
            </a:r>
          </a:p>
          <a:p>
            <a:pPr marL="171450" indent="-171450">
              <a:buFont typeface="Arial" panose="020B0604020202020204" pitchFamily="34" charset="0"/>
              <a:buChar char="•"/>
            </a:pPr>
            <a:r>
              <a:rPr lang="pl-PL" b="0" u="none" dirty="0"/>
              <a:t>zadania związane z efektywnym gospodarowaniem wodą do spożycia i poprawą jej jakości (np. modernizacja/naprawa sieci, inteligentne systemy monitowania i zarządzania siecią wodociągową, modernizacja SUW, promowanie oszczędności wody do spożycia przez mieszkańców i przedsiębiorstwa).</a:t>
            </a:r>
          </a:p>
          <a:p>
            <a:pPr marL="171450" indent="-171450">
              <a:buFont typeface="Arial" panose="020B0604020202020204" pitchFamily="34" charset="0"/>
              <a:buChar char="•"/>
            </a:pPr>
            <a:r>
              <a:rPr lang="pl-PL" b="0" u="none" dirty="0"/>
              <a:t>gdy zapewniona jest już gospodarka ściekowa zgodna z przepisami krajowymi i unijnymi na danym obszarze mogą być realizowane zadania związane z rozbudową systemów wodociągowych (nowe sieci wodociągowe, nowe stacje uzdatniania wody i ujęcia). </a:t>
            </a:r>
          </a:p>
          <a:p>
            <a:pPr marL="0" indent="0">
              <a:buFont typeface="Arial" panose="020B0604020202020204" pitchFamily="34" charset="0"/>
              <a:buNone/>
            </a:pPr>
            <a:endParaRPr lang="pl-PL" b="0" u="sng" dirty="0"/>
          </a:p>
          <a:p>
            <a:pPr marL="0" indent="0">
              <a:buFont typeface="Arial" panose="020B0604020202020204" pitchFamily="34" charset="0"/>
              <a:buNone/>
            </a:pPr>
            <a:r>
              <a:rPr lang="pl-PL" b="1" u="none" dirty="0"/>
              <a:t>Działanie 10.01 Odbudowa infrastruktury do zaopatrzenia w wodę do spożycia </a:t>
            </a:r>
          </a:p>
          <a:p>
            <a:pPr marL="0" indent="0">
              <a:buFont typeface="Arial" panose="020B0604020202020204" pitchFamily="34" charset="0"/>
              <a:buNone/>
            </a:pPr>
            <a:r>
              <a:rPr lang="pl-PL" b="0" u="none" dirty="0"/>
              <a:t>Wsparcie obszarów popowodziowych na realizację inwestycji mających na celu odbudowę w odpowiedzi na klęskę żywiołową, która występuje między dniem 1 stycznia 2024 r. a dniem 31 grudnia 2025 r. </a:t>
            </a:r>
          </a:p>
          <a:p>
            <a:pPr marL="0" indent="0">
              <a:buFont typeface="Arial" panose="020B0604020202020204" pitchFamily="34" charset="0"/>
              <a:buNone/>
            </a:pPr>
            <a:r>
              <a:rPr lang="pl-PL" u="sng" dirty="0"/>
              <a:t>Beneficjenci</a:t>
            </a:r>
            <a:r>
              <a:rPr lang="pl-PL" dirty="0"/>
              <a:t>: </a:t>
            </a:r>
          </a:p>
          <a:p>
            <a:pPr marL="171450" indent="-171450">
              <a:buFont typeface="Arial" panose="020B0604020202020204" pitchFamily="34" charset="0"/>
              <a:buChar char="•"/>
            </a:pPr>
            <a:r>
              <a:rPr lang="pl-PL" dirty="0"/>
              <a:t>podmioty odpowiedzialne za realizację zadań związanych z zaopatrzeniem ludności w wodę: jednostki samorządu terytorialnego i ich związki oraz przedsiębiorstwa </a:t>
            </a:r>
            <a:r>
              <a:rPr lang="pl-PL" dirty="0" err="1"/>
              <a:t>wodociągowokanalizacyjne</a:t>
            </a:r>
            <a:r>
              <a:rPr lang="pl-PL" dirty="0"/>
              <a:t> oraz spółki wodne i ich związki. </a:t>
            </a:r>
          </a:p>
          <a:p>
            <a:pPr marL="0" indent="0">
              <a:buFont typeface="Arial" panose="020B0604020202020204" pitchFamily="34" charset="0"/>
              <a:buNone/>
            </a:pPr>
            <a:r>
              <a:rPr lang="pl-PL" u="sng" dirty="0"/>
              <a:t>Realizowane działania:</a:t>
            </a:r>
          </a:p>
          <a:p>
            <a:pPr marL="171450" indent="-171450">
              <a:buFont typeface="Arial" panose="020B0604020202020204" pitchFamily="34" charset="0"/>
              <a:buChar char="•"/>
            </a:pPr>
            <a:r>
              <a:rPr lang="pl-PL" u="none" dirty="0"/>
              <a:t>wsparcie dotyczy przedsięwzięć polegających na przywróceniu funkcjonalności lub odbudowie uszkodzonej lub zniszczonej w wyniku powodzi infrastruktury służącej do zaopatrzenia w wodę do spożycia,</a:t>
            </a:r>
          </a:p>
          <a:p>
            <a:pPr marL="171450" indent="-171450">
              <a:buFont typeface="Arial" panose="020B0604020202020204" pitchFamily="34" charset="0"/>
              <a:buChar char="•"/>
            </a:pPr>
            <a:r>
              <a:rPr lang="pl-PL" u="none" dirty="0"/>
              <a:t>projekty mogą również zawierać zadania dotyczące wzmocnienia odporności infrastruktury objętej projektem na wypadek kolejnych powodzi. </a:t>
            </a:r>
          </a:p>
          <a:p>
            <a:pPr marL="0" indent="0">
              <a:buFont typeface="Arial" panose="020B0604020202020204" pitchFamily="34" charset="0"/>
              <a:buNone/>
            </a:pPr>
            <a:endParaRPr lang="pl-PL" dirty="0"/>
          </a:p>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a:t>
            </a:fld>
            <a:endParaRPr lang="pl-PL"/>
          </a:p>
        </p:txBody>
      </p:sp>
    </p:spTree>
    <p:extLst>
      <p:ext uri="{BB962C8B-B14F-4D97-AF65-F5344CB8AC3E}">
        <p14:creationId xmlns:p14="http://schemas.microsoft.com/office/powerpoint/2010/main" val="303338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Projekt realizowany w ramach działania 1.5 Ochrona przyrody i rozwój zielonej infrastruktury</a:t>
            </a:r>
          </a:p>
          <a:p>
            <a:endParaRPr lang="pl-PL" dirty="0"/>
          </a:p>
          <a:p>
            <a:r>
              <a:rPr lang="pl-PL" dirty="0"/>
              <a:t>Jeszcze niedawno w tych miejscach królował beton, dziś są tu zielone strefy rekreacji. Miasto Rzeszów stawia na zieloną rewolucję, a Fundusze Europejskie mu w tym pomagają! </a:t>
            </a:r>
          </a:p>
          <a:p>
            <a:endParaRPr lang="pl-PL" dirty="0"/>
          </a:p>
          <a:p>
            <a:r>
              <a:rPr lang="pl-PL" dirty="0" err="1"/>
              <a:t>Odbetonowanie</a:t>
            </a:r>
            <a:r>
              <a:rPr lang="pl-PL" dirty="0"/>
              <a:t> przestrzeni między rzeszowskimi blokami mieszkalnymi oraz utworzenie ogrodów deszczowych pozwoli na przywrócenie terenów czynnych biologicznie, umożliwiających wsiąkanie wody opadowej do gruntu. </a:t>
            </a:r>
          </a:p>
          <a:p>
            <a:r>
              <a:rPr lang="pl-PL" dirty="0"/>
              <a:t>W ramach projektu boiska asfaltowe zostały zastąpione boiskami o nawierzchni trawiastej. </a:t>
            </a:r>
          </a:p>
          <a:p>
            <a:r>
              <a:rPr lang="pl-PL" dirty="0"/>
              <a:t>Z ciekawostek o tym projekcie warte jest zwrócenie uwagi na powstałą tzw. klasę terenową przy jednej ze szkół, gdzie lekcje będzie można prowadzić w otoczeniu natury. </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4</a:t>
            </a:fld>
            <a:endParaRPr lang="pl-PL"/>
          </a:p>
        </p:txBody>
      </p:sp>
    </p:spTree>
    <p:extLst>
      <p:ext uri="{BB962C8B-B14F-4D97-AF65-F5344CB8AC3E}">
        <p14:creationId xmlns:p14="http://schemas.microsoft.com/office/powerpoint/2010/main" val="132676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Projekt realizowany w ramach działania 01.02 Adaptacja terenów zurbanizowanych do zmian klimatu.</a:t>
            </a:r>
          </a:p>
          <a:p>
            <a:endParaRPr lang="pl-PL" dirty="0"/>
          </a:p>
          <a:p>
            <a:r>
              <a:rPr lang="pl-PL" dirty="0"/>
              <a:t>Głównym celem przedsięwzięcia jest zwiększenie odporności miasta Bydgoszcz na wpływy zmian klimatu oraz nadmierną ilość wód deszczowych pojawiających się w coraz częstszych ekstremalnych opadach poprzez budowę zbiorników retencyjnych, rozwijanie obiektów małej retencji oraz organizację dystrybucji wód opadowych z wykorzystaniem zielono-niebieskiej infrastruktury i rozwiązań opartych na przyrodzie. Zakres, m.in..:</a:t>
            </a:r>
          </a:p>
          <a:p>
            <a:r>
              <a:rPr lang="pl-PL" dirty="0"/>
              <a:t>budowa zbiorników retencyjnych – 35 szt.</a:t>
            </a:r>
          </a:p>
          <a:p>
            <a:r>
              <a:rPr lang="pl-PL" dirty="0"/>
              <a:t>budowa komór oczyszczania wody deszczowej – 23 szt.;</a:t>
            </a:r>
          </a:p>
          <a:p>
            <a:r>
              <a:rPr lang="pl-PL" dirty="0"/>
              <a:t>wykonanie zasilenia fontanny przy Filharmonii Pomorskiej </a:t>
            </a:r>
            <a:r>
              <a:rPr lang="pl-PL" dirty="0" err="1"/>
              <a:t>zretencjonowaną</a:t>
            </a:r>
            <a:r>
              <a:rPr lang="pl-PL" dirty="0"/>
              <a:t>, oczyszczoną wodą deszczową;</a:t>
            </a:r>
          </a:p>
          <a:p>
            <a:r>
              <a:rPr lang="pl-PL" dirty="0"/>
              <a:t>budowa automatycznego podlewania zieleni – 13 lokalizacji;</a:t>
            </a:r>
          </a:p>
          <a:p>
            <a:r>
              <a:rPr lang="pl-PL" dirty="0"/>
              <a:t>budowa retencji kanałowych;</a:t>
            </a:r>
          </a:p>
          <a:p>
            <a:r>
              <a:rPr lang="pl-PL" dirty="0"/>
              <a:t>budowa kanałów deszczowych;</a:t>
            </a:r>
          </a:p>
          <a:p>
            <a:r>
              <a:rPr lang="pl-PL" dirty="0"/>
              <a:t>budowa systemów zagospodarowania wód deszczowych </a:t>
            </a:r>
          </a:p>
          <a:p>
            <a:r>
              <a:rPr lang="pl-PL" dirty="0"/>
              <a:t>bagrowanie stawów;</a:t>
            </a:r>
          </a:p>
          <a:p>
            <a:r>
              <a:rPr lang="pl-PL" dirty="0"/>
              <a:t>zagospodarowanie wód deszczowych na terenie 4 szkół</a:t>
            </a:r>
          </a:p>
          <a:p>
            <a:endParaRPr lang="pl-PL" dirty="0"/>
          </a:p>
          <a:p>
            <a:r>
              <a:rPr lang="pl-PL" dirty="0"/>
              <a:t>Projekt stanowi operację o znaczeniu strategicznym (OZS) dla realizacji programu FEnIKS pn. Projekty inwestycyjne z MPA dot. systemów gospodarowania wodami opadowymi lub systemu zielonej i niebieskiej infrastruktury.</a:t>
            </a:r>
          </a:p>
          <a:p>
            <a:endParaRPr lang="pl-PL" dirty="0"/>
          </a:p>
          <a:p>
            <a:r>
              <a:rPr lang="pl-PL" dirty="0"/>
              <a:t>Na stronie beneficjenta są krótkie podcasty, w których beneficjent opowiada o idei swojego projektu. Link do podcastów https://mwik.bydgoszcz.pl/category/bydgoszcz-zielono-niebieska/ </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5</a:t>
            </a:fld>
            <a:endParaRPr lang="pl-PL"/>
          </a:p>
        </p:txBody>
      </p:sp>
    </p:spTree>
    <p:extLst>
      <p:ext uri="{BB962C8B-B14F-4D97-AF65-F5344CB8AC3E}">
        <p14:creationId xmlns:p14="http://schemas.microsoft.com/office/powerpoint/2010/main" val="343342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Przykład projektu, który jest realizowany w ramach działania 1.3 Gospodarka wodno‐ściekowa</a:t>
            </a:r>
          </a:p>
          <a:p>
            <a:endParaRPr lang="pl-PL" dirty="0"/>
          </a:p>
          <a:p>
            <a:r>
              <a:rPr lang="pl-PL" dirty="0"/>
              <a:t>Projekt ma na celu zwiększenie liczby osób przyłączonych do sieci kanalizacyjnej. Aby to osiągnąć powstanie ponad 22 km nowych sieci kanalizacyjnych, co umożliwi przyłączenie się niemal 2,7 tys. mieszkańców.</a:t>
            </a:r>
          </a:p>
          <a:p>
            <a:r>
              <a:rPr lang="pl-PL" dirty="0"/>
              <a:t>Planowana jest także rozbudowa i modernizacja oczyszczalni ścieków komunalnych, aby spełniała swoją wydajność obsługując odbiór nieczystości z całej sieci. Zwiększona przepustowość hydrauliczna oraz technologiczna oczyszczalni ścieków pozwoli na przyjęcie 100% ładunku zanieczyszczeń, powstających na terenie rozwijającej się aglomeracji Wrocław.</a:t>
            </a:r>
          </a:p>
          <a:p>
            <a:r>
              <a:rPr lang="pl-PL" dirty="0"/>
              <a:t>Ciekawostka: w ramach działań edukacyjnych powstaną komiksy poświęcone tematyce roli wody w przyrodzie, oszczędzaniu jej zasobów i prawidłowemu użytkowaniu kanalizacji. </a:t>
            </a:r>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6</a:t>
            </a:fld>
            <a:endParaRPr lang="pl-PL"/>
          </a:p>
        </p:txBody>
      </p:sp>
    </p:spTree>
    <p:extLst>
      <p:ext uri="{BB962C8B-B14F-4D97-AF65-F5344CB8AC3E}">
        <p14:creationId xmlns:p14="http://schemas.microsoft.com/office/powerpoint/2010/main" val="47778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715792" rtl="0" eaLnBrk="1" fontAlgn="auto" latinLnBrk="0" hangingPunct="1">
              <a:lnSpc>
                <a:spcPct val="100000"/>
              </a:lnSpc>
              <a:spcBef>
                <a:spcPts val="0"/>
              </a:spcBef>
              <a:spcAft>
                <a:spcPts val="0"/>
              </a:spcAft>
              <a:buClrTx/>
              <a:buSzTx/>
              <a:buFontTx/>
              <a:buNone/>
              <a:tabLst/>
              <a:defRPr/>
            </a:pPr>
            <a:r>
              <a:rPr kumimoji="0" lang="pl-PL" sz="939" b="0" i="0" u="none" strike="noStrike" kern="1200" cap="none" spc="0" normalizeH="0" baseline="0" noProof="0" dirty="0">
                <a:ln>
                  <a:noFill/>
                </a:ln>
                <a:solidFill>
                  <a:prstClr val="black"/>
                </a:solidFill>
                <a:effectLst/>
                <a:uLnTx/>
                <a:uFillTx/>
                <a:latin typeface="Calibri" panose="020F0502020204030204"/>
                <a:ea typeface="+mn-ea"/>
                <a:cs typeface="+mn-cs"/>
              </a:rPr>
              <a:t>FENX.01.02 Wsparcie systemów gospodarowania wodami (III) </a:t>
            </a:r>
          </a:p>
          <a:p>
            <a:pPr marL="0" marR="0" lvl="0" indent="0" algn="l" defTabSz="715792" rtl="0" eaLnBrk="1" fontAlgn="auto" latinLnBrk="0" hangingPunct="1">
              <a:lnSpc>
                <a:spcPct val="100000"/>
              </a:lnSpc>
              <a:spcBef>
                <a:spcPts val="0"/>
              </a:spcBef>
              <a:spcAft>
                <a:spcPts val="0"/>
              </a:spcAft>
              <a:buClrTx/>
              <a:buSzTx/>
              <a:buFontTx/>
              <a:buNone/>
              <a:tabLst/>
              <a:defRPr/>
            </a:pPr>
            <a:r>
              <a:rPr kumimoji="0" lang="pl-PL" sz="939" b="0" i="0" u="none" strike="noStrike" kern="1200" cap="none" spc="0" normalizeH="0" baseline="0" noProof="0" dirty="0">
                <a:ln>
                  <a:noFill/>
                </a:ln>
                <a:solidFill>
                  <a:prstClr val="black"/>
                </a:solidFill>
                <a:effectLst/>
                <a:uLnTx/>
                <a:uFillTx/>
                <a:latin typeface="Calibri" panose="020F0502020204030204"/>
                <a:ea typeface="+mn-ea"/>
                <a:cs typeface="+mn-cs"/>
              </a:rPr>
              <a:t>termin naboru: 15.09.2025 - 27.02.2026</a:t>
            </a:r>
          </a:p>
          <a:p>
            <a:pPr marL="0" marR="0" lvl="0" indent="0" algn="l" defTabSz="715792" rtl="0" eaLnBrk="1" fontAlgn="auto" latinLnBrk="0" hangingPunct="1">
              <a:lnSpc>
                <a:spcPct val="100000"/>
              </a:lnSpc>
              <a:spcBef>
                <a:spcPts val="0"/>
              </a:spcBef>
              <a:spcAft>
                <a:spcPts val="0"/>
              </a:spcAft>
              <a:buClrTx/>
              <a:buSzTx/>
              <a:buFontTx/>
              <a:buNone/>
              <a:tabLst/>
              <a:defRPr/>
            </a:pPr>
            <a:r>
              <a:rPr kumimoji="0" lang="pl-PL" sz="939" b="0" i="0" u="none" strike="noStrike" kern="1200" cap="none" spc="0" normalizeH="0" baseline="0" noProof="0" dirty="0">
                <a:ln>
                  <a:noFill/>
                </a:ln>
                <a:solidFill>
                  <a:prstClr val="black"/>
                </a:solidFill>
                <a:effectLst/>
                <a:uLnTx/>
                <a:uFillTx/>
                <a:latin typeface="Calibri" panose="020F0502020204030204"/>
                <a:ea typeface="+mn-ea"/>
                <a:cs typeface="+mn-cs"/>
              </a:rPr>
              <a:t>budżet naboru to 500 mln zł (ze środków FS).</a:t>
            </a:r>
          </a:p>
          <a:p>
            <a:pPr marL="0" marR="0" lvl="0" indent="0" algn="l" defTabSz="715792" rtl="0" eaLnBrk="1" fontAlgn="auto" latinLnBrk="0" hangingPunct="1">
              <a:lnSpc>
                <a:spcPct val="100000"/>
              </a:lnSpc>
              <a:spcBef>
                <a:spcPts val="0"/>
              </a:spcBef>
              <a:spcAft>
                <a:spcPts val="0"/>
              </a:spcAft>
              <a:buClrTx/>
              <a:buSzTx/>
              <a:buFontTx/>
              <a:buNone/>
              <a:tabLst/>
              <a:defRPr/>
            </a:pPr>
            <a:r>
              <a:rPr kumimoji="0" lang="pl-PL" sz="939" b="0" i="0" u="none" strike="noStrike" kern="1200" cap="none" spc="0" normalizeH="0" baseline="0" noProof="0" dirty="0">
                <a:ln>
                  <a:noFill/>
                </a:ln>
                <a:solidFill>
                  <a:prstClr val="black"/>
                </a:solidFill>
                <a:effectLst/>
                <a:uLnTx/>
                <a:uFillTx/>
                <a:latin typeface="Calibri" panose="020F0502020204030204"/>
                <a:ea typeface="+mn-ea"/>
                <a:cs typeface="+mn-cs"/>
              </a:rPr>
              <a:t>inwestycje w zrównoważone systemy gospodarowania wodami opadowymi </a:t>
            </a:r>
            <a:br>
              <a:rPr kumimoji="0" lang="pl-PL" sz="939"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pl-PL" sz="939" b="0" i="0" u="none" strike="noStrike" kern="1200" cap="none" spc="0" normalizeH="0" baseline="0" noProof="0" dirty="0">
                <a:ln>
                  <a:noFill/>
                </a:ln>
                <a:solidFill>
                  <a:prstClr val="black"/>
                </a:solidFill>
                <a:effectLst/>
                <a:uLnTx/>
                <a:uFillTx/>
                <a:latin typeface="Calibri" panose="020F0502020204030204"/>
                <a:ea typeface="+mn-ea"/>
                <a:cs typeface="+mn-cs"/>
              </a:rPr>
              <a:t>z udziałem zieleni, zielono-niebieskiej infrastruktury oraz rozwiązań opartych na przyrodzie.</a:t>
            </a:r>
          </a:p>
          <a:p>
            <a:pPr marL="0" marR="0" lvl="0" indent="0" algn="l" defTabSz="715792" rtl="0" eaLnBrk="1" fontAlgn="auto" latinLnBrk="0" hangingPunct="1">
              <a:lnSpc>
                <a:spcPct val="100000"/>
              </a:lnSpc>
              <a:spcBef>
                <a:spcPts val="0"/>
              </a:spcBef>
              <a:spcAft>
                <a:spcPts val="0"/>
              </a:spcAft>
              <a:buClrTx/>
              <a:buSzTx/>
              <a:buFontTx/>
              <a:buNone/>
              <a:tabLst/>
              <a:defRPr/>
            </a:pPr>
            <a:r>
              <a:rPr kumimoji="0" lang="pl-PL" sz="939" b="0" i="0" u="none" strike="noStrike" kern="1200" cap="none" spc="0" normalizeH="0" baseline="0" noProof="0" dirty="0">
                <a:ln>
                  <a:noFill/>
                </a:ln>
                <a:solidFill>
                  <a:prstClr val="black"/>
                </a:solidFill>
                <a:effectLst/>
                <a:uLnTx/>
                <a:uFillTx/>
                <a:latin typeface="Calibri" panose="020F0502020204030204"/>
                <a:ea typeface="+mn-ea"/>
                <a:cs typeface="+mn-cs"/>
              </a:rPr>
              <a:t>beneficjenci: JST i ich związki, jednostki organizacyjne działające w imieniu JST, podmioty świadczące usługi publiczne w ramach realizacji obowiązków własnych JST</a:t>
            </a:r>
          </a:p>
          <a:p>
            <a:pPr marL="0" marR="0" lvl="0" indent="0" algn="l" defTabSz="715792" rtl="0" eaLnBrk="1" fontAlgn="auto" latinLnBrk="0" hangingPunct="1">
              <a:lnSpc>
                <a:spcPct val="100000"/>
              </a:lnSpc>
              <a:spcBef>
                <a:spcPts val="0"/>
              </a:spcBef>
              <a:spcAft>
                <a:spcPts val="0"/>
              </a:spcAft>
              <a:buClrTx/>
              <a:buSzTx/>
              <a:buFontTx/>
              <a:buNone/>
              <a:tabLst/>
              <a:defRPr/>
            </a:pPr>
            <a:endParaRPr kumimoji="0" lang="pl-PL" sz="93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ymbol zastępczy numeru slajdu 3"/>
          <p:cNvSpPr>
            <a:spLocks noGrp="1"/>
          </p:cNvSpPr>
          <p:nvPr>
            <p:ph type="sldNum" sz="quarter" idx="5"/>
          </p:nvPr>
        </p:nvSpPr>
        <p:spPr/>
        <p:txBody>
          <a:bodyPr/>
          <a:lstStyle/>
          <a:p>
            <a:fld id="{2C02B4DB-5212-AD42-B2C1-BD19AC94D45E}" type="slidenum">
              <a:rPr lang="pl-PL" smtClean="0"/>
              <a:t>7</a:t>
            </a:fld>
            <a:endParaRPr lang="pl-PL"/>
          </a:p>
        </p:txBody>
      </p:sp>
    </p:spTree>
    <p:extLst>
      <p:ext uri="{BB962C8B-B14F-4D97-AF65-F5344CB8AC3E}">
        <p14:creationId xmlns:p14="http://schemas.microsoft.com/office/powerpoint/2010/main" val="181208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Planowane nabory w programie FEnIKS</a:t>
            </a:r>
          </a:p>
          <a:p>
            <a:endParaRPr lang="pl-PL" dirty="0"/>
          </a:p>
          <a:p>
            <a:r>
              <a:rPr lang="pl-PL" sz="1000" dirty="0"/>
              <a:t>Wsparcie dedykowane jest miastom poniżej 100 tys. mieszkańców i jednocześnie powyżej 20 tys. mieszkańców, niepodlegających wsparciu w ramach Działania 01.02, oraz miastom będącym stolicami powiatów o liczbie mieszkańców z przedziału 15 000 – 20 000, </a:t>
            </a:r>
            <a:endParaRPr lang="pl-PL" dirty="0"/>
          </a:p>
          <a:p>
            <a:r>
              <a:rPr lang="pl-PL" dirty="0"/>
              <a:t>Wsparcie systemów gospodarowania wodami (III) </a:t>
            </a:r>
            <a:r>
              <a:rPr lang="pl-PL" sz="1000" dirty="0">
                <a:highlight>
                  <a:srgbClr val="FFFF00"/>
                </a:highlight>
              </a:rPr>
              <a:t>z wyłączeniem miast średnich tracących funkcje społeczno-gospodarcze znajdujących się na terenie województw wschodnich – finansowanych w ramach Polski Wschodniej na lata 2021-2027</a:t>
            </a:r>
            <a:endParaRPr lang="pl-PL" dirty="0"/>
          </a:p>
          <a:p>
            <a:r>
              <a:rPr lang="pl-PL" dirty="0"/>
              <a:t>termin naboru 30.09.2025 - 30.04.2026</a:t>
            </a:r>
          </a:p>
          <a:p>
            <a:r>
              <a:rPr lang="pl-PL" dirty="0"/>
              <a:t>budżet naboru to 500 mln zł (ze środków EFRR).</a:t>
            </a:r>
          </a:p>
          <a:p>
            <a:r>
              <a:rPr lang="pl-PL" dirty="0"/>
              <a:t>inwestycje w zrównoważone systemy gospodarowania wodami opadowymi </a:t>
            </a:r>
            <a:br>
              <a:rPr lang="pl-PL" dirty="0"/>
            </a:br>
            <a:r>
              <a:rPr lang="pl-PL" dirty="0"/>
              <a:t>z udziałem zieleni, zielono-niebieskiej infrastruktury oraz rozwiązań opartych na przyrodzie.</a:t>
            </a:r>
          </a:p>
          <a:p>
            <a:r>
              <a:rPr lang="pl-PL" dirty="0"/>
              <a:t>beneficjenci: JST i ich związki, jednostki organizacyjne działające w imieniu JST, podmioty świadczące usługi publiczne w ramach realizacji obowiązków własnych JST</a:t>
            </a:r>
          </a:p>
          <a:p>
            <a:endParaRPr lang="pl-PL" dirty="0"/>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8</a:t>
            </a:fld>
            <a:endParaRPr lang="pl-PL"/>
          </a:p>
        </p:txBody>
      </p:sp>
    </p:spTree>
    <p:extLst>
      <p:ext uri="{BB962C8B-B14F-4D97-AF65-F5344CB8AC3E}">
        <p14:creationId xmlns:p14="http://schemas.microsoft.com/office/powerpoint/2010/main" val="245932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RLM - </a:t>
            </a:r>
            <a:r>
              <a:rPr lang="pl-PL" b="1" i="0" dirty="0">
                <a:solidFill>
                  <a:srgbClr val="202122"/>
                </a:solidFill>
                <a:effectLst/>
                <a:latin typeface="Arial" panose="020B0604020202020204" pitchFamily="34" charset="0"/>
              </a:rPr>
              <a:t>Równoważna liczba mieszkańców </a:t>
            </a:r>
            <a:r>
              <a:rPr lang="pl-PL" b="0" i="0" dirty="0">
                <a:solidFill>
                  <a:srgbClr val="202122"/>
                </a:solidFill>
                <a:effectLst/>
                <a:latin typeface="Arial" panose="020B0604020202020204" pitchFamily="34" charset="0"/>
              </a:rPr>
              <a:t>– liczba wyrażająca wielokrotność ładunku zanieczyszczeń w</a:t>
            </a:r>
            <a:r>
              <a:rPr lang="pl-PL" b="0" i="0" u="none" dirty="0">
                <a:solidFill>
                  <a:srgbClr val="202122"/>
                </a:solidFill>
                <a:effectLst/>
                <a:latin typeface="Arial" panose="020B0604020202020204" pitchFamily="34" charset="0"/>
              </a:rPr>
              <a:t> ściekach </a:t>
            </a:r>
            <a:r>
              <a:rPr lang="pl-PL" sz="939" b="0" i="0" u="none" kern="1200" dirty="0">
                <a:solidFill>
                  <a:srgbClr val="202122"/>
                </a:solidFill>
                <a:effectLst/>
                <a:latin typeface="Arial" panose="020B0604020202020204" pitchFamily="34" charset="0"/>
                <a:ea typeface="+mn-ea"/>
                <a:cs typeface="+mn-cs"/>
              </a:rPr>
              <a:t>odprowadzanych z obiektów przemysłowych i usługowych w stosunku do jednostkowego ładunku zanieczyszczeń w ściekach z gospodarstw domowych, odprowadzanych od jednego mieszkańca w ciągu doby.</a:t>
            </a:r>
          </a:p>
          <a:p>
            <a:endParaRPr lang="pl-PL" dirty="0"/>
          </a:p>
          <a:p>
            <a:r>
              <a:rPr lang="pl-PL" dirty="0"/>
              <a:t>FENX.01.03 Kompleksowe projekty z zakresu gospodarki wodno‐ściekowej (IV) </a:t>
            </a:r>
          </a:p>
          <a:p>
            <a:r>
              <a:rPr lang="pl-PL" dirty="0"/>
              <a:t>termin naboru 01.12.2025 - 31.03.2026</a:t>
            </a:r>
          </a:p>
          <a:p>
            <a:r>
              <a:rPr lang="pl-PL" dirty="0"/>
              <a:t>budżet naboru to 560 mln zł.</a:t>
            </a:r>
          </a:p>
          <a:p>
            <a:r>
              <a:rPr lang="pl-PL" dirty="0"/>
              <a:t>kompleksowe projekty z zakresu gospodarki wodno‐ściekowej w aglomeracjach ujętych w Krajowym Planie Oczyszczania Ścieków Komunalnych (KPOŚK)</a:t>
            </a:r>
          </a:p>
          <a:p>
            <a:r>
              <a:rPr lang="pl-PL" u="sng" dirty="0"/>
              <a:t>beneficjenci</a:t>
            </a:r>
            <a:r>
              <a:rPr lang="pl-PL" dirty="0"/>
              <a:t>: JST, przedsiębiorstwa wodociągowo-kanalizacyjne, spółki wodne</a:t>
            </a:r>
          </a:p>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9</a:t>
            </a:fld>
            <a:endParaRPr lang="pl-PL"/>
          </a:p>
        </p:txBody>
      </p:sp>
    </p:spTree>
    <p:extLst>
      <p:ext uri="{BB962C8B-B14F-4D97-AF65-F5344CB8AC3E}">
        <p14:creationId xmlns:p14="http://schemas.microsoft.com/office/powerpoint/2010/main" val="3342294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Głównym celem działania jest zapewnienie odbudowy infrastruktury wodno-ściekowej, która ucierpiała w wyniku powodzi, która miała miejsce w południowo – zachodniej Polsce we wrześniu 2024 r. Wspierane będą inwestycje mające na celu odbudowę po klęsce żywiołowej.</a:t>
            </a:r>
          </a:p>
          <a:p>
            <a:endParaRPr lang="pl-PL" dirty="0"/>
          </a:p>
          <a:p>
            <a:r>
              <a:rPr lang="pl-PL" dirty="0"/>
              <a:t>Beneficjenci: Podmioty odpowiedzialne za realizację zadań związanych z gospodarką wodno-ściekową na terenie aglomeracji, tj. jednostki samorządu terytorialnego i ich związki oraz przedsiębiorstwa wodociągowo-kanalizacyjne oraz spółki wodne  i ich związki.</a:t>
            </a:r>
          </a:p>
          <a:p>
            <a:endParaRPr lang="pl-PL" dirty="0"/>
          </a:p>
          <a:p>
            <a:r>
              <a:rPr lang="pl-PL" dirty="0"/>
              <a:t>Typ projektów: Projekty z zakresu odbudowy systemów gospodarki wodno-ściekowej na obszarach poszkodowanych przez powódź. </a:t>
            </a:r>
          </a:p>
          <a:p>
            <a:endParaRPr lang="pl-PL" dirty="0"/>
          </a:p>
          <a:p>
            <a:r>
              <a:rPr lang="pl-PL" dirty="0"/>
              <a:t>Wsparcie dotyczy przedsięwzięć polegających na przywróceniu funkcjonalności lub odbudowie uszkodzonej lub zniszczonej w wyniku powodzi infrastruktury służącej do odbioru i oczyszczania ścieków komunalnych na terenach aglomeracji o wielkości od 2 000 RLM ujętych w Krajowym Programie Oczyszczania Ścieków Komunalnych. </a:t>
            </a:r>
          </a:p>
          <a:p>
            <a:endParaRPr lang="pl-PL" dirty="0"/>
          </a:p>
          <a:p>
            <a:r>
              <a:rPr lang="pl-PL" dirty="0"/>
              <a:t>Wspierane będą poszkodowane gminy, wymienione w przepisach prawa określających zasady usuwania skutków powodzi, tj. w Rozporządzeniu Rady Ministrów w sprawie wykazu gmin, w których są stosowane szczególne rozwiązania związane z usuwaniem skutków powodzi oraz Rozporządzenie Rady Ministrów w sprawie gmin poszkodowanych w wyniku powodzi we wrześniu 2024 r., w których stosuje się szczególne zasady odbudowy, remontów i rozbiórek obiektów budowlanych. </a:t>
            </a:r>
          </a:p>
          <a:p>
            <a:endParaRPr lang="pl-PL" dirty="0"/>
          </a:p>
          <a:p>
            <a:r>
              <a:rPr lang="pl-PL" dirty="0"/>
              <a:t>W uzupełnieniu do głównego zakresu wsparcia, projekty mogą również zawierać zadania dotyczące: </a:t>
            </a:r>
          </a:p>
          <a:p>
            <a:pPr marL="171450" indent="-171450">
              <a:buFontTx/>
              <a:buChar char="-"/>
            </a:pPr>
            <a:r>
              <a:rPr lang="pl-PL" dirty="0"/>
              <a:t>przywrócenia funkcjonalności i odbudowy systemów zarządzania wodami opadowymi, przy czym zadania dotyczące zamkniętych systemów kanalizacji deszczowej mogą być realizowane również jako samodzielne przedsięwzięcia (systemy otwarte wspierane będą jedynie jako element uzupełniający), </a:t>
            </a:r>
          </a:p>
          <a:p>
            <a:pPr marL="171450" indent="-171450">
              <a:buFontTx/>
              <a:buChar char="-"/>
            </a:pPr>
            <a:r>
              <a:rPr lang="pl-PL" dirty="0"/>
              <a:t>przywrócenia funkcjonalności i odbudowy infrastruktury do zaopatrzenia ludności w wodę, </a:t>
            </a:r>
          </a:p>
          <a:p>
            <a:pPr marL="171450" indent="-171450">
              <a:buFontTx/>
              <a:buChar char="-"/>
            </a:pPr>
            <a:r>
              <a:rPr lang="pl-PL" dirty="0"/>
              <a:t>wzmocnienia odporności infrastruktury objętej projektem na wypadek kolejnych powodzi. </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10</a:t>
            </a:fld>
            <a:endParaRPr lang="pl-PL"/>
          </a:p>
        </p:txBody>
      </p:sp>
    </p:spTree>
    <p:extLst>
      <p:ext uri="{BB962C8B-B14F-4D97-AF65-F5344CB8AC3E}">
        <p14:creationId xmlns:p14="http://schemas.microsoft.com/office/powerpoint/2010/main" val="3379628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8.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877995" y="1342959"/>
            <a:ext cx="7388942" cy="29436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264484" cy="1968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itle 1"/>
          <p:cNvSpPr>
            <a:spLocks noGrp="1"/>
          </p:cNvSpPr>
          <p:nvPr>
            <p:ph type="ctrTitle"/>
          </p:nvPr>
        </p:nvSpPr>
        <p:spPr>
          <a:xfrm>
            <a:off x="1185249" y="2081379"/>
            <a:ext cx="6773550" cy="753648"/>
          </a:xfrm>
        </p:spPr>
        <p:txBody>
          <a:bodyPr anchor="t" anchorCtr="0">
            <a:normAutofit/>
          </a:bodyPr>
          <a:lstStyle>
            <a:lvl1pPr algn="l">
              <a:lnSpc>
                <a:spcPts val="2722"/>
              </a:lnSpc>
              <a:defRPr sz="2177"/>
            </a:lvl1pPr>
          </a:lstStyle>
          <a:p>
            <a:r>
              <a:rPr lang="pl-PL" dirty="0"/>
              <a:t>Kliknij, aby edytować styl</a:t>
            </a:r>
            <a:endParaRPr lang="en-US" dirty="0"/>
          </a:p>
        </p:txBody>
      </p:sp>
      <p:sp>
        <p:nvSpPr>
          <p:cNvPr id="3" name="Subtitle 2"/>
          <p:cNvSpPr>
            <a:spLocks noGrp="1"/>
          </p:cNvSpPr>
          <p:nvPr>
            <p:ph type="subTitle" idx="1"/>
          </p:nvPr>
        </p:nvSpPr>
        <p:spPr>
          <a:xfrm>
            <a:off x="1185259" y="3307899"/>
            <a:ext cx="6773483" cy="734817"/>
          </a:xfrm>
        </p:spPr>
        <p:txBody>
          <a:bodyPr>
            <a:normAutofit/>
          </a:bodyPr>
          <a:lstStyle>
            <a:lvl1pPr marL="0" indent="0" algn="l">
              <a:lnSpc>
                <a:spcPts val="2381"/>
              </a:lnSpc>
              <a:buNone/>
              <a:defRPr sz="1905" b="1">
                <a:solidFill>
                  <a:schemeClr val="tx2"/>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pl-PL" dirty="0"/>
              <a:t>Kliknij, aby edytować styl wzorca podtytułu</a:t>
            </a:r>
            <a:endParaRPr lang="en-US" dirty="0"/>
          </a:p>
        </p:txBody>
      </p:sp>
      <p:sp>
        <p:nvSpPr>
          <p:cNvPr id="4" name="Date Placeholder 3"/>
          <p:cNvSpPr>
            <a:spLocks noGrp="1"/>
          </p:cNvSpPr>
          <p:nvPr>
            <p:ph type="dt" sz="half" idx="10"/>
          </p:nvPr>
        </p:nvSpPr>
        <p:spPr>
          <a:xfrm>
            <a:off x="6726719" y="367682"/>
            <a:ext cx="1539287" cy="237532"/>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2025-10-20</a:t>
            </a:fld>
            <a:endParaRPr lang="pl-PL" dirty="0"/>
          </a:p>
        </p:txBody>
      </p:sp>
      <p:pic>
        <p:nvPicPr>
          <p:cNvPr id="7" name="Obraz 6">
            <a:extLst>
              <a:ext uri="{FF2B5EF4-FFF2-40B4-BE49-F238E27FC236}">
                <a16:creationId xmlns:a16="http://schemas.microsoft.com/office/drawing/2014/main" id="{D99AC2CA-7069-4A8E-9D19-13E7BFB1B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63" y="1342959"/>
            <a:ext cx="3387422" cy="624285"/>
          </a:xfrm>
          <a:prstGeom prst="rect">
            <a:avLst/>
          </a:prstGeom>
        </p:spPr>
      </p:pic>
      <p:pic>
        <p:nvPicPr>
          <p:cNvPr id="17" name="Obraz 16">
            <a:extLst>
              <a:ext uri="{FF2B5EF4-FFF2-40B4-BE49-F238E27FC236}">
                <a16:creationId xmlns:a16="http://schemas.microsoft.com/office/drawing/2014/main" id="{3E1C6F39-17C0-4067-A3B3-E8A99A2771D0}"/>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1613138" y="406446"/>
            <a:ext cx="869160" cy="869160"/>
          </a:xfrm>
          <a:prstGeom prst="rect">
            <a:avLst/>
          </a:prstGeom>
        </p:spPr>
      </p:pic>
      <p:pic>
        <p:nvPicPr>
          <p:cNvPr id="18" name="Obraz 17">
            <a:extLst>
              <a:ext uri="{FF2B5EF4-FFF2-40B4-BE49-F238E27FC236}">
                <a16:creationId xmlns:a16="http://schemas.microsoft.com/office/drawing/2014/main" id="{64668BE8-93F6-48C4-A8EF-AF9AE5572E2B}"/>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3126776" y="373469"/>
            <a:ext cx="869160" cy="869160"/>
          </a:xfrm>
          <a:prstGeom prst="rect">
            <a:avLst/>
          </a:prstGeom>
        </p:spPr>
      </p:pic>
      <p:pic>
        <p:nvPicPr>
          <p:cNvPr id="19" name="Obraz 18">
            <a:extLst>
              <a:ext uri="{FF2B5EF4-FFF2-40B4-BE49-F238E27FC236}">
                <a16:creationId xmlns:a16="http://schemas.microsoft.com/office/drawing/2014/main" id="{2E87852F-5B66-49A3-B06A-294AB5256A41}"/>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flipH="1">
            <a:off x="323528" y="378534"/>
            <a:ext cx="688867" cy="869160"/>
          </a:xfrm>
          <a:prstGeom prst="rect">
            <a:avLst/>
          </a:prstGeom>
        </p:spPr>
      </p:pic>
      <p:pic>
        <p:nvPicPr>
          <p:cNvPr id="6" name="Obraz 5">
            <a:extLst>
              <a:ext uri="{FF2B5EF4-FFF2-40B4-BE49-F238E27FC236}">
                <a16:creationId xmlns:a16="http://schemas.microsoft.com/office/drawing/2014/main" id="{53CA829E-DF30-41CD-988D-C5A0D436EE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96" y="4306962"/>
            <a:ext cx="7695728" cy="831945"/>
          </a:xfrm>
          <a:prstGeom prst="rect">
            <a:avLst/>
          </a:prstGeom>
        </p:spPr>
      </p:pic>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867427" y="1"/>
            <a:ext cx="7399510" cy="3671963"/>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 name="connsiteX0" fmla="*/ 0 w 8640763"/>
              <a:gd name="connsiteY0" fmla="*/ 0 h 5221288"/>
              <a:gd name="connsiteX1" fmla="*/ 8640763 w 8640763"/>
              <a:gd name="connsiteY1" fmla="*/ 0 h 5221288"/>
              <a:gd name="connsiteX2" fmla="*/ 8640763 w 8640763"/>
              <a:gd name="connsiteY2" fmla="*/ 4500563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21288"/>
              <a:gd name="connsiteX1" fmla="*/ 8640763 w 8640763"/>
              <a:gd name="connsiteY1" fmla="*/ 0 h 5221288"/>
              <a:gd name="connsiteX2" fmla="*/ 8629626 w 8640763"/>
              <a:gd name="connsiteY2" fmla="*/ 4359975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0 w 8640763"/>
              <a:gd name="connsiteY5" fmla="*/ 5221288 h 5231492"/>
              <a:gd name="connsiteX6" fmla="*/ 0 w 8640763"/>
              <a:gd name="connsiteY6" fmla="*/ 0 h 5231492"/>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8353 w 8640763"/>
              <a:gd name="connsiteY5" fmla="*/ 5211085 h 5231492"/>
              <a:gd name="connsiteX6" fmla="*/ 0 w 8640763"/>
              <a:gd name="connsiteY6" fmla="*/ 0 h 5231492"/>
              <a:gd name="connsiteX0" fmla="*/ 0 w 8640763"/>
              <a:gd name="connsiteY0" fmla="*/ 0 h 5240109"/>
              <a:gd name="connsiteX1" fmla="*/ 8640763 w 8640763"/>
              <a:gd name="connsiteY1" fmla="*/ 0 h 5240109"/>
              <a:gd name="connsiteX2" fmla="*/ 8629626 w 8640763"/>
              <a:gd name="connsiteY2" fmla="*/ 4359975 h 5240109"/>
              <a:gd name="connsiteX3" fmla="*/ 1443576 w 8640763"/>
              <a:gd name="connsiteY3" fmla="*/ 4369045 h 5240109"/>
              <a:gd name="connsiteX4" fmla="*/ 1439863 w 8640763"/>
              <a:gd name="connsiteY4" fmla="*/ 5231492 h 5240109"/>
              <a:gd name="connsiteX5" fmla="*/ 8353 w 8640763"/>
              <a:gd name="connsiteY5" fmla="*/ 5240109 h 5240109"/>
              <a:gd name="connsiteX6" fmla="*/ 0 w 8640763"/>
              <a:gd name="connsiteY6" fmla="*/ 0 h 5240109"/>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49632"/>
              <a:gd name="connsiteX1" fmla="*/ 8640763 w 8640763"/>
              <a:gd name="connsiteY1" fmla="*/ 0 h 5249632"/>
              <a:gd name="connsiteX2" fmla="*/ 8629626 w 8640763"/>
              <a:gd name="connsiteY2" fmla="*/ 4359975 h 5249632"/>
              <a:gd name="connsiteX3" fmla="*/ 1443576 w 8640763"/>
              <a:gd name="connsiteY3" fmla="*/ 4369045 h 5249632"/>
              <a:gd name="connsiteX4" fmla="*/ 1449764 w 8640763"/>
              <a:gd name="connsiteY4" fmla="*/ 5249632 h 5249632"/>
              <a:gd name="connsiteX5" fmla="*/ 8353 w 8640763"/>
              <a:gd name="connsiteY5" fmla="*/ 5232853 h 5249632"/>
              <a:gd name="connsiteX6" fmla="*/ 0 w 8640763"/>
              <a:gd name="connsiteY6" fmla="*/ 0 h 5249632"/>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9764 w 8640763"/>
              <a:gd name="connsiteY4" fmla="*/ 5249632 h 5250993"/>
              <a:gd name="connsiteX5" fmla="*/ 3404 w 8640763"/>
              <a:gd name="connsiteY5" fmla="*/ 5250993 h 5250993"/>
              <a:gd name="connsiteX6" fmla="*/ 0 w 8640763"/>
              <a:gd name="connsiteY6" fmla="*/ 0 h 5250993"/>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3824 w 8640763"/>
              <a:gd name="connsiteY4" fmla="*/ 5242376 h 5250993"/>
              <a:gd name="connsiteX5" fmla="*/ 3404 w 8640763"/>
              <a:gd name="connsiteY5" fmla="*/ 5250993 h 5250993"/>
              <a:gd name="connsiteX6" fmla="*/ 0 w 8640763"/>
              <a:gd name="connsiteY6" fmla="*/ 0 h 5250993"/>
              <a:gd name="connsiteX0" fmla="*/ 8843 w 8649606"/>
              <a:gd name="connsiteY0" fmla="*/ 0 h 5242376"/>
              <a:gd name="connsiteX1" fmla="*/ 8649606 w 8649606"/>
              <a:gd name="connsiteY1" fmla="*/ 0 h 5242376"/>
              <a:gd name="connsiteX2" fmla="*/ 8638469 w 8649606"/>
              <a:gd name="connsiteY2" fmla="*/ 4359975 h 5242376"/>
              <a:gd name="connsiteX3" fmla="*/ 1452419 w 8649606"/>
              <a:gd name="connsiteY3" fmla="*/ 4369045 h 5242376"/>
              <a:gd name="connsiteX4" fmla="*/ 1452667 w 8649606"/>
              <a:gd name="connsiteY4" fmla="*/ 5242376 h 5242376"/>
              <a:gd name="connsiteX5" fmla="*/ 367 w 8649606"/>
              <a:gd name="connsiteY5" fmla="*/ 5236481 h 5242376"/>
              <a:gd name="connsiteX6" fmla="*/ 8843 w 8649606"/>
              <a:gd name="connsiteY6" fmla="*/ 0 h 5242376"/>
              <a:gd name="connsiteX0" fmla="*/ 8843 w 8649606"/>
              <a:gd name="connsiteY0" fmla="*/ 0 h 5250993"/>
              <a:gd name="connsiteX1" fmla="*/ 8649606 w 8649606"/>
              <a:gd name="connsiteY1" fmla="*/ 0 h 5250993"/>
              <a:gd name="connsiteX2" fmla="*/ 8638469 w 8649606"/>
              <a:gd name="connsiteY2" fmla="*/ 4359975 h 5250993"/>
              <a:gd name="connsiteX3" fmla="*/ 1452419 w 8649606"/>
              <a:gd name="connsiteY3" fmla="*/ 4369045 h 5250993"/>
              <a:gd name="connsiteX4" fmla="*/ 1452667 w 8649606"/>
              <a:gd name="connsiteY4" fmla="*/ 5242376 h 5250993"/>
              <a:gd name="connsiteX5" fmla="*/ 367 w 8649606"/>
              <a:gd name="connsiteY5" fmla="*/ 5250993 h 5250993"/>
              <a:gd name="connsiteX6" fmla="*/ 8843 w 8649606"/>
              <a:gd name="connsiteY6" fmla="*/ 0 h 5250993"/>
              <a:gd name="connsiteX0" fmla="*/ 11268 w 8652031"/>
              <a:gd name="connsiteY0" fmla="*/ 0 h 5250993"/>
              <a:gd name="connsiteX1" fmla="*/ 8652031 w 8652031"/>
              <a:gd name="connsiteY1" fmla="*/ 0 h 5250993"/>
              <a:gd name="connsiteX2" fmla="*/ 8640894 w 8652031"/>
              <a:gd name="connsiteY2" fmla="*/ 4359975 h 5250993"/>
              <a:gd name="connsiteX3" fmla="*/ 1454844 w 8652031"/>
              <a:gd name="connsiteY3" fmla="*/ 4369045 h 5250993"/>
              <a:gd name="connsiteX4" fmla="*/ 1455092 w 8652031"/>
              <a:gd name="connsiteY4" fmla="*/ 5242376 h 5250993"/>
              <a:gd name="connsiteX5" fmla="*/ 317 w 8652031"/>
              <a:gd name="connsiteY5" fmla="*/ 5250993 h 5250993"/>
              <a:gd name="connsiteX6" fmla="*/ 11268 w 8652031"/>
              <a:gd name="connsiteY6" fmla="*/ 0 h 5250993"/>
              <a:gd name="connsiteX0" fmla="*/ 11268 w 8652031"/>
              <a:gd name="connsiteY0" fmla="*/ 0 h 5244947"/>
              <a:gd name="connsiteX1" fmla="*/ 8652031 w 8652031"/>
              <a:gd name="connsiteY1" fmla="*/ 0 h 5244947"/>
              <a:gd name="connsiteX2" fmla="*/ 8640894 w 8652031"/>
              <a:gd name="connsiteY2" fmla="*/ 4359975 h 5244947"/>
              <a:gd name="connsiteX3" fmla="*/ 1454844 w 8652031"/>
              <a:gd name="connsiteY3" fmla="*/ 4369045 h 5244947"/>
              <a:gd name="connsiteX4" fmla="*/ 1455092 w 8652031"/>
              <a:gd name="connsiteY4" fmla="*/ 5242376 h 5244947"/>
              <a:gd name="connsiteX5" fmla="*/ 317 w 8652031"/>
              <a:gd name="connsiteY5" fmla="*/ 5244947 h 5244947"/>
              <a:gd name="connsiteX6" fmla="*/ 11268 w 8652031"/>
              <a:gd name="connsiteY6" fmla="*/ 0 h 5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2031" h="5244947">
                <a:moveTo>
                  <a:pt x="11268" y="0"/>
                </a:moveTo>
                <a:lnTo>
                  <a:pt x="8652031" y="0"/>
                </a:lnTo>
                <a:cubicBezTo>
                  <a:pt x="8648319" y="1453325"/>
                  <a:pt x="8644606" y="2906650"/>
                  <a:pt x="8640894" y="4359975"/>
                </a:cubicBezTo>
                <a:lnTo>
                  <a:pt x="1454844" y="4369045"/>
                </a:lnTo>
                <a:cubicBezTo>
                  <a:pt x="1453606" y="4653126"/>
                  <a:pt x="1456330" y="4958295"/>
                  <a:pt x="1455092" y="5242376"/>
                </a:cubicBezTo>
                <a:lnTo>
                  <a:pt x="317" y="5244947"/>
                </a:lnTo>
                <a:cubicBezTo>
                  <a:pt x="-2467" y="3507919"/>
                  <a:pt x="14052" y="1737028"/>
                  <a:pt x="11268" y="0"/>
                </a:cubicBez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dirty="0"/>
              <a:t>Kliknij ikonę, aby dodać obraz</a:t>
            </a:r>
          </a:p>
        </p:txBody>
      </p:sp>
      <p:sp>
        <p:nvSpPr>
          <p:cNvPr id="12" name="Prostokąt 11">
            <a:extLst>
              <a:ext uri="{FF2B5EF4-FFF2-40B4-BE49-F238E27FC236}">
                <a16:creationId xmlns:a16="http://schemas.microsoft.com/office/drawing/2014/main" id="{F8E39A3A-22D6-B8ED-2F58-16F69704FFAA}"/>
              </a:ext>
            </a:extLst>
          </p:cNvPr>
          <p:cNvSpPr/>
          <p:nvPr userDrawn="1"/>
        </p:nvSpPr>
        <p:spPr>
          <a:xfrm>
            <a:off x="2108483" y="3050061"/>
            <a:ext cx="7035518" cy="1236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483768" y="3747872"/>
            <a:ext cx="6465290" cy="480062"/>
          </a:xfrm>
        </p:spPr>
        <p:txBody>
          <a:bodyPr/>
          <a:lstStyle>
            <a:lvl1pPr>
              <a:defRPr>
                <a:solidFill>
                  <a:schemeClr val="bg2"/>
                </a:solidFill>
              </a:defRPr>
            </a:lvl1pPr>
          </a:lstStyle>
          <a:p>
            <a:r>
              <a:rPr lang="pl-PL" dirty="0"/>
              <a:t>Kliknij, aby edytować styl</a:t>
            </a:r>
          </a:p>
        </p:txBody>
      </p:sp>
      <p:pic>
        <p:nvPicPr>
          <p:cNvPr id="13" name="Obraz 12">
            <a:extLst>
              <a:ext uri="{FF2B5EF4-FFF2-40B4-BE49-F238E27FC236}">
                <a16:creationId xmlns:a16="http://schemas.microsoft.com/office/drawing/2014/main" id="{9997DB1B-7AEA-45AB-A95E-349DEBEE20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8483" y="3050061"/>
            <a:ext cx="3387422" cy="624285"/>
          </a:xfrm>
          <a:prstGeom prst="rect">
            <a:avLst/>
          </a:prstGeom>
        </p:spPr>
      </p:pic>
      <p:pic>
        <p:nvPicPr>
          <p:cNvPr id="10" name="Obraz 9">
            <a:extLst>
              <a:ext uri="{FF2B5EF4-FFF2-40B4-BE49-F238E27FC236}">
                <a16:creationId xmlns:a16="http://schemas.microsoft.com/office/drawing/2014/main" id="{5B6C29E2-E3DD-49EF-ACD4-A541BFF03B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696" y="4306962"/>
            <a:ext cx="7695728" cy="831945"/>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30" name="Prostokąt 29">
            <a:extLst>
              <a:ext uri="{FF2B5EF4-FFF2-40B4-BE49-F238E27FC236}">
                <a16:creationId xmlns:a16="http://schemas.microsoft.com/office/drawing/2014/main" id="{C0CA1683-BBD7-49B1-A28E-B898DDE62117}"/>
              </a:ext>
            </a:extLst>
          </p:cNvPr>
          <p:cNvSpPr/>
          <p:nvPr userDrawn="1"/>
        </p:nvSpPr>
        <p:spPr>
          <a:xfrm>
            <a:off x="1" y="-1"/>
            <a:ext cx="4264484" cy="1968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9" name="Prostokąt 8">
            <a:extLst>
              <a:ext uri="{FF2B5EF4-FFF2-40B4-BE49-F238E27FC236}">
                <a16:creationId xmlns:a16="http://schemas.microsoft.com/office/drawing/2014/main" id="{A63EBD56-4A88-4F5C-BEAF-A33740721C44}"/>
              </a:ext>
            </a:extLst>
          </p:cNvPr>
          <p:cNvSpPr/>
          <p:nvPr userDrawn="1"/>
        </p:nvSpPr>
        <p:spPr>
          <a:xfrm>
            <a:off x="877064" y="1349596"/>
            <a:ext cx="7389873" cy="29369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itle 1"/>
          <p:cNvSpPr>
            <a:spLocks noGrp="1"/>
          </p:cNvSpPr>
          <p:nvPr>
            <p:ph type="ctrTitle"/>
          </p:nvPr>
        </p:nvSpPr>
        <p:spPr>
          <a:xfrm>
            <a:off x="1185249" y="2088941"/>
            <a:ext cx="6773550" cy="740100"/>
          </a:xfrm>
        </p:spPr>
        <p:txBody>
          <a:bodyPr anchor="t" anchorCtr="0">
            <a:normAutofit/>
          </a:bodyPr>
          <a:lstStyle>
            <a:lvl1pPr algn="l">
              <a:lnSpc>
                <a:spcPts val="2722"/>
              </a:lnSpc>
              <a:defRPr sz="2177"/>
            </a:lvl1pPr>
          </a:lstStyle>
          <a:p>
            <a:r>
              <a:rPr lang="pl-PL" dirty="0"/>
              <a:t>Kliknij, aby edytować styl</a:t>
            </a:r>
            <a:endParaRPr lang="en-US" dirty="0"/>
          </a:p>
        </p:txBody>
      </p:sp>
      <p:sp>
        <p:nvSpPr>
          <p:cNvPr id="3" name="Subtitle 2"/>
          <p:cNvSpPr>
            <a:spLocks noGrp="1"/>
          </p:cNvSpPr>
          <p:nvPr>
            <p:ph type="subTitle" idx="1"/>
          </p:nvPr>
        </p:nvSpPr>
        <p:spPr>
          <a:xfrm>
            <a:off x="1185259" y="3307899"/>
            <a:ext cx="6773483" cy="734817"/>
          </a:xfrm>
        </p:spPr>
        <p:txBody>
          <a:bodyPr>
            <a:normAutofit/>
          </a:bodyPr>
          <a:lstStyle>
            <a:lvl1pPr marL="0" indent="0" algn="l">
              <a:lnSpc>
                <a:spcPts val="2381"/>
              </a:lnSpc>
              <a:buNone/>
              <a:defRPr sz="1905" b="1">
                <a:solidFill>
                  <a:schemeClr val="tx2"/>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a:xfrm>
            <a:off x="6726719" y="367682"/>
            <a:ext cx="1539287" cy="237532"/>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2025-10-20</a:t>
            </a:fld>
            <a:endParaRPr lang="pl-PL" dirty="0"/>
          </a:p>
        </p:txBody>
      </p:sp>
      <p:pic>
        <p:nvPicPr>
          <p:cNvPr id="32" name="Obraz 31">
            <a:extLst>
              <a:ext uri="{FF2B5EF4-FFF2-40B4-BE49-F238E27FC236}">
                <a16:creationId xmlns:a16="http://schemas.microsoft.com/office/drawing/2014/main" id="{A2E34B4B-2F98-4123-BCC4-081E05CD7D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63" y="1342959"/>
            <a:ext cx="3387422" cy="624285"/>
          </a:xfrm>
          <a:prstGeom prst="rect">
            <a:avLst/>
          </a:prstGeom>
        </p:spPr>
      </p:pic>
      <p:pic>
        <p:nvPicPr>
          <p:cNvPr id="53" name="Obraz 52">
            <a:extLst>
              <a:ext uri="{FF2B5EF4-FFF2-40B4-BE49-F238E27FC236}">
                <a16:creationId xmlns:a16="http://schemas.microsoft.com/office/drawing/2014/main" id="{25FB5FC7-71E4-4063-8103-FD9FC43288E7}"/>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450417" y="375259"/>
            <a:ext cx="305159" cy="305159"/>
          </a:xfrm>
          <a:prstGeom prst="rect">
            <a:avLst/>
          </a:prstGeom>
        </p:spPr>
      </p:pic>
      <p:pic>
        <p:nvPicPr>
          <p:cNvPr id="54" name="Obraz 53">
            <a:extLst>
              <a:ext uri="{FF2B5EF4-FFF2-40B4-BE49-F238E27FC236}">
                <a16:creationId xmlns:a16="http://schemas.microsoft.com/office/drawing/2014/main" id="{6E35A47C-DDC4-47FE-A9ED-36101787E9B8}"/>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3491880" y="367681"/>
            <a:ext cx="305159" cy="305159"/>
          </a:xfrm>
          <a:prstGeom prst="rect">
            <a:avLst/>
          </a:prstGeom>
        </p:spPr>
      </p:pic>
      <p:pic>
        <p:nvPicPr>
          <p:cNvPr id="55" name="Obraz 54">
            <a:extLst>
              <a:ext uri="{FF2B5EF4-FFF2-40B4-BE49-F238E27FC236}">
                <a16:creationId xmlns:a16="http://schemas.microsoft.com/office/drawing/2014/main" id="{16312E85-AFE3-45F5-9A4D-C2B737588F55}"/>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043608" y="394382"/>
            <a:ext cx="305159" cy="305159"/>
          </a:xfrm>
          <a:prstGeom prst="rect">
            <a:avLst/>
          </a:prstGeom>
        </p:spPr>
      </p:pic>
      <p:pic>
        <p:nvPicPr>
          <p:cNvPr id="56" name="Obraz 55">
            <a:extLst>
              <a:ext uri="{FF2B5EF4-FFF2-40B4-BE49-F238E27FC236}">
                <a16:creationId xmlns:a16="http://schemas.microsoft.com/office/drawing/2014/main" id="{16BC73C1-2101-422A-A830-593A5BB3FF76}"/>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1674553" y="360488"/>
            <a:ext cx="305159" cy="305159"/>
          </a:xfrm>
          <a:prstGeom prst="rect">
            <a:avLst/>
          </a:prstGeom>
        </p:spPr>
      </p:pic>
      <p:pic>
        <p:nvPicPr>
          <p:cNvPr id="57" name="Obraz 56">
            <a:extLst>
              <a:ext uri="{FF2B5EF4-FFF2-40B4-BE49-F238E27FC236}">
                <a16:creationId xmlns:a16="http://schemas.microsoft.com/office/drawing/2014/main" id="{103F65F5-3FE8-4A38-8272-7045A8716FA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2322625" y="394382"/>
            <a:ext cx="305159" cy="305159"/>
          </a:xfrm>
          <a:prstGeom prst="rect">
            <a:avLst/>
          </a:prstGeom>
        </p:spPr>
      </p:pic>
      <p:pic>
        <p:nvPicPr>
          <p:cNvPr id="58" name="Obraz 57">
            <a:extLst>
              <a:ext uri="{FF2B5EF4-FFF2-40B4-BE49-F238E27FC236}">
                <a16:creationId xmlns:a16="http://schemas.microsoft.com/office/drawing/2014/main" id="{79ADBDBF-6CF1-4AA2-8F7E-B10A814CBDE6}"/>
              </a:ext>
            </a:extLst>
          </p:cNvPr>
          <p:cNvPicPr>
            <a:picLocks noChangeAspect="1"/>
          </p:cNvPicPr>
          <p:nvPr userDrawn="1"/>
        </p:nvPicPr>
        <p:blipFill>
          <a:blip r:embed="rId8">
            <a:alphaModFix amt="50000"/>
            <a:extLst>
              <a:ext uri="{28A0092B-C50C-407E-A947-70E740481C1C}">
                <a14:useLocalDpi xmlns:a14="http://schemas.microsoft.com/office/drawing/2010/main" val="0"/>
              </a:ext>
            </a:extLst>
          </a:blip>
          <a:stretch>
            <a:fillRect/>
          </a:stretch>
        </p:blipFill>
        <p:spPr>
          <a:xfrm>
            <a:off x="2915816" y="369798"/>
            <a:ext cx="319693" cy="319693"/>
          </a:xfrm>
          <a:prstGeom prst="rect">
            <a:avLst/>
          </a:prstGeom>
        </p:spPr>
      </p:pic>
      <p:pic>
        <p:nvPicPr>
          <p:cNvPr id="59" name="Obraz 58">
            <a:extLst>
              <a:ext uri="{FF2B5EF4-FFF2-40B4-BE49-F238E27FC236}">
                <a16:creationId xmlns:a16="http://schemas.microsoft.com/office/drawing/2014/main" id="{7AC6A2E4-74ED-46AA-93FF-7BB6015A9006}"/>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915816" y="903611"/>
            <a:ext cx="303778" cy="303778"/>
          </a:xfrm>
          <a:prstGeom prst="rect">
            <a:avLst/>
          </a:prstGeom>
        </p:spPr>
      </p:pic>
      <p:pic>
        <p:nvPicPr>
          <p:cNvPr id="60" name="Obraz 59">
            <a:extLst>
              <a:ext uri="{FF2B5EF4-FFF2-40B4-BE49-F238E27FC236}">
                <a16:creationId xmlns:a16="http://schemas.microsoft.com/office/drawing/2014/main" id="{056294A2-5F57-49AA-888B-01D0CFAE33A9}"/>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467544" y="905206"/>
            <a:ext cx="303778" cy="303778"/>
          </a:xfrm>
          <a:prstGeom prst="rect">
            <a:avLst/>
          </a:prstGeom>
        </p:spPr>
      </p:pic>
      <p:pic>
        <p:nvPicPr>
          <p:cNvPr id="61" name="Obraz 60">
            <a:extLst>
              <a:ext uri="{FF2B5EF4-FFF2-40B4-BE49-F238E27FC236}">
                <a16:creationId xmlns:a16="http://schemas.microsoft.com/office/drawing/2014/main" id="{EBCD3522-35EB-4530-B6E3-1DD67E13A7E0}"/>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339752" y="891036"/>
            <a:ext cx="303778" cy="303778"/>
          </a:xfrm>
          <a:prstGeom prst="rect">
            <a:avLst/>
          </a:prstGeom>
        </p:spPr>
      </p:pic>
      <p:pic>
        <p:nvPicPr>
          <p:cNvPr id="62" name="Obraz 61">
            <a:extLst>
              <a:ext uri="{FF2B5EF4-FFF2-40B4-BE49-F238E27FC236}">
                <a16:creationId xmlns:a16="http://schemas.microsoft.com/office/drawing/2014/main" id="{AF099706-9F29-4B6C-B5BB-87E2321DCD0F}"/>
              </a:ext>
            </a:extLst>
          </p:cNvPr>
          <p:cNvPicPr>
            <a:picLocks noChangeAspect="1"/>
          </p:cNvPicPr>
          <p:nvPr userDrawn="1"/>
        </p:nvPicPr>
        <p:blipFill>
          <a:blip r:embed="rId12">
            <a:alphaModFix amt="50000"/>
            <a:extLst>
              <a:ext uri="{28A0092B-C50C-407E-A947-70E740481C1C}">
                <a14:useLocalDpi xmlns:a14="http://schemas.microsoft.com/office/drawing/2010/main" val="0"/>
              </a:ext>
            </a:extLst>
          </a:blip>
          <a:stretch>
            <a:fillRect/>
          </a:stretch>
        </p:blipFill>
        <p:spPr>
          <a:xfrm>
            <a:off x="3491880" y="887346"/>
            <a:ext cx="361773" cy="361773"/>
          </a:xfrm>
          <a:prstGeom prst="rect">
            <a:avLst/>
          </a:prstGeom>
          <a:effectLst/>
        </p:spPr>
      </p:pic>
      <p:pic>
        <p:nvPicPr>
          <p:cNvPr id="63" name="Obraz 62">
            <a:extLst>
              <a:ext uri="{FF2B5EF4-FFF2-40B4-BE49-F238E27FC236}">
                <a16:creationId xmlns:a16="http://schemas.microsoft.com/office/drawing/2014/main" id="{C681A1D6-3FAA-4D63-A695-DC962C75E2F5}"/>
              </a:ext>
            </a:extLst>
          </p:cNvPr>
          <p:cNvPicPr>
            <a:picLocks noChangeAspect="1"/>
          </p:cNvPicPr>
          <p:nvPr userDrawn="1"/>
        </p:nvPicPr>
        <p:blipFill>
          <a:blip r:embed="rId13">
            <a:alphaModFix amt="50000"/>
            <a:extLst>
              <a:ext uri="{28A0092B-C50C-407E-A947-70E740481C1C}">
                <a14:useLocalDpi xmlns:a14="http://schemas.microsoft.com/office/drawing/2010/main" val="0"/>
              </a:ext>
            </a:extLst>
          </a:blip>
          <a:stretch>
            <a:fillRect/>
          </a:stretch>
        </p:blipFill>
        <p:spPr>
          <a:xfrm flipH="1">
            <a:off x="1706619" y="881720"/>
            <a:ext cx="201085" cy="339643"/>
          </a:xfrm>
          <a:prstGeom prst="rect">
            <a:avLst/>
          </a:prstGeom>
        </p:spPr>
      </p:pic>
      <p:pic>
        <p:nvPicPr>
          <p:cNvPr id="64" name="Obraz 63">
            <a:extLst>
              <a:ext uri="{FF2B5EF4-FFF2-40B4-BE49-F238E27FC236}">
                <a16:creationId xmlns:a16="http://schemas.microsoft.com/office/drawing/2014/main" id="{62D3274F-B3D9-4886-888A-541329ABBED3}"/>
              </a:ext>
            </a:extLst>
          </p:cNvPr>
          <p:cNvPicPr>
            <a:picLocks noChangeAspect="1"/>
          </p:cNvPicPr>
          <p:nvPr userDrawn="1"/>
        </p:nvPicPr>
        <p:blipFill>
          <a:blip r:embed="rId14">
            <a:alphaModFix amt="50000"/>
            <a:extLst>
              <a:ext uri="{28A0092B-C50C-407E-A947-70E740481C1C}">
                <a14:useLocalDpi xmlns:a14="http://schemas.microsoft.com/office/drawing/2010/main" val="0"/>
              </a:ext>
            </a:extLst>
          </a:blip>
          <a:stretch>
            <a:fillRect/>
          </a:stretch>
        </p:blipFill>
        <p:spPr>
          <a:xfrm flipH="1">
            <a:off x="1009367" y="843558"/>
            <a:ext cx="394281" cy="394281"/>
          </a:xfrm>
          <a:prstGeom prst="rect">
            <a:avLst/>
          </a:prstGeom>
        </p:spPr>
      </p:pic>
      <p:pic>
        <p:nvPicPr>
          <p:cNvPr id="23" name="Obraz 22">
            <a:extLst>
              <a:ext uri="{FF2B5EF4-FFF2-40B4-BE49-F238E27FC236}">
                <a16:creationId xmlns:a16="http://schemas.microsoft.com/office/drawing/2014/main" id="{626A9583-0AB3-444A-8C2F-ABC24FEF1B1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92696" y="4306962"/>
            <a:ext cx="7695728" cy="831945"/>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bg>
      <p:bgRef idx="1001">
        <a:schemeClr val="bg1"/>
      </p:bgRef>
    </p:bg>
    <p:spTree>
      <p:nvGrpSpPr>
        <p:cNvPr id="1" name=""/>
        <p:cNvGrpSpPr/>
        <p:nvPr/>
      </p:nvGrpSpPr>
      <p:grpSpPr>
        <a:xfrm>
          <a:off x="0" y="0"/>
          <a:ext cx="0" cy="0"/>
          <a:chOff x="0" y="0"/>
          <a:chExt cx="0" cy="0"/>
        </a:xfrm>
      </p:grpSpPr>
      <p:sp>
        <p:nvSpPr>
          <p:cNvPr id="17" name="Symbol zastępczy obrazu 8">
            <a:extLst>
              <a:ext uri="{FF2B5EF4-FFF2-40B4-BE49-F238E27FC236}">
                <a16:creationId xmlns:a16="http://schemas.microsoft.com/office/drawing/2014/main" id="{5DB7025B-8E3D-400F-9C76-C0A26B301144}"/>
              </a:ext>
            </a:extLst>
          </p:cNvPr>
          <p:cNvSpPr>
            <a:spLocks noGrp="1"/>
          </p:cNvSpPr>
          <p:nvPr>
            <p:ph type="pic" sz="quarter" idx="11"/>
          </p:nvPr>
        </p:nvSpPr>
        <p:spPr>
          <a:xfrm>
            <a:off x="9026" y="9407"/>
            <a:ext cx="5850822" cy="3687291"/>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62707 w 6835775"/>
              <a:gd name="connsiteY3" fmla="*/ 4111191 h 4859338"/>
              <a:gd name="connsiteX4" fmla="*/ 2155824 w 6835775"/>
              <a:gd name="connsiteY4" fmla="*/ 4859338 h 4859338"/>
              <a:gd name="connsiteX5" fmla="*/ 0 w 6835775"/>
              <a:gd name="connsiteY5" fmla="*/ 4859338 h 4859338"/>
              <a:gd name="connsiteX6" fmla="*/ 0 w 6835775"/>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111191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76475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5775"/>
              <a:gd name="connsiteY0" fmla="*/ 0 h 4859338"/>
              <a:gd name="connsiteX1" fmla="*/ 6835775 w 6835775"/>
              <a:gd name="connsiteY1" fmla="*/ 0 h 4859338"/>
              <a:gd name="connsiteX2" fmla="*/ 6828892 w 6835775"/>
              <a:gd name="connsiteY2" fmla="*/ 4076581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6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98126"/>
              <a:gd name="connsiteX1" fmla="*/ 6835775 w 6835775"/>
              <a:gd name="connsiteY1" fmla="*/ 0 h 4898126"/>
              <a:gd name="connsiteX2" fmla="*/ 6835011 w 6835775"/>
              <a:gd name="connsiteY2" fmla="*/ 4119846 h 4898126"/>
              <a:gd name="connsiteX3" fmla="*/ 2168826 w 6835775"/>
              <a:gd name="connsiteY3" fmla="*/ 4120805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58314 w 6835775"/>
              <a:gd name="connsiteY3" fmla="*/ 4130502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65198 w 6835775"/>
              <a:gd name="connsiteY3" fmla="*/ 4072319 h 4898126"/>
              <a:gd name="connsiteX4" fmla="*/ 2259079 w 6835775"/>
              <a:gd name="connsiteY4" fmla="*/ 4898126 h 4898126"/>
              <a:gd name="connsiteX5" fmla="*/ 0 w 6835775"/>
              <a:gd name="connsiteY5" fmla="*/ 4859338 h 4898126"/>
              <a:gd name="connsiteX6" fmla="*/ 0 w 6835775"/>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65198 w 6842219"/>
              <a:gd name="connsiteY3" fmla="*/ 4072319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51966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44548 w 6842219"/>
              <a:gd name="connsiteY3" fmla="*/ 4082018 h 4898126"/>
              <a:gd name="connsiteX4" fmla="*/ 2259079 w 6842219"/>
              <a:gd name="connsiteY4" fmla="*/ 4898126 h 4898126"/>
              <a:gd name="connsiteX5" fmla="*/ 0 w 6842219"/>
              <a:gd name="connsiteY5" fmla="*/ 4859338 h 4898126"/>
              <a:gd name="connsiteX6" fmla="*/ 0 w 6842219"/>
              <a:gd name="connsiteY6" fmla="*/ 0 h 4898126"/>
              <a:gd name="connsiteX0" fmla="*/ 0 w 6869529"/>
              <a:gd name="connsiteY0" fmla="*/ 0 h 4898126"/>
              <a:gd name="connsiteX1" fmla="*/ 6835775 w 6869529"/>
              <a:gd name="connsiteY1" fmla="*/ 0 h 4898126"/>
              <a:gd name="connsiteX2" fmla="*/ 6869430 w 6869529"/>
              <a:gd name="connsiteY2" fmla="*/ 4090754 h 4898126"/>
              <a:gd name="connsiteX3" fmla="*/ 2244548 w 6869529"/>
              <a:gd name="connsiteY3" fmla="*/ 4082018 h 4898126"/>
              <a:gd name="connsiteX4" fmla="*/ 2259079 w 6869529"/>
              <a:gd name="connsiteY4" fmla="*/ 4898126 h 4898126"/>
              <a:gd name="connsiteX5" fmla="*/ 0 w 6869529"/>
              <a:gd name="connsiteY5" fmla="*/ 4859338 h 4898126"/>
              <a:gd name="connsiteX6" fmla="*/ 0 w 6869529"/>
              <a:gd name="connsiteY6" fmla="*/ 0 h 4898126"/>
              <a:gd name="connsiteX0" fmla="*/ 0 w 6869529"/>
              <a:gd name="connsiteY0" fmla="*/ 0 h 4907822"/>
              <a:gd name="connsiteX1" fmla="*/ 6835775 w 6869529"/>
              <a:gd name="connsiteY1" fmla="*/ 0 h 4907822"/>
              <a:gd name="connsiteX2" fmla="*/ 6869430 w 6869529"/>
              <a:gd name="connsiteY2" fmla="*/ 4090754 h 4907822"/>
              <a:gd name="connsiteX3" fmla="*/ 2244548 w 6869529"/>
              <a:gd name="connsiteY3" fmla="*/ 4082018 h 4907822"/>
              <a:gd name="connsiteX4" fmla="*/ 2245312 w 6869529"/>
              <a:gd name="connsiteY4" fmla="*/ 4907822 h 4907822"/>
              <a:gd name="connsiteX5" fmla="*/ 0 w 6869529"/>
              <a:gd name="connsiteY5" fmla="*/ 4859338 h 4907822"/>
              <a:gd name="connsiteX6" fmla="*/ 0 w 6869529"/>
              <a:gd name="connsiteY6" fmla="*/ 0 h 4907822"/>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883040"/>
              <a:gd name="connsiteX1" fmla="*/ 6835775 w 6869529"/>
              <a:gd name="connsiteY1" fmla="*/ 0 h 4883040"/>
              <a:gd name="connsiteX2" fmla="*/ 6869430 w 6869529"/>
              <a:gd name="connsiteY2" fmla="*/ 4090754 h 4883040"/>
              <a:gd name="connsiteX3" fmla="*/ 2244548 w 6869529"/>
              <a:gd name="connsiteY3" fmla="*/ 4082018 h 4883040"/>
              <a:gd name="connsiteX4" fmla="*/ 2245312 w 6869529"/>
              <a:gd name="connsiteY4" fmla="*/ 4883040 h 4883040"/>
              <a:gd name="connsiteX5" fmla="*/ 0 w 6869529"/>
              <a:gd name="connsiteY5" fmla="*/ 4859338 h 4883040"/>
              <a:gd name="connsiteX6" fmla="*/ 0 w 6869529"/>
              <a:gd name="connsiteY6" fmla="*/ 0 h 4883040"/>
              <a:gd name="connsiteX0" fmla="*/ 0 w 6869529"/>
              <a:gd name="connsiteY0" fmla="*/ 0 h 4871547"/>
              <a:gd name="connsiteX1" fmla="*/ 6835775 w 6869529"/>
              <a:gd name="connsiteY1" fmla="*/ 0 h 4871547"/>
              <a:gd name="connsiteX2" fmla="*/ 6869430 w 6869529"/>
              <a:gd name="connsiteY2" fmla="*/ 4090754 h 4871547"/>
              <a:gd name="connsiteX3" fmla="*/ 2244548 w 6869529"/>
              <a:gd name="connsiteY3" fmla="*/ 4082018 h 4871547"/>
              <a:gd name="connsiteX4" fmla="*/ 2245312 w 6869529"/>
              <a:gd name="connsiteY4" fmla="*/ 4871547 h 4871547"/>
              <a:gd name="connsiteX5" fmla="*/ 0 w 6869529"/>
              <a:gd name="connsiteY5" fmla="*/ 4859338 h 4871547"/>
              <a:gd name="connsiteX6" fmla="*/ 0 w 6869529"/>
              <a:gd name="connsiteY6" fmla="*/ 0 h 4871547"/>
              <a:gd name="connsiteX0" fmla="*/ 0 w 6869529"/>
              <a:gd name="connsiteY0" fmla="*/ 0 h 4859338"/>
              <a:gd name="connsiteX1" fmla="*/ 6835775 w 6869529"/>
              <a:gd name="connsiteY1" fmla="*/ 0 h 4859338"/>
              <a:gd name="connsiteX2" fmla="*/ 6869430 w 6869529"/>
              <a:gd name="connsiteY2" fmla="*/ 4090754 h 4859338"/>
              <a:gd name="connsiteX3" fmla="*/ 2244548 w 6869529"/>
              <a:gd name="connsiteY3" fmla="*/ 4082018 h 4859338"/>
              <a:gd name="connsiteX4" fmla="*/ 2241233 w 6869529"/>
              <a:gd name="connsiteY4" fmla="*/ 4842815 h 4859338"/>
              <a:gd name="connsiteX5" fmla="*/ 0 w 6869529"/>
              <a:gd name="connsiteY5" fmla="*/ 4859338 h 4859338"/>
              <a:gd name="connsiteX6" fmla="*/ 0 w 6869529"/>
              <a:gd name="connsiteY6" fmla="*/ 0 h 4859338"/>
              <a:gd name="connsiteX0" fmla="*/ 0 w 6869529"/>
              <a:gd name="connsiteY0" fmla="*/ 0 h 4877294"/>
              <a:gd name="connsiteX1" fmla="*/ 6835775 w 6869529"/>
              <a:gd name="connsiteY1" fmla="*/ 0 h 4877294"/>
              <a:gd name="connsiteX2" fmla="*/ 6869430 w 6869529"/>
              <a:gd name="connsiteY2" fmla="*/ 4090754 h 4877294"/>
              <a:gd name="connsiteX3" fmla="*/ 2244548 w 6869529"/>
              <a:gd name="connsiteY3" fmla="*/ 4082018 h 4877294"/>
              <a:gd name="connsiteX4" fmla="*/ 2237154 w 6869529"/>
              <a:gd name="connsiteY4" fmla="*/ 4877294 h 4877294"/>
              <a:gd name="connsiteX5" fmla="*/ 0 w 6869529"/>
              <a:gd name="connsiteY5" fmla="*/ 4859338 h 4877294"/>
              <a:gd name="connsiteX6" fmla="*/ 0 w 6869529"/>
              <a:gd name="connsiteY6" fmla="*/ 0 h 4877294"/>
              <a:gd name="connsiteX0" fmla="*/ 0 w 6869529"/>
              <a:gd name="connsiteY0" fmla="*/ 0 h 4860055"/>
              <a:gd name="connsiteX1" fmla="*/ 6835775 w 6869529"/>
              <a:gd name="connsiteY1" fmla="*/ 0 h 4860055"/>
              <a:gd name="connsiteX2" fmla="*/ 6869430 w 6869529"/>
              <a:gd name="connsiteY2" fmla="*/ 4090754 h 4860055"/>
              <a:gd name="connsiteX3" fmla="*/ 2244548 w 6869529"/>
              <a:gd name="connsiteY3" fmla="*/ 4082018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56786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0865 w 6869529"/>
              <a:gd name="connsiteY3" fmla="*/ 4087764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30301 h 4860055"/>
              <a:gd name="connsiteX4" fmla="*/ 2261629 w 6869529"/>
              <a:gd name="connsiteY4" fmla="*/ 4860055 h 4860055"/>
              <a:gd name="connsiteX5" fmla="*/ 0 w 6869529"/>
              <a:gd name="connsiteY5" fmla="*/ 4859338 h 4860055"/>
              <a:gd name="connsiteX6" fmla="*/ 0 w 6869529"/>
              <a:gd name="connsiteY6" fmla="*/ 0 h 4860055"/>
              <a:gd name="connsiteX0" fmla="*/ 0 w 6869530"/>
              <a:gd name="connsiteY0" fmla="*/ 0 h 4860055"/>
              <a:gd name="connsiteX1" fmla="*/ 6835775 w 6869530"/>
              <a:gd name="connsiteY1" fmla="*/ 0 h 4860055"/>
              <a:gd name="connsiteX2" fmla="*/ 6869431 w 6869530"/>
              <a:gd name="connsiteY2" fmla="*/ 4073515 h 4860055"/>
              <a:gd name="connsiteX3" fmla="*/ 2264944 w 6869530"/>
              <a:gd name="connsiteY3" fmla="*/ 4030301 h 4860055"/>
              <a:gd name="connsiteX4" fmla="*/ 2261629 w 6869530"/>
              <a:gd name="connsiteY4" fmla="*/ 4860055 h 4860055"/>
              <a:gd name="connsiteX5" fmla="*/ 0 w 6869530"/>
              <a:gd name="connsiteY5" fmla="*/ 4859338 h 4860055"/>
              <a:gd name="connsiteX6" fmla="*/ 0 w 6869530"/>
              <a:gd name="connsiteY6" fmla="*/ 0 h 4860055"/>
              <a:gd name="connsiteX0" fmla="*/ 0 w 6873601"/>
              <a:gd name="connsiteY0" fmla="*/ 0 h 4860055"/>
              <a:gd name="connsiteX1" fmla="*/ 6835775 w 6873601"/>
              <a:gd name="connsiteY1" fmla="*/ 0 h 4860055"/>
              <a:gd name="connsiteX2" fmla="*/ 6873511 w 6873601"/>
              <a:gd name="connsiteY2" fmla="*/ 4062022 h 4860055"/>
              <a:gd name="connsiteX3" fmla="*/ 2264944 w 6873601"/>
              <a:gd name="connsiteY3" fmla="*/ 4030301 h 4860055"/>
              <a:gd name="connsiteX4" fmla="*/ 2261629 w 6873601"/>
              <a:gd name="connsiteY4" fmla="*/ 4860055 h 4860055"/>
              <a:gd name="connsiteX5" fmla="*/ 0 w 6873601"/>
              <a:gd name="connsiteY5" fmla="*/ 4859338 h 4860055"/>
              <a:gd name="connsiteX6" fmla="*/ 0 w 6873601"/>
              <a:gd name="connsiteY6" fmla="*/ 0 h 4860055"/>
              <a:gd name="connsiteX0" fmla="*/ 0 w 6877673"/>
              <a:gd name="connsiteY0" fmla="*/ 0 h 4860055"/>
              <a:gd name="connsiteX1" fmla="*/ 6835775 w 6877673"/>
              <a:gd name="connsiteY1" fmla="*/ 0 h 4860055"/>
              <a:gd name="connsiteX2" fmla="*/ 6877591 w 6877673"/>
              <a:gd name="connsiteY2" fmla="*/ 4085007 h 4860055"/>
              <a:gd name="connsiteX3" fmla="*/ 2264944 w 6877673"/>
              <a:gd name="connsiteY3" fmla="*/ 4030301 h 4860055"/>
              <a:gd name="connsiteX4" fmla="*/ 2261629 w 6877673"/>
              <a:gd name="connsiteY4" fmla="*/ 4860055 h 4860055"/>
              <a:gd name="connsiteX5" fmla="*/ 0 w 6877673"/>
              <a:gd name="connsiteY5" fmla="*/ 4859338 h 4860055"/>
              <a:gd name="connsiteX6" fmla="*/ 0 w 6877673"/>
              <a:gd name="connsiteY6" fmla="*/ 0 h 4860055"/>
              <a:gd name="connsiteX0" fmla="*/ 0 w 6881745"/>
              <a:gd name="connsiteY0" fmla="*/ 0 h 4860055"/>
              <a:gd name="connsiteX1" fmla="*/ 6835775 w 6881745"/>
              <a:gd name="connsiteY1" fmla="*/ 0 h 4860055"/>
              <a:gd name="connsiteX2" fmla="*/ 6881670 w 6881745"/>
              <a:gd name="connsiteY2" fmla="*/ 4079260 h 4860055"/>
              <a:gd name="connsiteX3" fmla="*/ 2264944 w 6881745"/>
              <a:gd name="connsiteY3" fmla="*/ 4030301 h 4860055"/>
              <a:gd name="connsiteX4" fmla="*/ 2261629 w 6881745"/>
              <a:gd name="connsiteY4" fmla="*/ 4860055 h 4860055"/>
              <a:gd name="connsiteX5" fmla="*/ 0 w 6881745"/>
              <a:gd name="connsiteY5" fmla="*/ 4859338 h 4860055"/>
              <a:gd name="connsiteX6" fmla="*/ 0 w 6881745"/>
              <a:gd name="connsiteY6" fmla="*/ 0 h 4860055"/>
              <a:gd name="connsiteX0" fmla="*/ 0 w 6869531"/>
              <a:gd name="connsiteY0" fmla="*/ 0 h 4860055"/>
              <a:gd name="connsiteX1" fmla="*/ 6835775 w 6869531"/>
              <a:gd name="connsiteY1" fmla="*/ 0 h 4860055"/>
              <a:gd name="connsiteX2" fmla="*/ 6869432 w 6869531"/>
              <a:gd name="connsiteY2" fmla="*/ 4050527 h 4860055"/>
              <a:gd name="connsiteX3" fmla="*/ 2264944 w 6869531"/>
              <a:gd name="connsiteY3" fmla="*/ 4030301 h 4860055"/>
              <a:gd name="connsiteX4" fmla="*/ 2261629 w 6869531"/>
              <a:gd name="connsiteY4" fmla="*/ 4860055 h 4860055"/>
              <a:gd name="connsiteX5" fmla="*/ 0 w 6869531"/>
              <a:gd name="connsiteY5" fmla="*/ 4859338 h 4860055"/>
              <a:gd name="connsiteX6" fmla="*/ 0 w 6869531"/>
              <a:gd name="connsiteY6" fmla="*/ 0 h 4860055"/>
              <a:gd name="connsiteX0" fmla="*/ 0 w 6855816"/>
              <a:gd name="connsiteY0" fmla="*/ 0 h 4860055"/>
              <a:gd name="connsiteX1" fmla="*/ 6835775 w 6855816"/>
              <a:gd name="connsiteY1" fmla="*/ 0 h 4860055"/>
              <a:gd name="connsiteX2" fmla="*/ 6855665 w 6855816"/>
              <a:gd name="connsiteY2" fmla="*/ 4089315 h 4860055"/>
              <a:gd name="connsiteX3" fmla="*/ 2264944 w 6855816"/>
              <a:gd name="connsiteY3" fmla="*/ 4030301 h 4860055"/>
              <a:gd name="connsiteX4" fmla="*/ 2261629 w 6855816"/>
              <a:gd name="connsiteY4" fmla="*/ 4860055 h 4860055"/>
              <a:gd name="connsiteX5" fmla="*/ 0 w 6855816"/>
              <a:gd name="connsiteY5" fmla="*/ 4859338 h 4860055"/>
              <a:gd name="connsiteX6" fmla="*/ 0 w 6855816"/>
              <a:gd name="connsiteY6" fmla="*/ 0 h 4860055"/>
              <a:gd name="connsiteX0" fmla="*/ 0 w 6855817"/>
              <a:gd name="connsiteY0" fmla="*/ 0 h 4860055"/>
              <a:gd name="connsiteX1" fmla="*/ 6835775 w 6855817"/>
              <a:gd name="connsiteY1" fmla="*/ 0 h 4860055"/>
              <a:gd name="connsiteX2" fmla="*/ 6855666 w 6855817"/>
              <a:gd name="connsiteY2" fmla="*/ 4079618 h 4860055"/>
              <a:gd name="connsiteX3" fmla="*/ 2264944 w 6855817"/>
              <a:gd name="connsiteY3" fmla="*/ 4030301 h 4860055"/>
              <a:gd name="connsiteX4" fmla="*/ 2261629 w 6855817"/>
              <a:gd name="connsiteY4" fmla="*/ 4860055 h 4860055"/>
              <a:gd name="connsiteX5" fmla="*/ 0 w 6855817"/>
              <a:gd name="connsiteY5" fmla="*/ 4859338 h 4860055"/>
              <a:gd name="connsiteX6" fmla="*/ 0 w 6855817"/>
              <a:gd name="connsiteY6" fmla="*/ 0 h 4860055"/>
              <a:gd name="connsiteX0" fmla="*/ 0 w 6883275"/>
              <a:gd name="connsiteY0" fmla="*/ 0 h 4860055"/>
              <a:gd name="connsiteX1" fmla="*/ 6835775 w 6883275"/>
              <a:gd name="connsiteY1" fmla="*/ 0 h 4860055"/>
              <a:gd name="connsiteX2" fmla="*/ 6883202 w 6883275"/>
              <a:gd name="connsiteY2" fmla="*/ 4050527 h 4860055"/>
              <a:gd name="connsiteX3" fmla="*/ 2264944 w 6883275"/>
              <a:gd name="connsiteY3" fmla="*/ 4030301 h 4860055"/>
              <a:gd name="connsiteX4" fmla="*/ 2261629 w 6883275"/>
              <a:gd name="connsiteY4" fmla="*/ 4860055 h 4860055"/>
              <a:gd name="connsiteX5" fmla="*/ 0 w 6883275"/>
              <a:gd name="connsiteY5" fmla="*/ 4859338 h 4860055"/>
              <a:gd name="connsiteX6" fmla="*/ 0 w 6883275"/>
              <a:gd name="connsiteY6" fmla="*/ 0 h 4860055"/>
              <a:gd name="connsiteX0" fmla="*/ 0 w 6848989"/>
              <a:gd name="connsiteY0" fmla="*/ 0 h 4860055"/>
              <a:gd name="connsiteX1" fmla="*/ 6835775 w 6848989"/>
              <a:gd name="connsiteY1" fmla="*/ 0 h 4860055"/>
              <a:gd name="connsiteX2" fmla="*/ 6848783 w 6848989"/>
              <a:gd name="connsiteY2" fmla="*/ 4069921 h 4860055"/>
              <a:gd name="connsiteX3" fmla="*/ 2264944 w 6848989"/>
              <a:gd name="connsiteY3" fmla="*/ 4030301 h 4860055"/>
              <a:gd name="connsiteX4" fmla="*/ 2261629 w 6848989"/>
              <a:gd name="connsiteY4" fmla="*/ 4860055 h 4860055"/>
              <a:gd name="connsiteX5" fmla="*/ 0 w 6848989"/>
              <a:gd name="connsiteY5" fmla="*/ 4859338 h 4860055"/>
              <a:gd name="connsiteX6" fmla="*/ 0 w 6848989"/>
              <a:gd name="connsiteY6" fmla="*/ 0 h 4860055"/>
              <a:gd name="connsiteX0" fmla="*/ 0 w 6855818"/>
              <a:gd name="connsiteY0" fmla="*/ 0 h 4860055"/>
              <a:gd name="connsiteX1" fmla="*/ 6835775 w 6855818"/>
              <a:gd name="connsiteY1" fmla="*/ 0 h 4860055"/>
              <a:gd name="connsiteX2" fmla="*/ 6855667 w 6855818"/>
              <a:gd name="connsiteY2" fmla="*/ 4040830 h 4860055"/>
              <a:gd name="connsiteX3" fmla="*/ 2264944 w 6855818"/>
              <a:gd name="connsiteY3" fmla="*/ 4030301 h 4860055"/>
              <a:gd name="connsiteX4" fmla="*/ 2261629 w 6855818"/>
              <a:gd name="connsiteY4" fmla="*/ 4860055 h 4860055"/>
              <a:gd name="connsiteX5" fmla="*/ 0 w 6855818"/>
              <a:gd name="connsiteY5" fmla="*/ 4859338 h 4860055"/>
              <a:gd name="connsiteX6" fmla="*/ 0 w 6855818"/>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261629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40666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0015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47874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35775"/>
              <a:gd name="connsiteY0" fmla="*/ 0 h 4860055"/>
              <a:gd name="connsiteX1" fmla="*/ 6835775 w 6835775"/>
              <a:gd name="connsiteY1" fmla="*/ 0 h 4860055"/>
              <a:gd name="connsiteX2" fmla="*/ 5663990 w 6835775"/>
              <a:gd name="connsiteY2" fmla="*/ 4085937 h 4860055"/>
              <a:gd name="connsiteX3" fmla="*/ 2326134 w 6835775"/>
              <a:gd name="connsiteY3" fmla="*/ 4049279 h 4860055"/>
              <a:gd name="connsiteX4" fmla="*/ 2323582 w 6835775"/>
              <a:gd name="connsiteY4" fmla="*/ 4860055 h 4860055"/>
              <a:gd name="connsiteX5" fmla="*/ 0 w 6835775"/>
              <a:gd name="connsiteY5" fmla="*/ 4859338 h 4860055"/>
              <a:gd name="connsiteX6" fmla="*/ 0 w 6835775"/>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722787"/>
              <a:gd name="connsiteY0" fmla="*/ 0 h 4860055"/>
              <a:gd name="connsiteX1" fmla="*/ 5722787 w 5722787"/>
              <a:gd name="connsiteY1" fmla="*/ 0 h 4860055"/>
              <a:gd name="connsiteX2" fmla="*/ 5663990 w 5722787"/>
              <a:gd name="connsiteY2" fmla="*/ 4085937 h 4860055"/>
              <a:gd name="connsiteX3" fmla="*/ 2326134 w 5722787"/>
              <a:gd name="connsiteY3" fmla="*/ 4049279 h 4860055"/>
              <a:gd name="connsiteX4" fmla="*/ 2323582 w 5722787"/>
              <a:gd name="connsiteY4" fmla="*/ 4860055 h 4860055"/>
              <a:gd name="connsiteX5" fmla="*/ 0 w 5722787"/>
              <a:gd name="connsiteY5" fmla="*/ 4859338 h 4860055"/>
              <a:gd name="connsiteX6" fmla="*/ 0 w 5722787"/>
              <a:gd name="connsiteY6" fmla="*/ 0 h 4860055"/>
              <a:gd name="connsiteX0" fmla="*/ 0 w 5667138"/>
              <a:gd name="connsiteY0" fmla="*/ 0 h 4860055"/>
              <a:gd name="connsiteX1" fmla="*/ 5667138 w 5667138"/>
              <a:gd name="connsiteY1" fmla="*/ 0 h 4860055"/>
              <a:gd name="connsiteX2" fmla="*/ 5663990 w 5667138"/>
              <a:gd name="connsiteY2" fmla="*/ 4085937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67138"/>
              <a:gd name="connsiteY0" fmla="*/ 0 h 4860055"/>
              <a:gd name="connsiteX1" fmla="*/ 5667138 w 5667138"/>
              <a:gd name="connsiteY1" fmla="*/ 0 h 4860055"/>
              <a:gd name="connsiteX2" fmla="*/ 5626890 w 5667138"/>
              <a:gd name="connsiteY2" fmla="*/ 4073249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27214"/>
              <a:gd name="connsiteY0" fmla="*/ 0 h 4860055"/>
              <a:gd name="connsiteX1" fmla="*/ 5620764 w 5627214"/>
              <a:gd name="connsiteY1" fmla="*/ 0 h 4860055"/>
              <a:gd name="connsiteX2" fmla="*/ 5626890 w 5627214"/>
              <a:gd name="connsiteY2" fmla="*/ 4073249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32253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32253 w 5639289"/>
              <a:gd name="connsiteY3" fmla="*/ 4049279 h 4860055"/>
              <a:gd name="connsiteX4" fmla="*/ 2323582 w 5639289"/>
              <a:gd name="connsiteY4" fmla="*/ 4860055 h 4860055"/>
              <a:gd name="connsiteX5" fmla="*/ 0 w 5639289"/>
              <a:gd name="connsiteY5" fmla="*/ 4859338 h 4860055"/>
              <a:gd name="connsiteX6" fmla="*/ 0 w 5639289"/>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26134 w 5639289"/>
              <a:gd name="connsiteY3" fmla="*/ 4032538 h 4860055"/>
              <a:gd name="connsiteX4" fmla="*/ 2323582 w 5639289"/>
              <a:gd name="connsiteY4" fmla="*/ 4860055 h 4860055"/>
              <a:gd name="connsiteX5" fmla="*/ 0 w 5639289"/>
              <a:gd name="connsiteY5" fmla="*/ 4859338 h 4860055"/>
              <a:gd name="connsiteX6" fmla="*/ 0 w 5639289"/>
              <a:gd name="connsiteY6" fmla="*/ 0 h 4860055"/>
              <a:gd name="connsiteX0" fmla="*/ 0 w 5651473"/>
              <a:gd name="connsiteY0" fmla="*/ 0 h 4860055"/>
              <a:gd name="connsiteX1" fmla="*/ 5620764 w 5651473"/>
              <a:gd name="connsiteY1" fmla="*/ 0 h 4860055"/>
              <a:gd name="connsiteX2" fmla="*/ 5651366 w 5651473"/>
              <a:gd name="connsiteY2" fmla="*/ 4048139 h 4860055"/>
              <a:gd name="connsiteX3" fmla="*/ 2326134 w 5651473"/>
              <a:gd name="connsiteY3" fmla="*/ 4032538 h 4860055"/>
              <a:gd name="connsiteX4" fmla="*/ 2323582 w 5651473"/>
              <a:gd name="connsiteY4" fmla="*/ 4860055 h 4860055"/>
              <a:gd name="connsiteX5" fmla="*/ 0 w 5651473"/>
              <a:gd name="connsiteY5" fmla="*/ 4859338 h 4860055"/>
              <a:gd name="connsiteX6" fmla="*/ 0 w 5651473"/>
              <a:gd name="connsiteY6" fmla="*/ 0 h 4860055"/>
              <a:gd name="connsiteX0" fmla="*/ 0 w 5627215"/>
              <a:gd name="connsiteY0" fmla="*/ 0 h 4860055"/>
              <a:gd name="connsiteX1" fmla="*/ 5620764 w 5627215"/>
              <a:gd name="connsiteY1" fmla="*/ 0 h 4860055"/>
              <a:gd name="connsiteX2" fmla="*/ 5626891 w 5627215"/>
              <a:gd name="connsiteY2" fmla="*/ 4048139 h 4860055"/>
              <a:gd name="connsiteX3" fmla="*/ 2326134 w 5627215"/>
              <a:gd name="connsiteY3" fmla="*/ 4032538 h 4860055"/>
              <a:gd name="connsiteX4" fmla="*/ 2323582 w 5627215"/>
              <a:gd name="connsiteY4" fmla="*/ 4860055 h 4860055"/>
              <a:gd name="connsiteX5" fmla="*/ 0 w 5627215"/>
              <a:gd name="connsiteY5" fmla="*/ 4859338 h 4860055"/>
              <a:gd name="connsiteX6" fmla="*/ 0 w 5627215"/>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4 w 5627552"/>
              <a:gd name="connsiteY3" fmla="*/ 4032538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33018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5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34079"/>
              <a:gd name="connsiteY0" fmla="*/ 0 h 4860055"/>
              <a:gd name="connsiteX1" fmla="*/ 5626884 w 5634079"/>
              <a:gd name="connsiteY1" fmla="*/ 16741 h 4860055"/>
              <a:gd name="connsiteX2" fmla="*/ 5633775 w 5634079"/>
              <a:gd name="connsiteY2" fmla="*/ 4048139 h 4860055"/>
              <a:gd name="connsiteX3" fmla="*/ 2326135 w 5634079"/>
              <a:gd name="connsiteY3" fmla="*/ 4041955 h 4860055"/>
              <a:gd name="connsiteX4" fmla="*/ 2323582 w 5634079"/>
              <a:gd name="connsiteY4" fmla="*/ 4860055 h 4860055"/>
              <a:gd name="connsiteX5" fmla="*/ 0 w 5634079"/>
              <a:gd name="connsiteY5" fmla="*/ 4859338 h 4860055"/>
              <a:gd name="connsiteX6" fmla="*/ 0 w 5634079"/>
              <a:gd name="connsiteY6" fmla="*/ 0 h 4860055"/>
              <a:gd name="connsiteX0" fmla="*/ 0 w 5634436"/>
              <a:gd name="connsiteY0" fmla="*/ 2093 h 4862148"/>
              <a:gd name="connsiteX1" fmla="*/ 5633768 w 5634436"/>
              <a:gd name="connsiteY1" fmla="*/ 0 h 4862148"/>
              <a:gd name="connsiteX2" fmla="*/ 5633775 w 5634436"/>
              <a:gd name="connsiteY2" fmla="*/ 4050232 h 4862148"/>
              <a:gd name="connsiteX3" fmla="*/ 2326135 w 5634436"/>
              <a:gd name="connsiteY3" fmla="*/ 4044048 h 4862148"/>
              <a:gd name="connsiteX4" fmla="*/ 2323582 w 5634436"/>
              <a:gd name="connsiteY4" fmla="*/ 4862148 h 4862148"/>
              <a:gd name="connsiteX5" fmla="*/ 0 w 5634436"/>
              <a:gd name="connsiteY5" fmla="*/ 4861431 h 4862148"/>
              <a:gd name="connsiteX6" fmla="*/ 0 w 5634436"/>
              <a:gd name="connsiteY6" fmla="*/ 2093 h 4862148"/>
              <a:gd name="connsiteX0" fmla="*/ 0 w 5647740"/>
              <a:gd name="connsiteY0" fmla="*/ 2093 h 4862148"/>
              <a:gd name="connsiteX1" fmla="*/ 5633768 w 5647740"/>
              <a:gd name="connsiteY1" fmla="*/ 0 h 4862148"/>
              <a:gd name="connsiteX2" fmla="*/ 5647542 w 5647740"/>
              <a:gd name="connsiteY2" fmla="*/ 4050232 h 4862148"/>
              <a:gd name="connsiteX3" fmla="*/ 2326135 w 5647740"/>
              <a:gd name="connsiteY3" fmla="*/ 4044048 h 4862148"/>
              <a:gd name="connsiteX4" fmla="*/ 2323582 w 5647740"/>
              <a:gd name="connsiteY4" fmla="*/ 4862148 h 4862148"/>
              <a:gd name="connsiteX5" fmla="*/ 0 w 5647740"/>
              <a:gd name="connsiteY5" fmla="*/ 4861431 h 4862148"/>
              <a:gd name="connsiteX6" fmla="*/ 0 w 5647740"/>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54419"/>
              <a:gd name="connsiteY0" fmla="*/ 2093 h 4862148"/>
              <a:gd name="connsiteX1" fmla="*/ 5654419 w 5654419"/>
              <a:gd name="connsiteY1" fmla="*/ 0 h 4862148"/>
              <a:gd name="connsiteX2" fmla="*/ 5647542 w 5654419"/>
              <a:gd name="connsiteY2" fmla="*/ 4050232 h 4862148"/>
              <a:gd name="connsiteX3" fmla="*/ 2326135 w 5654419"/>
              <a:gd name="connsiteY3" fmla="*/ 4044048 h 4862148"/>
              <a:gd name="connsiteX4" fmla="*/ 2323582 w 5654419"/>
              <a:gd name="connsiteY4" fmla="*/ 4862148 h 4862148"/>
              <a:gd name="connsiteX5" fmla="*/ 0 w 5654419"/>
              <a:gd name="connsiteY5" fmla="*/ 4861431 h 4862148"/>
              <a:gd name="connsiteX6" fmla="*/ 0 w 5654419"/>
              <a:gd name="connsiteY6" fmla="*/ 2093 h 4862148"/>
              <a:gd name="connsiteX0" fmla="*/ 0 w 5647846"/>
              <a:gd name="connsiteY0" fmla="*/ 0 h 4860055"/>
              <a:gd name="connsiteX1" fmla="*/ 5640652 w 5647846"/>
              <a:gd name="connsiteY1" fmla="*/ 7323 h 4860055"/>
              <a:gd name="connsiteX2" fmla="*/ 5647542 w 5647846"/>
              <a:gd name="connsiteY2" fmla="*/ 4048139 h 4860055"/>
              <a:gd name="connsiteX3" fmla="*/ 2326135 w 5647846"/>
              <a:gd name="connsiteY3" fmla="*/ 4041955 h 4860055"/>
              <a:gd name="connsiteX4" fmla="*/ 2323582 w 5647846"/>
              <a:gd name="connsiteY4" fmla="*/ 4860055 h 4860055"/>
              <a:gd name="connsiteX5" fmla="*/ 0 w 5647846"/>
              <a:gd name="connsiteY5" fmla="*/ 4859338 h 4860055"/>
              <a:gd name="connsiteX6" fmla="*/ 0 w 5647846"/>
              <a:gd name="connsiteY6" fmla="*/ 0 h 4860055"/>
              <a:gd name="connsiteX0" fmla="*/ 0 w 5654419"/>
              <a:gd name="connsiteY0" fmla="*/ 11510 h 4871565"/>
              <a:gd name="connsiteX1" fmla="*/ 5654419 w 5654419"/>
              <a:gd name="connsiteY1" fmla="*/ 0 h 4871565"/>
              <a:gd name="connsiteX2" fmla="*/ 5647542 w 5654419"/>
              <a:gd name="connsiteY2" fmla="*/ 4059649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54419"/>
              <a:gd name="connsiteY0" fmla="*/ 11510 h 4871565"/>
              <a:gd name="connsiteX1" fmla="*/ 5654419 w 5654419"/>
              <a:gd name="connsiteY1" fmla="*/ 0 h 4871565"/>
              <a:gd name="connsiteX2" fmla="*/ 5633774 w 5654419"/>
              <a:gd name="connsiteY2" fmla="*/ 4050232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40651"/>
              <a:gd name="connsiteY0" fmla="*/ 11510 h 4871565"/>
              <a:gd name="connsiteX1" fmla="*/ 5640651 w 5640651"/>
              <a:gd name="connsiteY1" fmla="*/ 0 h 4871565"/>
              <a:gd name="connsiteX2" fmla="*/ 5633774 w 5640651"/>
              <a:gd name="connsiteY2" fmla="*/ 4050232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40651"/>
              <a:gd name="connsiteY0" fmla="*/ 11510 h 4871565"/>
              <a:gd name="connsiteX1" fmla="*/ 5640651 w 5640651"/>
              <a:gd name="connsiteY1" fmla="*/ 0 h 4871565"/>
              <a:gd name="connsiteX2" fmla="*/ 5626890 w 5640651"/>
              <a:gd name="connsiteY2" fmla="*/ 4031398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33768"/>
              <a:gd name="connsiteY0" fmla="*/ 11510 h 4871565"/>
              <a:gd name="connsiteX1" fmla="*/ 5633768 w 5633768"/>
              <a:gd name="connsiteY1" fmla="*/ 0 h 4871565"/>
              <a:gd name="connsiteX2" fmla="*/ 5626890 w 5633768"/>
              <a:gd name="connsiteY2" fmla="*/ 4031398 h 4871565"/>
              <a:gd name="connsiteX3" fmla="*/ 2326135 w 5633768"/>
              <a:gd name="connsiteY3" fmla="*/ 4053465 h 4871565"/>
              <a:gd name="connsiteX4" fmla="*/ 2323582 w 5633768"/>
              <a:gd name="connsiteY4" fmla="*/ 4871565 h 4871565"/>
              <a:gd name="connsiteX5" fmla="*/ 0 w 5633768"/>
              <a:gd name="connsiteY5" fmla="*/ 4870848 h 4871565"/>
              <a:gd name="connsiteX6" fmla="*/ 0 w 5633768"/>
              <a:gd name="connsiteY6" fmla="*/ 11510 h 4871565"/>
              <a:gd name="connsiteX0" fmla="*/ 0 w 5627194"/>
              <a:gd name="connsiteY0" fmla="*/ 11510 h 4871565"/>
              <a:gd name="connsiteX1" fmla="*/ 5620001 w 5627194"/>
              <a:gd name="connsiteY1" fmla="*/ 0 h 4871565"/>
              <a:gd name="connsiteX2" fmla="*/ 5626890 w 5627194"/>
              <a:gd name="connsiteY2" fmla="*/ 4031398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20001"/>
              <a:gd name="connsiteY0" fmla="*/ 11510 h 4871565"/>
              <a:gd name="connsiteX1" fmla="*/ 5620001 w 5620001"/>
              <a:gd name="connsiteY1" fmla="*/ 0 h 4871565"/>
              <a:gd name="connsiteX2" fmla="*/ 5606240 w 5620001"/>
              <a:gd name="connsiteY2" fmla="*/ 4031398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13124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06240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7194"/>
              <a:gd name="connsiteY0" fmla="*/ 11510 h 4871565"/>
              <a:gd name="connsiteX1" fmla="*/ 5620001 w 5627194"/>
              <a:gd name="connsiteY1" fmla="*/ 0 h 4871565"/>
              <a:gd name="connsiteX2" fmla="*/ 5626890 w 5627194"/>
              <a:gd name="connsiteY2" fmla="*/ 4050232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35048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62325"/>
              <a:gd name="connsiteY0" fmla="*/ 11510 h 4871565"/>
              <a:gd name="connsiteX1" fmla="*/ 5662325 w 5662325"/>
              <a:gd name="connsiteY1" fmla="*/ 0 h 4871565"/>
              <a:gd name="connsiteX2" fmla="*/ 5635048 w 5662325"/>
              <a:gd name="connsiteY2" fmla="*/ 4050232 h 4871565"/>
              <a:gd name="connsiteX3" fmla="*/ 2326135 w 5662325"/>
              <a:gd name="connsiteY3" fmla="*/ 4053465 h 4871565"/>
              <a:gd name="connsiteX4" fmla="*/ 2323582 w 5662325"/>
              <a:gd name="connsiteY4" fmla="*/ 4871565 h 4871565"/>
              <a:gd name="connsiteX5" fmla="*/ 0 w 5662325"/>
              <a:gd name="connsiteY5" fmla="*/ 4870848 h 4871565"/>
              <a:gd name="connsiteX6" fmla="*/ 0 w 5662325"/>
              <a:gd name="connsiteY6" fmla="*/ 11510 h 4871565"/>
              <a:gd name="connsiteX0" fmla="*/ 0 w 5637850"/>
              <a:gd name="connsiteY0" fmla="*/ 351 h 4860406"/>
              <a:gd name="connsiteX1" fmla="*/ 5637850 w 5637850"/>
              <a:gd name="connsiteY1" fmla="*/ 0 h 4860406"/>
              <a:gd name="connsiteX2" fmla="*/ 5635048 w 5637850"/>
              <a:gd name="connsiteY2" fmla="*/ 4039073 h 4860406"/>
              <a:gd name="connsiteX3" fmla="*/ 2326135 w 5637850"/>
              <a:gd name="connsiteY3" fmla="*/ 4042306 h 4860406"/>
              <a:gd name="connsiteX4" fmla="*/ 2323582 w 5637850"/>
              <a:gd name="connsiteY4" fmla="*/ 4860406 h 4860406"/>
              <a:gd name="connsiteX5" fmla="*/ 0 w 5637850"/>
              <a:gd name="connsiteY5" fmla="*/ 4859689 h 4860406"/>
              <a:gd name="connsiteX6" fmla="*/ 0 w 5637850"/>
              <a:gd name="connsiteY6" fmla="*/ 351 h 48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7850" h="4860406">
                <a:moveTo>
                  <a:pt x="0" y="351"/>
                </a:moveTo>
                <a:lnTo>
                  <a:pt x="5637850" y="0"/>
                </a:lnTo>
                <a:cubicBezTo>
                  <a:pt x="5635556" y="1416545"/>
                  <a:pt x="5637342" y="2622528"/>
                  <a:pt x="5635048" y="4039073"/>
                </a:cubicBezTo>
                <a:lnTo>
                  <a:pt x="2326135" y="4042306"/>
                </a:lnTo>
                <a:cubicBezTo>
                  <a:pt x="2323841" y="4291688"/>
                  <a:pt x="2325876" y="4611024"/>
                  <a:pt x="2323582" y="4860406"/>
                </a:cubicBezTo>
                <a:lnTo>
                  <a:pt x="0" y="4859689"/>
                </a:lnTo>
                <a:lnTo>
                  <a:pt x="0" y="351"/>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dirty="0"/>
              <a:t>Kliknij ikonę, aby dodać obraz</a:t>
            </a:r>
          </a:p>
        </p:txBody>
      </p:sp>
      <p:sp>
        <p:nvSpPr>
          <p:cNvPr id="4" name="Date Placeholder 3"/>
          <p:cNvSpPr>
            <a:spLocks noGrp="1"/>
          </p:cNvSpPr>
          <p:nvPr>
            <p:ph type="dt" sz="half" idx="10"/>
          </p:nvPr>
        </p:nvSpPr>
        <p:spPr>
          <a:xfrm>
            <a:off x="6727649" y="367239"/>
            <a:ext cx="1539287" cy="249515"/>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2025-10-20</a:t>
            </a:fld>
            <a:endParaRPr lang="pl-PL" dirty="0"/>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411760" y="3062122"/>
            <a:ext cx="5976664" cy="1272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itle 1"/>
          <p:cNvSpPr>
            <a:spLocks noGrp="1"/>
          </p:cNvSpPr>
          <p:nvPr>
            <p:ph type="ctrTitle"/>
          </p:nvPr>
        </p:nvSpPr>
        <p:spPr>
          <a:xfrm>
            <a:off x="2570934" y="3790039"/>
            <a:ext cx="5245249" cy="441262"/>
          </a:xfrm>
        </p:spPr>
        <p:txBody>
          <a:bodyPr anchor="t" anchorCtr="0">
            <a:normAutofit/>
          </a:bodyPr>
          <a:lstStyle>
            <a:lvl1pPr algn="l">
              <a:lnSpc>
                <a:spcPts val="2381"/>
              </a:lnSpc>
              <a:defRPr sz="1905">
                <a:solidFill>
                  <a:schemeClr val="bg2"/>
                </a:solidFill>
              </a:defRPr>
            </a:lvl1pPr>
          </a:lstStyle>
          <a:p>
            <a:r>
              <a:rPr lang="pl-PL" dirty="0"/>
              <a:t>Kliknij, aby edytować styl</a:t>
            </a:r>
            <a:endParaRPr lang="en-US" dirty="0"/>
          </a:p>
        </p:txBody>
      </p:sp>
      <p:pic>
        <p:nvPicPr>
          <p:cNvPr id="11" name="Obraz 10">
            <a:extLst>
              <a:ext uri="{FF2B5EF4-FFF2-40B4-BE49-F238E27FC236}">
                <a16:creationId xmlns:a16="http://schemas.microsoft.com/office/drawing/2014/main" id="{00077315-1D70-4F03-A08B-B97A5ED5F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1760" y="3062122"/>
            <a:ext cx="3444545" cy="634812"/>
          </a:xfrm>
          <a:prstGeom prst="rect">
            <a:avLst/>
          </a:prstGeom>
        </p:spPr>
      </p:pic>
      <p:pic>
        <p:nvPicPr>
          <p:cNvPr id="12" name="Obraz 11">
            <a:extLst>
              <a:ext uri="{FF2B5EF4-FFF2-40B4-BE49-F238E27FC236}">
                <a16:creationId xmlns:a16="http://schemas.microsoft.com/office/drawing/2014/main" id="{A03CDCE5-E4F8-4F9F-9BC4-34D71F7492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156" y="4345884"/>
            <a:ext cx="7335688" cy="793023"/>
          </a:xfrm>
          <a:prstGeom prst="rect">
            <a:avLst/>
          </a:prstGeom>
        </p:spPr>
      </p:pic>
    </p:spTree>
    <p:extLst>
      <p:ext uri="{BB962C8B-B14F-4D97-AF65-F5344CB8AC3E}">
        <p14:creationId xmlns:p14="http://schemas.microsoft.com/office/powerpoint/2010/main" val="1633935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64"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416677" y="3062122"/>
            <a:ext cx="6154381" cy="1469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572943" y="0"/>
            <a:ext cx="5850420" cy="3306227"/>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45924 w 6835775"/>
              <a:gd name="connsiteY3" fmla="*/ 4519230 h 4859338"/>
              <a:gd name="connsiteX4" fmla="*/ 2155824 w 6835775"/>
              <a:gd name="connsiteY4" fmla="*/ 4859338 h 4859338"/>
              <a:gd name="connsiteX5" fmla="*/ 0 w 6835775"/>
              <a:gd name="connsiteY5" fmla="*/ 4859338 h 4859338"/>
              <a:gd name="connsiteX6" fmla="*/ 0 w 6835775"/>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45924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55825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0726" h="4859338">
                <a:moveTo>
                  <a:pt x="0" y="0"/>
                </a:moveTo>
                <a:lnTo>
                  <a:pt x="6835775" y="0"/>
                </a:lnTo>
                <a:cubicBezTo>
                  <a:pt x="6837425" y="1504336"/>
                  <a:pt x="6839076" y="3008672"/>
                  <a:pt x="6840726" y="4513008"/>
                </a:cubicBezTo>
                <a:lnTo>
                  <a:pt x="2155825" y="4519230"/>
                </a:lnTo>
                <a:cubicBezTo>
                  <a:pt x="2155825" y="4632599"/>
                  <a:pt x="2155824" y="4745969"/>
                  <a:pt x="2155824" y="4859338"/>
                </a:cubicBezTo>
                <a:lnTo>
                  <a:pt x="0" y="4859338"/>
                </a:lnTo>
                <a:lnTo>
                  <a:pt x="0" y="0"/>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339901" y="3062122"/>
            <a:ext cx="3079227" cy="244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416678" y="3062122"/>
            <a:ext cx="923225" cy="244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itle 1"/>
          <p:cNvSpPr>
            <a:spLocks noGrp="1"/>
          </p:cNvSpPr>
          <p:nvPr>
            <p:ph type="ctrTitle"/>
          </p:nvPr>
        </p:nvSpPr>
        <p:spPr>
          <a:xfrm>
            <a:off x="2724871" y="3535097"/>
            <a:ext cx="5542066" cy="898396"/>
          </a:xfrm>
        </p:spPr>
        <p:txBody>
          <a:bodyPr anchor="t" anchorCtr="0">
            <a:normAutofit/>
          </a:bodyPr>
          <a:lstStyle>
            <a:lvl1pPr algn="l">
              <a:lnSpc>
                <a:spcPts val="2381"/>
              </a:lnSpc>
              <a:defRPr sz="1905">
                <a:solidFill>
                  <a:schemeClr val="bg2"/>
                </a:solidFill>
              </a:defRPr>
            </a:lvl1pPr>
          </a:lstStyle>
          <a:p>
            <a:r>
              <a:rPr lang="pl-PL" dirty="0"/>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77389" y="1347054"/>
            <a:ext cx="3540668" cy="3184221"/>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4725942" y="1346902"/>
            <a:ext cx="3540668" cy="318436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4572000" y="612237"/>
            <a:ext cx="3694610" cy="734818"/>
          </a:xfrm>
        </p:spPr>
        <p:txBody>
          <a:bodyPr/>
          <a:lstStyle/>
          <a:p>
            <a:r>
              <a:rPr lang="pl-PL"/>
              <a:t>Kliknij, aby edytować styl</a:t>
            </a:r>
            <a:endParaRPr lang="en-US" dirty="0"/>
          </a:p>
        </p:txBody>
      </p:sp>
      <p:sp>
        <p:nvSpPr>
          <p:cNvPr id="3" name="Content Placeholder 2"/>
          <p:cNvSpPr>
            <a:spLocks noGrp="1"/>
          </p:cNvSpPr>
          <p:nvPr>
            <p:ph sz="half" idx="1"/>
          </p:nvPr>
        </p:nvSpPr>
        <p:spPr>
          <a:xfrm>
            <a:off x="4571999" y="1347054"/>
            <a:ext cx="3694937" cy="3184210"/>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612425"/>
            <a:ext cx="4264485" cy="3918839"/>
          </a:xfrm>
          <a:solidFill>
            <a:schemeClr val="bg1">
              <a:lumMod val="95000"/>
            </a:schemeClr>
          </a:solidFill>
        </p:spPr>
        <p:txBody>
          <a:bodyPr anchor="ctr" anchorCtr="0"/>
          <a:lstStyle>
            <a:lvl1pPr algn="ctr">
              <a:buFont typeface="Arial" panose="020B0604020202020204" pitchFamily="34" charset="0"/>
              <a:buNone/>
              <a:defRPr sz="680"/>
            </a:lvl1pPr>
          </a:lstStyle>
          <a:p>
            <a:r>
              <a:rPr lang="pl-PL" dirty="0"/>
              <a:t>Kliknij ikonę, aby dodać</a:t>
            </a:r>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77389" y="1347054"/>
            <a:ext cx="3540668" cy="3184221"/>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4725942" y="1346902"/>
            <a:ext cx="3540668" cy="318436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064" y="612237"/>
            <a:ext cx="7389546" cy="734818"/>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877390" y="1347054"/>
            <a:ext cx="7389547" cy="3184210"/>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877359" y="0"/>
            <a:ext cx="924287" cy="12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1801646" y="0"/>
            <a:ext cx="6464963"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7342353" y="4776201"/>
            <a:ext cx="923653" cy="122470"/>
          </a:xfrm>
          <a:prstGeom prst="rect">
            <a:avLst/>
          </a:prstGeom>
          <a:noFill/>
        </p:spPr>
        <p:txBody>
          <a:bodyPr vert="horz" lIns="0" tIns="72000" rIns="0" bIns="72000" rtlCol="0" anchor="ctr" anchorCtr="0"/>
          <a:lstStyle>
            <a:lvl1pPr algn="r">
              <a:defRPr sz="68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p:txStyles>
    <p:titleStyle>
      <a:lvl1pPr algn="l" defTabSz="685804" rtl="0" eaLnBrk="1" latinLnBrk="0" hangingPunct="1">
        <a:lnSpc>
          <a:spcPts val="2449"/>
        </a:lnSpc>
        <a:spcBef>
          <a:spcPct val="0"/>
        </a:spcBef>
        <a:buNone/>
        <a:defRPr sz="1905" b="1" kern="1200">
          <a:solidFill>
            <a:schemeClr val="tx2"/>
          </a:solidFill>
          <a:latin typeface="Open Sans" pitchFamily="2" charset="0"/>
          <a:ea typeface="Open Sans" pitchFamily="2" charset="0"/>
          <a:cs typeface="Open Sans" pitchFamily="2" charset="0"/>
        </a:defRPr>
      </a:lvl1pPr>
    </p:titleStyle>
    <p:bodyStyle>
      <a:lvl1pPr marL="171451" indent="-171451" algn="l" defTabSz="685804" rtl="0" eaLnBrk="1" latinLnBrk="0" hangingPunct="1">
        <a:lnSpc>
          <a:spcPts val="1633"/>
        </a:lnSpc>
        <a:spcBef>
          <a:spcPts val="750"/>
        </a:spcBef>
        <a:buClr>
          <a:schemeClr val="accent1"/>
        </a:buClr>
        <a:buFontTx/>
        <a:buBlip>
          <a:blip r:embed="rId12"/>
        </a:buBlip>
        <a:defRPr sz="1225" kern="1200">
          <a:solidFill>
            <a:schemeClr val="tx1"/>
          </a:solidFill>
          <a:latin typeface="Open Sans" pitchFamily="2" charset="0"/>
          <a:ea typeface="Open Sans" pitchFamily="2" charset="0"/>
          <a:cs typeface="Open Sans" pitchFamily="2" charset="0"/>
        </a:defRPr>
      </a:lvl1pPr>
      <a:lvl2pPr marL="514353" indent="-171451" algn="l" defTabSz="685804" rtl="0" eaLnBrk="1" latinLnBrk="0" hangingPunct="1">
        <a:lnSpc>
          <a:spcPts val="1633"/>
        </a:lnSpc>
        <a:spcBef>
          <a:spcPts val="375"/>
        </a:spcBef>
        <a:buFontTx/>
        <a:buBlip>
          <a:blip r:embed="rId13"/>
        </a:buBlip>
        <a:defRPr sz="1225" kern="1200">
          <a:solidFill>
            <a:schemeClr val="tx1"/>
          </a:solidFill>
          <a:latin typeface="Open Sans" pitchFamily="2" charset="0"/>
          <a:ea typeface="Open Sans" pitchFamily="2" charset="0"/>
          <a:cs typeface="Open Sans" pitchFamily="2" charset="0"/>
        </a:defRPr>
      </a:lvl2pPr>
      <a:lvl3pPr marL="857256" indent="-171451" algn="l" defTabSz="685804" rtl="0" eaLnBrk="1" latinLnBrk="0" hangingPunct="1">
        <a:lnSpc>
          <a:spcPts val="1633"/>
        </a:lnSpc>
        <a:spcBef>
          <a:spcPts val="375"/>
        </a:spcBef>
        <a:buFontTx/>
        <a:buBlip>
          <a:blip r:embed="rId14"/>
        </a:buBlip>
        <a:defRPr sz="1225" kern="1200">
          <a:solidFill>
            <a:schemeClr val="tx1"/>
          </a:solidFill>
          <a:latin typeface="Open Sans" pitchFamily="2" charset="0"/>
          <a:ea typeface="Open Sans" pitchFamily="2" charset="0"/>
          <a:cs typeface="Open Sans" pitchFamily="2" charset="0"/>
        </a:defRPr>
      </a:lvl3pPr>
      <a:lvl4pPr marL="1200158"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4pPr>
      <a:lvl5pPr marL="1543060"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5pPr>
      <a:lvl6pPr marL="1885963"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65"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67"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69"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4" rtl="0" eaLnBrk="1" latinLnBrk="0" hangingPunct="1">
        <a:defRPr sz="1350" kern="1200">
          <a:solidFill>
            <a:schemeClr val="tx1"/>
          </a:solidFill>
          <a:latin typeface="+mn-lt"/>
          <a:ea typeface="+mn-ea"/>
          <a:cs typeface="+mn-cs"/>
        </a:defRPr>
      </a:lvl1pPr>
      <a:lvl2pPr marL="342903" algn="l" defTabSz="685804" rtl="0" eaLnBrk="1" latinLnBrk="0" hangingPunct="1">
        <a:defRPr sz="1350" kern="1200">
          <a:solidFill>
            <a:schemeClr val="tx1"/>
          </a:solidFill>
          <a:latin typeface="+mn-lt"/>
          <a:ea typeface="+mn-ea"/>
          <a:cs typeface="+mn-cs"/>
        </a:defRPr>
      </a:lvl2pPr>
      <a:lvl3pPr marL="685804" algn="l" defTabSz="685804" rtl="0" eaLnBrk="1" latinLnBrk="0" hangingPunct="1">
        <a:defRPr sz="1350" kern="1200">
          <a:solidFill>
            <a:schemeClr val="tx1"/>
          </a:solidFill>
          <a:latin typeface="+mn-lt"/>
          <a:ea typeface="+mn-ea"/>
          <a:cs typeface="+mn-cs"/>
        </a:defRPr>
      </a:lvl3pPr>
      <a:lvl4pPr marL="1028707" algn="l" defTabSz="685804" rtl="0" eaLnBrk="1" latinLnBrk="0" hangingPunct="1">
        <a:defRPr sz="1350" kern="1200">
          <a:solidFill>
            <a:schemeClr val="tx1"/>
          </a:solidFill>
          <a:latin typeface="+mn-lt"/>
          <a:ea typeface="+mn-ea"/>
          <a:cs typeface="+mn-cs"/>
        </a:defRPr>
      </a:lvl4pPr>
      <a:lvl5pPr marL="1371609" algn="l" defTabSz="685804" rtl="0" eaLnBrk="1" latinLnBrk="0" hangingPunct="1">
        <a:defRPr sz="1350" kern="1200">
          <a:solidFill>
            <a:schemeClr val="tx1"/>
          </a:solidFill>
          <a:latin typeface="+mn-lt"/>
          <a:ea typeface="+mn-ea"/>
          <a:cs typeface="+mn-cs"/>
        </a:defRPr>
      </a:lvl5pPr>
      <a:lvl6pPr marL="1714511" algn="l" defTabSz="685804" rtl="0" eaLnBrk="1" latinLnBrk="0" hangingPunct="1">
        <a:defRPr sz="1350" kern="1200">
          <a:solidFill>
            <a:schemeClr val="tx1"/>
          </a:solidFill>
          <a:latin typeface="+mn-lt"/>
          <a:ea typeface="+mn-ea"/>
          <a:cs typeface="+mn-cs"/>
        </a:defRPr>
      </a:lvl6pPr>
      <a:lvl7pPr marL="2057413" algn="l" defTabSz="685804" rtl="0" eaLnBrk="1" latinLnBrk="0" hangingPunct="1">
        <a:defRPr sz="1350" kern="1200">
          <a:solidFill>
            <a:schemeClr val="tx1"/>
          </a:solidFill>
          <a:latin typeface="+mn-lt"/>
          <a:ea typeface="+mn-ea"/>
          <a:cs typeface="+mn-cs"/>
        </a:defRPr>
      </a:lvl7pPr>
      <a:lvl8pPr marL="2400316" algn="l" defTabSz="685804" rtl="0" eaLnBrk="1" latinLnBrk="0" hangingPunct="1">
        <a:defRPr sz="1350" kern="1200">
          <a:solidFill>
            <a:schemeClr val="tx1"/>
          </a:solidFill>
          <a:latin typeface="+mn-lt"/>
          <a:ea typeface="+mn-ea"/>
          <a:cs typeface="+mn-cs"/>
        </a:defRPr>
      </a:lvl8pPr>
      <a:lvl9pPr marL="2743218" algn="l" defTabSz="6858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5" userDrawn="1">
          <p15:clr>
            <a:srgbClr val="F26B43"/>
          </p15:clr>
        </p15:guide>
        <p15:guide id="2" pos="358" userDrawn="1">
          <p15:clr>
            <a:srgbClr val="F26B43"/>
          </p15:clr>
        </p15:guide>
        <p15:guide id="3" pos="552" userDrawn="1">
          <p15:clr>
            <a:srgbClr val="F26B43"/>
          </p15:clr>
        </p15:guide>
        <p15:guide id="4" pos="747" userDrawn="1">
          <p15:clr>
            <a:srgbClr val="F26B43"/>
          </p15:clr>
        </p15:guide>
        <p15:guide id="5" pos="941" userDrawn="1">
          <p15:clr>
            <a:srgbClr val="F26B43"/>
          </p15:clr>
        </p15:guide>
        <p15:guide id="6" pos="1135" userDrawn="1">
          <p15:clr>
            <a:srgbClr val="F26B43"/>
          </p15:clr>
        </p15:guide>
        <p15:guide id="7" pos="1328" userDrawn="1">
          <p15:clr>
            <a:srgbClr val="F26B43"/>
          </p15:clr>
        </p15:guide>
        <p15:guide id="8" pos="1522" userDrawn="1">
          <p15:clr>
            <a:srgbClr val="F26B43"/>
          </p15:clr>
        </p15:guide>
        <p15:guide id="9" pos="1716" userDrawn="1">
          <p15:clr>
            <a:srgbClr val="F26B43"/>
          </p15:clr>
        </p15:guide>
        <p15:guide id="10" pos="1911" userDrawn="1">
          <p15:clr>
            <a:srgbClr val="F26B43"/>
          </p15:clr>
        </p15:guide>
        <p15:guide id="11" pos="2104" userDrawn="1">
          <p15:clr>
            <a:srgbClr val="F26B43"/>
          </p15:clr>
        </p15:guide>
        <p15:guide id="12" pos="2298" userDrawn="1">
          <p15:clr>
            <a:srgbClr val="F26B43"/>
          </p15:clr>
        </p15:guide>
        <p15:guide id="13" pos="2492" userDrawn="1">
          <p15:clr>
            <a:srgbClr val="F26B43"/>
          </p15:clr>
        </p15:guide>
        <p15:guide id="14" pos="2686" userDrawn="1">
          <p15:clr>
            <a:srgbClr val="F26B43"/>
          </p15:clr>
        </p15:guide>
        <p15:guide id="15" pos="2880" userDrawn="1">
          <p15:clr>
            <a:srgbClr val="F26B43"/>
          </p15:clr>
        </p15:guide>
        <p15:guide id="16" pos="3074" userDrawn="1">
          <p15:clr>
            <a:srgbClr val="F26B43"/>
          </p15:clr>
        </p15:guide>
        <p15:guide id="17" pos="3268" userDrawn="1">
          <p15:clr>
            <a:srgbClr val="F26B43"/>
          </p15:clr>
        </p15:guide>
        <p15:guide id="18" pos="3462" userDrawn="1">
          <p15:clr>
            <a:srgbClr val="F26B43"/>
          </p15:clr>
        </p15:guide>
        <p15:guide id="19" pos="3656" userDrawn="1">
          <p15:clr>
            <a:srgbClr val="F26B43"/>
          </p15:clr>
        </p15:guide>
        <p15:guide id="20" pos="3849" userDrawn="1">
          <p15:clr>
            <a:srgbClr val="F26B43"/>
          </p15:clr>
        </p15:guide>
        <p15:guide id="21" pos="4044" userDrawn="1">
          <p15:clr>
            <a:srgbClr val="F26B43"/>
          </p15:clr>
        </p15:guide>
        <p15:guide id="22" pos="4238" userDrawn="1">
          <p15:clr>
            <a:srgbClr val="F26B43"/>
          </p15:clr>
        </p15:guide>
        <p15:guide id="23" pos="4432" userDrawn="1">
          <p15:clr>
            <a:srgbClr val="F26B43"/>
          </p15:clr>
        </p15:guide>
        <p15:guide id="24" pos="4625" userDrawn="1">
          <p15:clr>
            <a:srgbClr val="F26B43"/>
          </p15:clr>
        </p15:guide>
        <p15:guide id="25" pos="4819" userDrawn="1">
          <p15:clr>
            <a:srgbClr val="F26B43"/>
          </p15:clr>
        </p15:guide>
        <p15:guide id="26" pos="5013" userDrawn="1">
          <p15:clr>
            <a:srgbClr val="F26B43"/>
          </p15:clr>
        </p15:guide>
        <p15:guide id="27" pos="5208" userDrawn="1">
          <p15:clr>
            <a:srgbClr val="F26B43"/>
          </p15:clr>
        </p15:guide>
        <p15:guide id="28" pos="5402" userDrawn="1">
          <p15:clr>
            <a:srgbClr val="F26B43"/>
          </p15:clr>
        </p15:guide>
        <p15:guide id="29" pos="5595" userDrawn="1">
          <p15:clr>
            <a:srgbClr val="F26B43"/>
          </p15:clr>
        </p15:guide>
        <p15:guide id="30" orient="horz" pos="77" userDrawn="1">
          <p15:clr>
            <a:srgbClr val="F26B43"/>
          </p15:clr>
        </p15:guide>
        <p15:guide id="31" orient="horz" pos="231" userDrawn="1">
          <p15:clr>
            <a:srgbClr val="F26B43"/>
          </p15:clr>
        </p15:guide>
        <p15:guide id="32" orient="horz" pos="386" userDrawn="1">
          <p15:clr>
            <a:srgbClr val="F26B43"/>
          </p15:clr>
        </p15:guide>
        <p15:guide id="33" orient="horz" pos="540" userDrawn="1">
          <p15:clr>
            <a:srgbClr val="F26B43"/>
          </p15:clr>
        </p15:guide>
        <p15:guide id="34" orient="horz" pos="694" userDrawn="1">
          <p15:clr>
            <a:srgbClr val="F26B43"/>
          </p15:clr>
        </p15:guide>
        <p15:guide id="35" orient="horz" pos="848" userDrawn="1">
          <p15:clr>
            <a:srgbClr val="F26B43"/>
          </p15:clr>
        </p15:guide>
        <p15:guide id="36" orient="horz" pos="1003" userDrawn="1">
          <p15:clr>
            <a:srgbClr val="F26B43"/>
          </p15:clr>
        </p15:guide>
        <p15:guide id="37" orient="horz" pos="1157" userDrawn="1">
          <p15:clr>
            <a:srgbClr val="F26B43"/>
          </p15:clr>
        </p15:guide>
        <p15:guide id="38" orient="horz" pos="1311" userDrawn="1">
          <p15:clr>
            <a:srgbClr val="F26B43"/>
          </p15:clr>
        </p15:guide>
        <p15:guide id="39" orient="horz" pos="1466" userDrawn="1">
          <p15:clr>
            <a:srgbClr val="F26B43"/>
          </p15:clr>
        </p15:guide>
        <p15:guide id="40" orient="horz" pos="1620" userDrawn="1">
          <p15:clr>
            <a:srgbClr val="F26B43"/>
          </p15:clr>
        </p15:guide>
        <p15:guide id="41" orient="horz" pos="1774" userDrawn="1">
          <p15:clr>
            <a:srgbClr val="F26B43"/>
          </p15:clr>
        </p15:guide>
        <p15:guide id="42" orient="horz" pos="1929" userDrawn="1">
          <p15:clr>
            <a:srgbClr val="F26B43"/>
          </p15:clr>
        </p15:guide>
        <p15:guide id="43" orient="horz" pos="2083" userDrawn="1">
          <p15:clr>
            <a:srgbClr val="F26B43"/>
          </p15:clr>
        </p15:guide>
        <p15:guide id="44" orient="horz" pos="2237" userDrawn="1">
          <p15:clr>
            <a:srgbClr val="F26B43"/>
          </p15:clr>
        </p15:guide>
        <p15:guide id="45" orient="horz" pos="2392" userDrawn="1">
          <p15:clr>
            <a:srgbClr val="F26B43"/>
          </p15:clr>
        </p15:guide>
        <p15:guide id="46" orient="horz" pos="2546" userDrawn="1">
          <p15:clr>
            <a:srgbClr val="F26B43"/>
          </p15:clr>
        </p15:guide>
        <p15:guide id="47" orient="horz" pos="2700" userDrawn="1">
          <p15:clr>
            <a:srgbClr val="F26B43"/>
          </p15:clr>
        </p15:guide>
        <p15:guide id="48" orient="horz" pos="2854" userDrawn="1">
          <p15:clr>
            <a:srgbClr val="F26B43"/>
          </p15:clr>
        </p15:guide>
        <p15:guide id="49" orient="horz" pos="3009" userDrawn="1">
          <p15:clr>
            <a:srgbClr val="F26B43"/>
          </p15:clr>
        </p15:guide>
        <p15:guide id="50" orient="horz" pos="31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mwik.bydgoszcz.pl/category/bydgoszcz-zielono-niebiesk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F33F18E-394A-4875-831B-31657E1ED194}"/>
              </a:ext>
            </a:extLst>
          </p:cNvPr>
          <p:cNvSpPr>
            <a:spLocks noGrp="1"/>
          </p:cNvSpPr>
          <p:nvPr>
            <p:ph type="ctrTitle"/>
          </p:nvPr>
        </p:nvSpPr>
        <p:spPr/>
        <p:txBody>
          <a:bodyPr>
            <a:normAutofit fontScale="90000"/>
          </a:bodyPr>
          <a:lstStyle/>
          <a:p>
            <a:r>
              <a:rPr lang="pl-PL" dirty="0"/>
              <a:t>Działania na rzecz gospodarki wodnej </a:t>
            </a:r>
            <a:br>
              <a:rPr lang="pl-PL" dirty="0"/>
            </a:br>
            <a:r>
              <a:rPr lang="pl-PL" dirty="0"/>
              <a:t>w gminach. Przeciwdziałanie skutkom zmian klimatu.</a:t>
            </a:r>
          </a:p>
        </p:txBody>
      </p:sp>
      <p:sp>
        <p:nvSpPr>
          <p:cNvPr id="6" name="Podtytuł 5">
            <a:extLst>
              <a:ext uri="{FF2B5EF4-FFF2-40B4-BE49-F238E27FC236}">
                <a16:creationId xmlns:a16="http://schemas.microsoft.com/office/drawing/2014/main" id="{98442F97-59AD-4C59-AFE5-5C69181711B8}"/>
              </a:ext>
            </a:extLst>
          </p:cNvPr>
          <p:cNvSpPr>
            <a:spLocks noGrp="1"/>
          </p:cNvSpPr>
          <p:nvPr>
            <p:ph type="subTitle" idx="1"/>
          </p:nvPr>
        </p:nvSpPr>
        <p:spPr/>
        <p:txBody>
          <a:bodyPr/>
          <a:lstStyle/>
          <a:p>
            <a:r>
              <a:rPr lang="pl-PL" dirty="0"/>
              <a:t>Jarosław Orliński, Dyrektor Departamentu Programów Infrastrukturalnych </a:t>
            </a:r>
            <a:r>
              <a:rPr lang="pl-PL" dirty="0" err="1"/>
              <a:t>MFiPR</a:t>
            </a:r>
            <a:endParaRPr lang="pl-PL" dirty="0"/>
          </a:p>
        </p:txBody>
      </p:sp>
      <p:sp>
        <p:nvSpPr>
          <p:cNvPr id="2" name="Symbol zastępczy daty 1">
            <a:extLst>
              <a:ext uri="{FF2B5EF4-FFF2-40B4-BE49-F238E27FC236}">
                <a16:creationId xmlns:a16="http://schemas.microsoft.com/office/drawing/2014/main" id="{01A395D3-35E7-4FC6-9F13-A51704F85134}"/>
              </a:ext>
            </a:extLst>
          </p:cNvPr>
          <p:cNvSpPr>
            <a:spLocks noGrp="1"/>
          </p:cNvSpPr>
          <p:nvPr>
            <p:ph type="dt" sz="half" idx="10"/>
          </p:nvPr>
        </p:nvSpPr>
        <p:spPr/>
        <p:txBody>
          <a:bodyPr/>
          <a:lstStyle/>
          <a:p>
            <a:fld id="{A83385F5-A64F-428D-9CAC-5D502640F501}" type="datetime1">
              <a:rPr lang="pl-PL" smtClean="0"/>
              <a:t>2025-10-20</a:t>
            </a:fld>
            <a:endParaRPr lang="pl-PL" dirty="0"/>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FF3BB4-72CA-4BE5-862D-CB120DA12C22}"/>
              </a:ext>
            </a:extLst>
          </p:cNvPr>
          <p:cNvSpPr>
            <a:spLocks noGrp="1"/>
          </p:cNvSpPr>
          <p:nvPr>
            <p:ph type="title"/>
          </p:nvPr>
        </p:nvSpPr>
        <p:spPr>
          <a:xfrm>
            <a:off x="893050" y="244829"/>
            <a:ext cx="7632848" cy="734818"/>
          </a:xfrm>
        </p:spPr>
        <p:txBody>
          <a:bodyPr>
            <a:noAutofit/>
          </a:bodyPr>
          <a:lstStyle/>
          <a:p>
            <a:r>
              <a:rPr lang="pl-PL" sz="1900" dirty="0">
                <a:solidFill>
                  <a:srgbClr val="008000"/>
                </a:solidFill>
              </a:rPr>
              <a:t>SEKTOR ŚRODOWISKA </a:t>
            </a:r>
            <a:r>
              <a:rPr lang="pl-PL" sz="1900" dirty="0">
                <a:solidFill>
                  <a:srgbClr val="008744"/>
                </a:solidFill>
              </a:rPr>
              <a:t>– </a:t>
            </a:r>
            <a:r>
              <a:rPr lang="pl-PL" sz="1900" dirty="0">
                <a:solidFill>
                  <a:schemeClr val="tx1"/>
                </a:solidFill>
              </a:rPr>
              <a:t>trwające nabory związane z usuwaniem skutków powodzi i budowy odporności 2024 / 2025 r. </a:t>
            </a:r>
          </a:p>
        </p:txBody>
      </p:sp>
      <p:sp>
        <p:nvSpPr>
          <p:cNvPr id="3" name="Symbol zastępczy zawartości 2">
            <a:extLst>
              <a:ext uri="{FF2B5EF4-FFF2-40B4-BE49-F238E27FC236}">
                <a16:creationId xmlns:a16="http://schemas.microsoft.com/office/drawing/2014/main" id="{919975A2-2F2C-4C35-9E11-18B83F7CCA9A}"/>
              </a:ext>
            </a:extLst>
          </p:cNvPr>
          <p:cNvSpPr>
            <a:spLocks noGrp="1"/>
          </p:cNvSpPr>
          <p:nvPr>
            <p:ph idx="1"/>
          </p:nvPr>
        </p:nvSpPr>
        <p:spPr>
          <a:xfrm>
            <a:off x="832552" y="979647"/>
            <a:ext cx="7478896" cy="2837584"/>
          </a:xfrm>
        </p:spPr>
        <p:txBody>
          <a:bodyPr>
            <a:noAutofit/>
          </a:bodyPr>
          <a:lstStyle/>
          <a:p>
            <a:pPr marL="0" indent="0">
              <a:lnSpc>
                <a:spcPct val="120000"/>
              </a:lnSpc>
              <a:buNone/>
            </a:pPr>
            <a:r>
              <a:rPr lang="pl-PL" sz="1600" b="1" dirty="0">
                <a:solidFill>
                  <a:srgbClr val="008000"/>
                </a:solidFill>
              </a:rPr>
              <a:t>Odbudowa infrastruktury wodno-ściekowej po powodzi (przebudowa, remont sieci wodno-kanalizacyjnej i oczyszczalni ścieków, które ucierpiały w wyniku powodzi)</a:t>
            </a:r>
          </a:p>
          <a:p>
            <a:pPr marL="0" indent="0">
              <a:lnSpc>
                <a:spcPct val="120000"/>
              </a:lnSpc>
              <a:spcAft>
                <a:spcPts val="600"/>
              </a:spcAft>
              <a:buNone/>
            </a:pPr>
            <a:r>
              <a:rPr lang="pl-PL" sz="1600" dirty="0"/>
              <a:t>Wsparcie dotyczy przedsięwzięć polegających na przywróceniu funkcjonalności lub odbudowie uszkodzonej lub zniszczonej w wyniku powodzi infrastruktury służącej do odbioru i oczyszczania ścieków komunalnych na terenach aglomeracji o wielkości od 2 000 RLM ujętych w Krajowym Programie Oczyszczania Ścieków Komunalnych</a:t>
            </a:r>
            <a:endParaRPr lang="pl-PL" sz="1600" b="1" dirty="0">
              <a:solidFill>
                <a:srgbClr val="008000"/>
              </a:solidFill>
            </a:endParaRPr>
          </a:p>
          <a:p>
            <a:pPr marL="180000" indent="-180000">
              <a:lnSpc>
                <a:spcPct val="120000"/>
              </a:lnSpc>
              <a:spcBef>
                <a:spcPts val="0"/>
              </a:spcBef>
              <a:buClrTx/>
              <a:buFont typeface="Arial" panose="020B0604020202020204" pitchFamily="34" charset="0"/>
              <a:buChar char="•"/>
            </a:pPr>
            <a:r>
              <a:rPr lang="pl-PL" sz="1600" dirty="0"/>
              <a:t>termin naboru: 23.06.2025  – 31.12.2025 </a:t>
            </a:r>
          </a:p>
          <a:p>
            <a:pPr marL="180000" indent="-180000">
              <a:lnSpc>
                <a:spcPct val="120000"/>
              </a:lnSpc>
              <a:spcBef>
                <a:spcPts val="0"/>
              </a:spcBef>
              <a:buClrTx/>
              <a:buFont typeface="Arial" panose="020B0604020202020204" pitchFamily="34" charset="0"/>
              <a:buChar char="•"/>
            </a:pPr>
            <a:r>
              <a:rPr lang="pl-PL" sz="1600" dirty="0"/>
              <a:t>budżet naboru: 500 mln zł </a:t>
            </a:r>
          </a:p>
          <a:p>
            <a:pPr marL="180000" indent="-180000">
              <a:lnSpc>
                <a:spcPct val="120000"/>
              </a:lnSpc>
              <a:spcBef>
                <a:spcPts val="0"/>
              </a:spcBef>
              <a:buClrTx/>
              <a:buFont typeface="Arial" panose="020B0604020202020204" pitchFamily="34" charset="0"/>
              <a:buChar char="•"/>
            </a:pPr>
            <a:r>
              <a:rPr lang="pl-PL" sz="1600" dirty="0"/>
              <a:t>obszar: tereny dotknięte skutkami powodzi</a:t>
            </a:r>
          </a:p>
          <a:p>
            <a:pPr marL="180000" indent="-180000">
              <a:lnSpc>
                <a:spcPct val="120000"/>
              </a:lnSpc>
              <a:spcBef>
                <a:spcPts val="0"/>
              </a:spcBef>
              <a:buClrTx/>
              <a:buFont typeface="Arial" panose="020B0604020202020204" pitchFamily="34" charset="0"/>
              <a:buChar char="•"/>
            </a:pPr>
            <a:r>
              <a:rPr lang="pl-PL" sz="1600" dirty="0"/>
              <a:t>beneficjenci: jednostki samorządu terytorialnego i przedsiębiorstwa samorządowe</a:t>
            </a:r>
          </a:p>
          <a:p>
            <a:pPr marL="0" indent="0">
              <a:buNone/>
            </a:pPr>
            <a:endParaRPr lang="pl-PL" sz="1600" dirty="0">
              <a:solidFill>
                <a:srgbClr val="008744"/>
              </a:solidFill>
            </a:endParaRPr>
          </a:p>
        </p:txBody>
      </p:sp>
      <p:sp>
        <p:nvSpPr>
          <p:cNvPr id="4" name="Symbol zastępczy numeru slajdu 3">
            <a:extLst>
              <a:ext uri="{FF2B5EF4-FFF2-40B4-BE49-F238E27FC236}">
                <a16:creationId xmlns:a16="http://schemas.microsoft.com/office/drawing/2014/main" id="{4ACACEF5-319B-47C6-B2BF-7FF0D3BE315C}"/>
              </a:ext>
            </a:extLst>
          </p:cNvPr>
          <p:cNvSpPr>
            <a:spLocks noGrp="1"/>
          </p:cNvSpPr>
          <p:nvPr>
            <p:ph type="sldNum" sz="quarter" idx="10"/>
          </p:nvPr>
        </p:nvSpPr>
        <p:spPr/>
        <p:txBody>
          <a:bodyPr/>
          <a:lstStyle/>
          <a:p>
            <a:fld id="{EB4015AA-59F6-416B-87A6-8E3D940284E2}" type="slidenum">
              <a:rPr lang="pl-PL" smtClean="0"/>
              <a:pPr/>
              <a:t>10</a:t>
            </a:fld>
            <a:endParaRPr lang="pl-PL" dirty="0"/>
          </a:p>
        </p:txBody>
      </p:sp>
    </p:spTree>
    <p:extLst>
      <p:ext uri="{BB962C8B-B14F-4D97-AF65-F5344CB8AC3E}">
        <p14:creationId xmlns:p14="http://schemas.microsoft.com/office/powerpoint/2010/main" val="3220516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CEF289-8716-452C-B792-A0033DE30A53}"/>
              </a:ext>
            </a:extLst>
          </p:cNvPr>
          <p:cNvSpPr>
            <a:spLocks noGrp="1"/>
          </p:cNvSpPr>
          <p:nvPr>
            <p:ph type="title"/>
          </p:nvPr>
        </p:nvSpPr>
        <p:spPr>
          <a:xfrm>
            <a:off x="877227" y="367299"/>
            <a:ext cx="7389546" cy="734818"/>
          </a:xfrm>
        </p:spPr>
        <p:txBody>
          <a:bodyPr>
            <a:noAutofit/>
          </a:bodyPr>
          <a:lstStyle/>
          <a:p>
            <a:r>
              <a:rPr lang="pl-PL" sz="2000" dirty="0">
                <a:solidFill>
                  <a:srgbClr val="008000"/>
                </a:solidFill>
              </a:rPr>
              <a:t>SEKTOR ŚRODOWISKA </a:t>
            </a:r>
            <a:r>
              <a:rPr lang="pl-PL" sz="2000" dirty="0">
                <a:solidFill>
                  <a:srgbClr val="008744"/>
                </a:solidFill>
              </a:rPr>
              <a:t>– </a:t>
            </a:r>
            <a:r>
              <a:rPr lang="pl-PL" sz="2000" dirty="0">
                <a:solidFill>
                  <a:schemeClr val="tx1"/>
                </a:solidFill>
              </a:rPr>
              <a:t>trwające nabory związane </a:t>
            </a:r>
            <a:br>
              <a:rPr lang="pl-PL" sz="2000" dirty="0">
                <a:solidFill>
                  <a:schemeClr val="tx1"/>
                </a:solidFill>
              </a:rPr>
            </a:br>
            <a:r>
              <a:rPr lang="pl-PL" sz="2000" dirty="0">
                <a:solidFill>
                  <a:schemeClr val="tx1"/>
                </a:solidFill>
              </a:rPr>
              <a:t>z usuwaniem skutków powodzi i budowy odporności 2024/2025 r. </a:t>
            </a:r>
          </a:p>
        </p:txBody>
      </p:sp>
      <p:sp>
        <p:nvSpPr>
          <p:cNvPr id="4" name="Symbol zastępczy numeru slajdu 3">
            <a:extLst>
              <a:ext uri="{FF2B5EF4-FFF2-40B4-BE49-F238E27FC236}">
                <a16:creationId xmlns:a16="http://schemas.microsoft.com/office/drawing/2014/main" id="{C9324D45-DF7C-451A-9AB3-17BA3B74144D}"/>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
        <p:nvSpPr>
          <p:cNvPr id="5" name="pole tekstowe 4">
            <a:extLst>
              <a:ext uri="{FF2B5EF4-FFF2-40B4-BE49-F238E27FC236}">
                <a16:creationId xmlns:a16="http://schemas.microsoft.com/office/drawing/2014/main" id="{5A6F3817-C104-41A3-98BD-7A81E9D5C447}"/>
              </a:ext>
            </a:extLst>
          </p:cNvPr>
          <p:cNvSpPr txBox="1"/>
          <p:nvPr/>
        </p:nvSpPr>
        <p:spPr>
          <a:xfrm>
            <a:off x="791580" y="1424446"/>
            <a:ext cx="7560840" cy="3370153"/>
          </a:xfrm>
          <a:prstGeom prst="rect">
            <a:avLst/>
          </a:prstGeom>
          <a:noFill/>
        </p:spPr>
        <p:txBody>
          <a:bodyPr wrap="square" rtlCol="0">
            <a:spAutoFit/>
          </a:bodyPr>
          <a:lstStyle/>
          <a:p>
            <a:pPr marL="0" indent="0">
              <a:buNone/>
            </a:pPr>
            <a:r>
              <a:rPr lang="pl-PL" sz="1600" b="1" dirty="0">
                <a:solidFill>
                  <a:srgbClr val="008000"/>
                </a:solidFill>
                <a:latin typeface="Open Sans" pitchFamily="2" charset="0"/>
                <a:ea typeface="Open Sans" pitchFamily="2" charset="0"/>
                <a:cs typeface="Open Sans" pitchFamily="2" charset="0"/>
              </a:rPr>
              <a:t>Odbudowa infrastruktury do zaopatrzenia w wodę po powodzi (systemy zaopatrzenia w wodę, np. modernizacja i zabezpieczenie uszkodzonych stacji uzdatniania wody)</a:t>
            </a:r>
          </a:p>
          <a:p>
            <a:pPr marL="0" indent="0">
              <a:buNone/>
            </a:pPr>
            <a:endParaRPr lang="pl-PL" sz="1600" b="1" dirty="0">
              <a:solidFill>
                <a:srgbClr val="008000"/>
              </a:solidFill>
              <a:latin typeface="Open Sans" pitchFamily="2" charset="0"/>
              <a:ea typeface="Open Sans" pitchFamily="2" charset="0"/>
              <a:cs typeface="Open Sans" pitchFamily="2" charset="0"/>
            </a:endParaRPr>
          </a:p>
          <a:p>
            <a:pPr marL="0" indent="0">
              <a:spcAft>
                <a:spcPts val="600"/>
              </a:spcAft>
              <a:buNone/>
            </a:pPr>
            <a:r>
              <a:rPr lang="pl-PL" sz="1600" dirty="0">
                <a:latin typeface="Open Sans" pitchFamily="2" charset="0"/>
                <a:ea typeface="Open Sans" pitchFamily="2" charset="0"/>
                <a:cs typeface="Open Sans" pitchFamily="2" charset="0"/>
              </a:rPr>
              <a:t>Wsparcie dotyczy przedsięwzięć polegających na przywróceniu funkcjonalności lub odbudowie uszkodzonej lub zniszczonej w wyniku powodzi infrastruktury służącej do zaopatrzenia w wodę do spożycia. </a:t>
            </a:r>
            <a:endParaRPr lang="pl-PL" sz="1600" b="1" dirty="0">
              <a:solidFill>
                <a:srgbClr val="008000"/>
              </a:solidFill>
              <a:latin typeface="Open Sans" pitchFamily="2" charset="0"/>
              <a:ea typeface="Open Sans" pitchFamily="2" charset="0"/>
              <a:cs typeface="Open Sans" pitchFamily="2" charset="0"/>
            </a:endParaRPr>
          </a:p>
          <a:p>
            <a:pPr marL="180000" indent="-180000">
              <a:buClrTx/>
              <a:buFont typeface="Arial" panose="020B0604020202020204" pitchFamily="34" charset="0"/>
              <a:buChar char="•"/>
            </a:pPr>
            <a:r>
              <a:rPr lang="pl-PL" sz="1600" dirty="0">
                <a:latin typeface="Open Sans" pitchFamily="2" charset="0"/>
                <a:ea typeface="Open Sans" pitchFamily="2" charset="0"/>
                <a:cs typeface="Open Sans" pitchFamily="2" charset="0"/>
              </a:rPr>
              <a:t>termin naboru: 23.06.2025  – 31.12.2025 </a:t>
            </a:r>
          </a:p>
          <a:p>
            <a:pPr marL="180000" indent="-180000">
              <a:buClrTx/>
              <a:buFont typeface="Arial" panose="020B0604020202020204" pitchFamily="34" charset="0"/>
              <a:buChar char="•"/>
            </a:pPr>
            <a:r>
              <a:rPr lang="pl-PL" sz="1600" dirty="0">
                <a:latin typeface="Open Sans" pitchFamily="2" charset="0"/>
                <a:ea typeface="Open Sans" pitchFamily="2" charset="0"/>
                <a:cs typeface="Open Sans" pitchFamily="2" charset="0"/>
              </a:rPr>
              <a:t>budżet naboru: 500 mln zł</a:t>
            </a:r>
          </a:p>
          <a:p>
            <a:pPr marL="180000" indent="-180000">
              <a:buClrTx/>
              <a:buFont typeface="Arial" panose="020B0604020202020204" pitchFamily="34" charset="0"/>
              <a:buChar char="•"/>
            </a:pPr>
            <a:r>
              <a:rPr lang="pl-PL" sz="1600" dirty="0">
                <a:latin typeface="Open Sans" pitchFamily="2" charset="0"/>
                <a:ea typeface="Open Sans" pitchFamily="2" charset="0"/>
                <a:cs typeface="Open Sans" pitchFamily="2" charset="0"/>
              </a:rPr>
              <a:t>obszar: tereny dotknięte skutkami powodzi</a:t>
            </a:r>
          </a:p>
          <a:p>
            <a:pPr marL="180000" indent="-180000">
              <a:buClrTx/>
              <a:buFont typeface="Arial" panose="020B0604020202020204" pitchFamily="34" charset="0"/>
              <a:buChar char="•"/>
            </a:pPr>
            <a:r>
              <a:rPr lang="pl-PL" sz="1600" dirty="0">
                <a:latin typeface="Open Sans" pitchFamily="2" charset="0"/>
                <a:ea typeface="Open Sans" pitchFamily="2" charset="0"/>
                <a:cs typeface="Open Sans" pitchFamily="2" charset="0"/>
              </a:rPr>
              <a:t>beneficjenci: Jednostki samorządu terytorialnego i przedsiębiorstwa samorządowe</a:t>
            </a:r>
          </a:p>
          <a:p>
            <a:endParaRPr lang="pl-PL" sz="16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63090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CEF289-8716-452C-B792-A0033DE30A53}"/>
              </a:ext>
            </a:extLst>
          </p:cNvPr>
          <p:cNvSpPr>
            <a:spLocks noGrp="1"/>
          </p:cNvSpPr>
          <p:nvPr>
            <p:ph type="title"/>
          </p:nvPr>
        </p:nvSpPr>
        <p:spPr>
          <a:xfrm>
            <a:off x="877227" y="367299"/>
            <a:ext cx="7389546" cy="734818"/>
          </a:xfrm>
        </p:spPr>
        <p:txBody>
          <a:bodyPr>
            <a:noAutofit/>
          </a:bodyPr>
          <a:lstStyle/>
          <a:p>
            <a:r>
              <a:rPr lang="pl-PL" sz="2000" dirty="0">
                <a:solidFill>
                  <a:srgbClr val="008000"/>
                </a:solidFill>
              </a:rPr>
              <a:t>SEKTOR ŚRODOWISKA </a:t>
            </a:r>
            <a:r>
              <a:rPr lang="pl-PL" sz="2000" dirty="0">
                <a:solidFill>
                  <a:srgbClr val="008744"/>
                </a:solidFill>
              </a:rPr>
              <a:t>– </a:t>
            </a:r>
            <a:r>
              <a:rPr lang="pl-PL" sz="2000" b="1" i="0" dirty="0">
                <a:solidFill>
                  <a:schemeClr val="tx1"/>
                </a:solidFill>
                <a:effectLst/>
                <a:latin typeface="Open Sans" panose="020B0606030504020204" pitchFamily="34" charset="0"/>
              </a:rPr>
              <a:t>Inwestycje w zrównoważoną gospodarkę wodno-ściekową na terenach wiejskich </a:t>
            </a:r>
            <a:br>
              <a:rPr lang="pl-PL" sz="2000" b="1" i="0" dirty="0">
                <a:solidFill>
                  <a:schemeClr val="tx1"/>
                </a:solidFill>
                <a:effectLst/>
                <a:latin typeface="Open Sans" panose="020B0606030504020204" pitchFamily="34" charset="0"/>
              </a:rPr>
            </a:br>
            <a:r>
              <a:rPr lang="pl-PL" sz="2000" b="1" i="0" dirty="0">
                <a:solidFill>
                  <a:schemeClr val="tx1"/>
                </a:solidFill>
                <a:effectLst/>
                <a:latin typeface="Open Sans" panose="020B0606030504020204" pitchFamily="34" charset="0"/>
              </a:rPr>
              <a:t>w ramach KPO</a:t>
            </a:r>
            <a:br>
              <a:rPr lang="pl-PL" sz="2000" b="1" i="0" dirty="0">
                <a:solidFill>
                  <a:schemeClr val="tx1"/>
                </a:solidFill>
                <a:effectLst/>
                <a:latin typeface="Open Sans" panose="020B0606030504020204" pitchFamily="34" charset="0"/>
              </a:rPr>
            </a:br>
            <a:br>
              <a:rPr lang="pl-PL" sz="2000" b="1" i="0" dirty="0">
                <a:solidFill>
                  <a:schemeClr val="tx1"/>
                </a:solidFill>
                <a:effectLst/>
                <a:latin typeface="Open Sans" panose="020B0606030504020204" pitchFamily="34" charset="0"/>
              </a:rPr>
            </a:br>
            <a:br>
              <a:rPr lang="pl-PL" sz="2000" b="1" i="0" dirty="0">
                <a:solidFill>
                  <a:schemeClr val="tx1"/>
                </a:solidFill>
                <a:effectLst/>
                <a:latin typeface="Open Sans" panose="020B0606030504020204" pitchFamily="34" charset="0"/>
              </a:rPr>
            </a:br>
            <a:endParaRPr lang="pl-PL" sz="2000" dirty="0">
              <a:solidFill>
                <a:schemeClr val="tx1"/>
              </a:solidFill>
            </a:endParaRPr>
          </a:p>
        </p:txBody>
      </p:sp>
      <p:sp>
        <p:nvSpPr>
          <p:cNvPr id="4" name="Symbol zastępczy numeru slajdu 3">
            <a:extLst>
              <a:ext uri="{FF2B5EF4-FFF2-40B4-BE49-F238E27FC236}">
                <a16:creationId xmlns:a16="http://schemas.microsoft.com/office/drawing/2014/main" id="{C9324D45-DF7C-451A-9AB3-17BA3B74144D}"/>
              </a:ext>
            </a:extLst>
          </p:cNvPr>
          <p:cNvSpPr>
            <a:spLocks noGrp="1"/>
          </p:cNvSpPr>
          <p:nvPr>
            <p:ph type="sldNum" sz="quarter" idx="10"/>
          </p:nvPr>
        </p:nvSpPr>
        <p:spPr/>
        <p:txBody>
          <a:bodyPr/>
          <a:lstStyle/>
          <a:p>
            <a:fld id="{EB4015AA-59F6-416B-87A6-8E3D940284E2}" type="slidenum">
              <a:rPr lang="pl-PL" smtClean="0"/>
              <a:pPr/>
              <a:t>12</a:t>
            </a:fld>
            <a:endParaRPr lang="pl-PL" dirty="0"/>
          </a:p>
        </p:txBody>
      </p:sp>
      <p:sp>
        <p:nvSpPr>
          <p:cNvPr id="5" name="pole tekstowe 4">
            <a:extLst>
              <a:ext uri="{FF2B5EF4-FFF2-40B4-BE49-F238E27FC236}">
                <a16:creationId xmlns:a16="http://schemas.microsoft.com/office/drawing/2014/main" id="{8B0118DB-725F-408A-AAF8-0D808F5ED795}"/>
              </a:ext>
            </a:extLst>
          </p:cNvPr>
          <p:cNvSpPr txBox="1"/>
          <p:nvPr/>
        </p:nvSpPr>
        <p:spPr>
          <a:xfrm>
            <a:off x="827584" y="1563638"/>
            <a:ext cx="7438422" cy="3017621"/>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pl-PL" sz="1600" dirty="0">
                <a:latin typeface="Open Sans" pitchFamily="2" charset="0"/>
                <a:ea typeface="Open Sans" pitchFamily="2" charset="0"/>
                <a:cs typeface="Open Sans" pitchFamily="2" charset="0"/>
              </a:rPr>
              <a:t>Zwiększenie dostępności do infrastruktury wodno-kanalizacyjnej na obszarach wiejskich. </a:t>
            </a:r>
          </a:p>
          <a:p>
            <a:pPr marL="285750" indent="-285750">
              <a:lnSpc>
                <a:spcPct val="100000"/>
              </a:lnSpc>
              <a:buFont typeface="Arial" panose="020B0604020202020204" pitchFamily="34" charset="0"/>
              <a:buChar char="•"/>
            </a:pPr>
            <a:r>
              <a:rPr lang="pl-PL" sz="1600" dirty="0">
                <a:latin typeface="Open Sans" pitchFamily="2" charset="0"/>
                <a:ea typeface="Open Sans" pitchFamily="2" charset="0"/>
                <a:cs typeface="Open Sans" pitchFamily="2" charset="0"/>
              </a:rPr>
              <a:t>Wspierane będą przedsięwzięcia, których realizacja nie może uzyskać wsparcia finansowego w ramach Programu Rozwoju Obszarów Wiejskich czy programów finansowanych z polityki spójności.</a:t>
            </a:r>
            <a:endParaRPr lang="pl-PL" sz="1600" b="1" dirty="0">
              <a:solidFill>
                <a:srgbClr val="008000"/>
              </a:solidFill>
              <a:latin typeface="Open Sans" pitchFamily="2" charset="0"/>
              <a:ea typeface="Open Sans" pitchFamily="2" charset="0"/>
              <a:cs typeface="Open Sans" pitchFamily="2" charset="0"/>
            </a:endParaRPr>
          </a:p>
          <a:p>
            <a:pPr marL="285750" indent="-285750">
              <a:lnSpc>
                <a:spcPct val="100000"/>
              </a:lnSpc>
              <a:buClrTx/>
              <a:buFont typeface="Arial" panose="020B0604020202020204" pitchFamily="34" charset="0"/>
              <a:buChar char="•"/>
            </a:pPr>
            <a:r>
              <a:rPr lang="pl-PL" sz="1600" dirty="0">
                <a:latin typeface="Open Sans" pitchFamily="2" charset="0"/>
                <a:ea typeface="Open Sans" pitchFamily="2" charset="0"/>
                <a:cs typeface="Open Sans" pitchFamily="2" charset="0"/>
              </a:rPr>
              <a:t>Zakończono wszystkie 16 naborów w każdym województwie.</a:t>
            </a:r>
          </a:p>
          <a:p>
            <a:pPr marL="285750" indent="-285750">
              <a:lnSpc>
                <a:spcPct val="100000"/>
              </a:lnSpc>
              <a:buClrTx/>
              <a:buFont typeface="Arial" panose="020B0604020202020204" pitchFamily="34" charset="0"/>
              <a:buChar char="•"/>
            </a:pPr>
            <a:r>
              <a:rPr lang="pl-PL" sz="1600" dirty="0">
                <a:latin typeface="Open Sans" pitchFamily="2" charset="0"/>
                <a:ea typeface="Open Sans" pitchFamily="2" charset="0"/>
                <a:cs typeface="Open Sans" pitchFamily="2" charset="0"/>
              </a:rPr>
              <a:t>Budżet naborów: ok. 2 mld zł (grant, 100 % dofinansowania).</a:t>
            </a:r>
          </a:p>
          <a:p>
            <a:pPr marL="285750" indent="-285750">
              <a:lnSpc>
                <a:spcPct val="100000"/>
              </a:lnSpc>
              <a:buClrTx/>
              <a:buFont typeface="Arial" panose="020B0604020202020204" pitchFamily="34" charset="0"/>
              <a:buChar char="•"/>
            </a:pPr>
            <a:r>
              <a:rPr lang="pl-PL" sz="1600" dirty="0">
                <a:latin typeface="Open Sans" pitchFamily="2" charset="0"/>
                <a:ea typeface="Open Sans" pitchFamily="2" charset="0"/>
                <a:cs typeface="Open Sans" pitchFamily="2" charset="0"/>
              </a:rPr>
              <a:t>Beneficjenci:  jednostki samorządu terytorialnego: gminy wiejskie; gminy miejsko-wiejskie z wyłączeniem miast powyżej 5 tys. mieszkańców; związki międzygminne; spółki, w których udziały mają wyłącznie jednostki samorządu terytorialnego.</a:t>
            </a:r>
            <a:endParaRPr lang="pl-PL" sz="1600" dirty="0">
              <a:solidFill>
                <a:srgbClr val="008744"/>
              </a:solidFill>
              <a:latin typeface="Open Sans" pitchFamily="2" charset="0"/>
              <a:ea typeface="Open Sans" pitchFamily="2" charset="0"/>
              <a:cs typeface="Open Sans" pitchFamily="2" charset="0"/>
            </a:endParaRPr>
          </a:p>
          <a:p>
            <a:endParaRPr lang="pl-PL" dirty="0"/>
          </a:p>
        </p:txBody>
      </p:sp>
    </p:spTree>
    <p:extLst>
      <p:ext uri="{BB962C8B-B14F-4D97-AF65-F5344CB8AC3E}">
        <p14:creationId xmlns:p14="http://schemas.microsoft.com/office/powerpoint/2010/main" val="31155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CEF289-8716-452C-B792-A0033DE30A53}"/>
              </a:ext>
            </a:extLst>
          </p:cNvPr>
          <p:cNvSpPr>
            <a:spLocks noGrp="1"/>
          </p:cNvSpPr>
          <p:nvPr>
            <p:ph type="title"/>
          </p:nvPr>
        </p:nvSpPr>
        <p:spPr>
          <a:xfrm>
            <a:off x="877227" y="367299"/>
            <a:ext cx="7389546" cy="734818"/>
          </a:xfrm>
        </p:spPr>
        <p:txBody>
          <a:bodyPr>
            <a:noAutofit/>
          </a:bodyPr>
          <a:lstStyle/>
          <a:p>
            <a:r>
              <a:rPr lang="pl-PL" sz="1600" dirty="0">
                <a:solidFill>
                  <a:srgbClr val="FF0000"/>
                </a:solidFill>
              </a:rPr>
              <a:t> </a:t>
            </a:r>
            <a:r>
              <a:rPr lang="pl-PL" sz="1800" dirty="0">
                <a:solidFill>
                  <a:srgbClr val="008000"/>
                </a:solidFill>
              </a:rPr>
              <a:t>SEKTOR ŚRODOWISKA </a:t>
            </a:r>
            <a:r>
              <a:rPr lang="pl-PL" sz="1800" dirty="0">
                <a:solidFill>
                  <a:srgbClr val="008744"/>
                </a:solidFill>
              </a:rPr>
              <a:t>– </a:t>
            </a:r>
            <a:r>
              <a:rPr lang="pl-PL" sz="1800" dirty="0">
                <a:solidFill>
                  <a:schemeClr val="tx1"/>
                </a:solidFill>
              </a:rPr>
              <a:t>Inwestycje w zwiększanie potencjału zrównoważonej gospodarki wodnej na obszarach wiejskich </a:t>
            </a:r>
            <a:br>
              <a:rPr lang="pl-PL" sz="1800" dirty="0">
                <a:solidFill>
                  <a:schemeClr val="tx1"/>
                </a:solidFill>
              </a:rPr>
            </a:br>
            <a:r>
              <a:rPr lang="pl-PL" sz="1800" dirty="0">
                <a:solidFill>
                  <a:schemeClr val="tx1"/>
                </a:solidFill>
              </a:rPr>
              <a:t>w ramach KPO</a:t>
            </a:r>
            <a:br>
              <a:rPr lang="pl-PL" sz="2000" dirty="0">
                <a:solidFill>
                  <a:schemeClr val="tx1"/>
                </a:solidFill>
              </a:rPr>
            </a:br>
            <a:br>
              <a:rPr lang="pl-PL" sz="2000" dirty="0">
                <a:solidFill>
                  <a:schemeClr val="tx1"/>
                </a:solidFill>
              </a:rPr>
            </a:br>
            <a:br>
              <a:rPr lang="pl-PL" sz="2000" b="1" i="0" dirty="0">
                <a:solidFill>
                  <a:schemeClr val="tx1"/>
                </a:solidFill>
                <a:effectLst/>
                <a:latin typeface="Open Sans" panose="020B0606030504020204" pitchFamily="34" charset="0"/>
              </a:rPr>
            </a:br>
            <a:br>
              <a:rPr lang="pl-PL" sz="2000" b="1" i="0" dirty="0">
                <a:solidFill>
                  <a:schemeClr val="tx1"/>
                </a:solidFill>
                <a:effectLst/>
                <a:latin typeface="Open Sans" panose="020B0606030504020204" pitchFamily="34" charset="0"/>
              </a:rPr>
            </a:br>
            <a:br>
              <a:rPr lang="pl-PL" sz="2000" b="1" i="0" dirty="0">
                <a:solidFill>
                  <a:schemeClr val="tx1"/>
                </a:solidFill>
                <a:effectLst/>
                <a:latin typeface="Open Sans" panose="020B0606030504020204" pitchFamily="34" charset="0"/>
              </a:rPr>
            </a:br>
            <a:endParaRPr lang="pl-PL" sz="2000" dirty="0">
              <a:solidFill>
                <a:schemeClr val="tx1"/>
              </a:solidFill>
            </a:endParaRPr>
          </a:p>
        </p:txBody>
      </p:sp>
      <p:sp>
        <p:nvSpPr>
          <p:cNvPr id="4" name="Symbol zastępczy numeru slajdu 3">
            <a:extLst>
              <a:ext uri="{FF2B5EF4-FFF2-40B4-BE49-F238E27FC236}">
                <a16:creationId xmlns:a16="http://schemas.microsoft.com/office/drawing/2014/main" id="{C9324D45-DF7C-451A-9AB3-17BA3B74144D}"/>
              </a:ext>
            </a:extLst>
          </p:cNvPr>
          <p:cNvSpPr>
            <a:spLocks noGrp="1"/>
          </p:cNvSpPr>
          <p:nvPr>
            <p:ph type="sldNum" sz="quarter" idx="10"/>
          </p:nvPr>
        </p:nvSpPr>
        <p:spPr/>
        <p:txBody>
          <a:bodyPr/>
          <a:lstStyle/>
          <a:p>
            <a:fld id="{EB4015AA-59F6-416B-87A6-8E3D940284E2}" type="slidenum">
              <a:rPr lang="pl-PL" smtClean="0"/>
              <a:pPr/>
              <a:t>13</a:t>
            </a:fld>
            <a:endParaRPr lang="pl-PL" dirty="0"/>
          </a:p>
        </p:txBody>
      </p:sp>
      <p:sp>
        <p:nvSpPr>
          <p:cNvPr id="9" name="pole tekstowe 8">
            <a:extLst>
              <a:ext uri="{FF2B5EF4-FFF2-40B4-BE49-F238E27FC236}">
                <a16:creationId xmlns:a16="http://schemas.microsoft.com/office/drawing/2014/main" id="{A49EB9A3-18DC-460E-BEE9-373698910F80}"/>
              </a:ext>
            </a:extLst>
          </p:cNvPr>
          <p:cNvSpPr txBox="1"/>
          <p:nvPr/>
        </p:nvSpPr>
        <p:spPr>
          <a:xfrm>
            <a:off x="877227" y="1425201"/>
            <a:ext cx="7367181" cy="3254930"/>
          </a:xfrm>
          <a:prstGeom prst="rect">
            <a:avLst/>
          </a:prstGeom>
          <a:noFill/>
        </p:spPr>
        <p:txBody>
          <a:bodyPr wrap="square" rtlCol="0">
            <a:spAutoFit/>
          </a:bodyPr>
          <a:lstStyle/>
          <a:p>
            <a:pPr marL="0" indent="0">
              <a:lnSpc>
                <a:spcPct val="100000"/>
              </a:lnSpc>
              <a:buNone/>
            </a:pPr>
            <a:r>
              <a:rPr lang="pl-PL" sz="1500" dirty="0">
                <a:latin typeface="Open Sans" pitchFamily="2" charset="0"/>
                <a:ea typeface="Open Sans" pitchFamily="2" charset="0"/>
                <a:cs typeface="Open Sans" pitchFamily="2" charset="0"/>
              </a:rPr>
              <a:t>Wsparcie inwestycji na obszarach wiejskich w zakresie poprawy gospodarowania wodą oraz efektywności wykorzystania jej zasobów:</a:t>
            </a:r>
          </a:p>
          <a:p>
            <a:pPr marL="0" indent="0">
              <a:lnSpc>
                <a:spcPct val="100000"/>
              </a:lnSpc>
              <a:buNone/>
            </a:pPr>
            <a:endParaRPr lang="pl-PL" sz="1500" dirty="0">
              <a:latin typeface="Open Sans" pitchFamily="2" charset="0"/>
              <a:ea typeface="Open Sans" pitchFamily="2" charset="0"/>
              <a:cs typeface="Open Sans" pitchFamily="2" charset="0"/>
            </a:endParaRPr>
          </a:p>
          <a:p>
            <a:pPr marL="180000" indent="-180000">
              <a:lnSpc>
                <a:spcPct val="100000"/>
              </a:lnSpc>
              <a:buClrTx/>
              <a:buFont typeface="Arial" panose="020B0604020202020204" pitchFamily="34" charset="0"/>
              <a:buChar char="•"/>
            </a:pPr>
            <a:r>
              <a:rPr lang="pl-PL" sz="1500" dirty="0">
                <a:latin typeface="Open Sans" pitchFamily="2" charset="0"/>
                <a:ea typeface="Open Sans" pitchFamily="2" charset="0"/>
                <a:cs typeface="Open Sans" pitchFamily="2" charset="0"/>
              </a:rPr>
              <a:t>Budżet naborów: ok. </a:t>
            </a:r>
            <a:r>
              <a:rPr lang="pl-PL" sz="1500" b="1" dirty="0">
                <a:latin typeface="Open Sans" pitchFamily="2" charset="0"/>
                <a:ea typeface="Open Sans" pitchFamily="2" charset="0"/>
                <a:cs typeface="Open Sans" pitchFamily="2" charset="0"/>
              </a:rPr>
              <a:t>210 mln zł </a:t>
            </a:r>
            <a:r>
              <a:rPr lang="pl-PL" sz="1500" dirty="0">
                <a:latin typeface="Open Sans" pitchFamily="2" charset="0"/>
                <a:ea typeface="Open Sans" pitchFamily="2" charset="0"/>
                <a:cs typeface="Open Sans" pitchFamily="2" charset="0"/>
              </a:rPr>
              <a:t>(dotacja 100 % dofinansowania) </a:t>
            </a:r>
          </a:p>
          <a:p>
            <a:pPr marL="180000" indent="-180000">
              <a:lnSpc>
                <a:spcPct val="100000"/>
              </a:lnSpc>
              <a:buClrTx/>
              <a:buFont typeface="Arial" panose="020B0604020202020204" pitchFamily="34" charset="0"/>
              <a:buChar char="•"/>
            </a:pPr>
            <a:r>
              <a:rPr lang="pl-PL" sz="1500" dirty="0">
                <a:latin typeface="Open Sans" pitchFamily="2" charset="0"/>
                <a:ea typeface="Open Sans" pitchFamily="2" charset="0"/>
                <a:cs typeface="Open Sans" pitchFamily="2" charset="0"/>
              </a:rPr>
              <a:t>Inwestycja</a:t>
            </a:r>
            <a:r>
              <a:rPr lang="pl-PL" sz="1500" dirty="0">
                <a:effectLst/>
                <a:latin typeface="Open Sans" pitchFamily="2" charset="0"/>
                <a:ea typeface="Open Sans" pitchFamily="2" charset="0"/>
                <a:cs typeface="Open Sans" pitchFamily="2" charset="0"/>
              </a:rPr>
              <a:t> obejmuje 3 obszary wsparcia:</a:t>
            </a:r>
          </a:p>
          <a:p>
            <a:pPr>
              <a:lnSpc>
                <a:spcPct val="100000"/>
              </a:lnSpc>
              <a:buClrTx/>
            </a:pPr>
            <a:endParaRPr lang="pl-PL" sz="1500" dirty="0">
              <a:effectLst/>
              <a:latin typeface="Open Sans" pitchFamily="2" charset="0"/>
              <a:ea typeface="Open Sans" pitchFamily="2" charset="0"/>
              <a:cs typeface="Open Sans" pitchFamily="2" charset="0"/>
            </a:endParaRPr>
          </a:p>
          <a:p>
            <a:pPr marL="342900" lvl="0" indent="-342900" algn="just">
              <a:lnSpc>
                <a:spcPct val="107000"/>
              </a:lnSpc>
              <a:spcAft>
                <a:spcPts val="800"/>
              </a:spcAft>
              <a:buFont typeface="+mj-lt"/>
              <a:buAutoNum type="arabicPeriod"/>
            </a:pPr>
            <a:r>
              <a:rPr lang="pl-PL" sz="1500" dirty="0">
                <a:effectLst/>
                <a:latin typeface="Open Sans" pitchFamily="2" charset="0"/>
                <a:ea typeface="Open Sans" pitchFamily="2" charset="0"/>
                <a:cs typeface="Open Sans" pitchFamily="2" charset="0"/>
              </a:rPr>
              <a:t>Lokalne Partnerstwa ds. Wody, beneficjent: ośrodki doradztwa rolniczego</a:t>
            </a:r>
          </a:p>
          <a:p>
            <a:pPr marL="342900" lvl="0" indent="-342900" algn="just">
              <a:lnSpc>
                <a:spcPct val="107000"/>
              </a:lnSpc>
              <a:spcAft>
                <a:spcPts val="800"/>
              </a:spcAft>
              <a:buFont typeface="+mj-lt"/>
              <a:buAutoNum type="arabicPeriod"/>
            </a:pPr>
            <a:r>
              <a:rPr lang="pl-PL" sz="1500" b="1" dirty="0">
                <a:effectLst/>
                <a:latin typeface="Open Sans" pitchFamily="2" charset="0"/>
                <a:ea typeface="Open Sans" pitchFamily="2" charset="0"/>
                <a:cs typeface="Open Sans" pitchFamily="2" charset="0"/>
              </a:rPr>
              <a:t>budowa/przebudowa urządzeń melioracji wodnych, beneficjenci: jednostki samorządu terytorialnego: gminy wiejskie, miejsko-wiejskie, miejskie do </a:t>
            </a:r>
            <a:br>
              <a:rPr lang="pl-PL" sz="1500" b="1" dirty="0">
                <a:latin typeface="Open Sans" pitchFamily="2" charset="0"/>
                <a:ea typeface="Open Sans" pitchFamily="2" charset="0"/>
                <a:cs typeface="Open Sans" pitchFamily="2" charset="0"/>
              </a:rPr>
            </a:br>
            <a:r>
              <a:rPr lang="pl-PL" sz="1500" b="1" dirty="0">
                <a:effectLst/>
                <a:latin typeface="Open Sans" pitchFamily="2" charset="0"/>
                <a:ea typeface="Open Sans" pitchFamily="2" charset="0"/>
                <a:cs typeface="Open Sans" pitchFamily="2" charset="0"/>
              </a:rPr>
              <a:t>5 tys. mieszkańców, związki międzygminne (działania inwestycyjne)</a:t>
            </a:r>
          </a:p>
          <a:p>
            <a:pPr marL="342900" lvl="0" indent="-342900" algn="just">
              <a:lnSpc>
                <a:spcPct val="107000"/>
              </a:lnSpc>
              <a:spcAft>
                <a:spcPts val="800"/>
              </a:spcAft>
              <a:buFont typeface="+mj-lt"/>
              <a:buAutoNum type="arabicPeriod"/>
            </a:pPr>
            <a:r>
              <a:rPr lang="pl-PL" sz="1500" dirty="0">
                <a:effectLst/>
                <a:latin typeface="Open Sans" pitchFamily="2" charset="0"/>
                <a:ea typeface="Open Sans" pitchFamily="2" charset="0"/>
                <a:cs typeface="Open Sans" pitchFamily="2" charset="0"/>
              </a:rPr>
              <a:t>opracowanie map cyfrowych urządzeń wodnych, beneficjent: PGW Wody Polskie.</a:t>
            </a:r>
          </a:p>
        </p:txBody>
      </p:sp>
    </p:spTree>
    <p:extLst>
      <p:ext uri="{BB962C8B-B14F-4D97-AF65-F5344CB8AC3E}">
        <p14:creationId xmlns:p14="http://schemas.microsoft.com/office/powerpoint/2010/main" val="237404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448A5A-3E31-4F1E-8F9E-AD39227A0551}"/>
              </a:ext>
            </a:extLst>
          </p:cNvPr>
          <p:cNvSpPr>
            <a:spLocks noGrp="1"/>
          </p:cNvSpPr>
          <p:nvPr>
            <p:ph type="title"/>
          </p:nvPr>
        </p:nvSpPr>
        <p:spPr>
          <a:xfrm>
            <a:off x="852324" y="367298"/>
            <a:ext cx="7439352" cy="620276"/>
          </a:xfrm>
        </p:spPr>
        <p:txBody>
          <a:bodyPr>
            <a:noAutofit/>
          </a:bodyPr>
          <a:lstStyle/>
          <a:p>
            <a:r>
              <a:rPr lang="pl-PL" sz="1800" dirty="0">
                <a:solidFill>
                  <a:srgbClr val="008000"/>
                </a:solidFill>
              </a:rPr>
              <a:t>DODATKOWO DLA GMIN NA GOSPODARKĘ WODNĄ I KLIMATYCZNĄ W RAMACH:</a:t>
            </a:r>
            <a:br>
              <a:rPr lang="pl-PL" sz="1800" dirty="0">
                <a:solidFill>
                  <a:srgbClr val="008000"/>
                </a:solidFill>
              </a:rPr>
            </a:br>
            <a:endParaRPr lang="pl-PL" sz="1800" dirty="0">
              <a:solidFill>
                <a:srgbClr val="008000"/>
              </a:solidFill>
            </a:endParaRPr>
          </a:p>
        </p:txBody>
      </p:sp>
      <p:sp>
        <p:nvSpPr>
          <p:cNvPr id="4" name="Symbol zastępczy numeru slajdu 3">
            <a:extLst>
              <a:ext uri="{FF2B5EF4-FFF2-40B4-BE49-F238E27FC236}">
                <a16:creationId xmlns:a16="http://schemas.microsoft.com/office/drawing/2014/main" id="{1787752D-3A93-42F9-A743-7DAAF3E963F4}"/>
              </a:ext>
            </a:extLst>
          </p:cNvPr>
          <p:cNvSpPr>
            <a:spLocks noGrp="1"/>
          </p:cNvSpPr>
          <p:nvPr>
            <p:ph type="sldNum" sz="quarter" idx="10"/>
          </p:nvPr>
        </p:nvSpPr>
        <p:spPr/>
        <p:txBody>
          <a:bodyPr/>
          <a:lstStyle/>
          <a:p>
            <a:fld id="{EB4015AA-59F6-416B-87A6-8E3D940284E2}" type="slidenum">
              <a:rPr lang="pl-PL" smtClean="0"/>
              <a:pPr/>
              <a:t>14</a:t>
            </a:fld>
            <a:endParaRPr lang="pl-PL" dirty="0"/>
          </a:p>
        </p:txBody>
      </p:sp>
      <p:sp>
        <p:nvSpPr>
          <p:cNvPr id="7" name="pole tekstowe 6">
            <a:extLst>
              <a:ext uri="{FF2B5EF4-FFF2-40B4-BE49-F238E27FC236}">
                <a16:creationId xmlns:a16="http://schemas.microsoft.com/office/drawing/2014/main" id="{FEB298AA-422A-4D57-9965-CD04FF5E6132}"/>
              </a:ext>
            </a:extLst>
          </p:cNvPr>
          <p:cNvSpPr txBox="1"/>
          <p:nvPr/>
        </p:nvSpPr>
        <p:spPr>
          <a:xfrm>
            <a:off x="829064" y="987574"/>
            <a:ext cx="7344816" cy="4264116"/>
          </a:xfrm>
          <a:prstGeom prst="rect">
            <a:avLst/>
          </a:prstGeom>
          <a:noFill/>
        </p:spPr>
        <p:txBody>
          <a:bodyPr wrap="square" rtlCol="0">
            <a:spAutoFit/>
          </a:bodyPr>
          <a:lstStyle/>
          <a:p>
            <a:pPr lvl="0">
              <a:lnSpc>
                <a:spcPct val="150000"/>
              </a:lnSpc>
              <a:spcAft>
                <a:spcPts val="600"/>
              </a:spcAft>
              <a:tabLst>
                <a:tab pos="457200" algn="l"/>
              </a:tabLst>
            </a:pPr>
            <a:r>
              <a:rPr kumimoji="0" lang="pl-PL" sz="1800" b="1" i="0" u="none" strike="noStrike" kern="1200" cap="none" spc="0" normalizeH="0" baseline="0" noProof="0" dirty="0">
                <a:ln>
                  <a:noFill/>
                </a:ln>
                <a:solidFill>
                  <a:srgbClr val="008000"/>
                </a:solidFill>
                <a:effectLst/>
                <a:uLnTx/>
                <a:uFillTx/>
                <a:latin typeface="Open Sans" pitchFamily="2" charset="0"/>
                <a:ea typeface="Open Sans" pitchFamily="2" charset="0"/>
                <a:cs typeface="Open Sans" pitchFamily="2" charset="0"/>
              </a:rPr>
              <a:t>PROGRAMÓW REGIONALNYCH</a:t>
            </a:r>
            <a:endParaRPr lang="pl-PL" sz="1600" dirty="0">
              <a:effectLst/>
              <a:latin typeface="Open Sans" pitchFamily="2" charset="0"/>
              <a:ea typeface="Open Sans" pitchFamily="2" charset="0"/>
              <a:cs typeface="Open Sans" pitchFamily="2" charset="0"/>
            </a:endParaRPr>
          </a:p>
          <a:p>
            <a:pPr marL="285750" lvl="0" indent="-285750">
              <a:lnSpc>
                <a:spcPct val="150000"/>
              </a:lnSpc>
              <a:spcAft>
                <a:spcPts val="600"/>
              </a:spcAft>
              <a:buFont typeface="Arial" panose="020B0604020202020204" pitchFamily="34" charset="0"/>
              <a:buChar char="•"/>
              <a:tabLst>
                <a:tab pos="457200" algn="l"/>
              </a:tabLst>
            </a:pPr>
            <a:r>
              <a:rPr lang="pl-PL" sz="1600" dirty="0">
                <a:effectLst/>
                <a:latin typeface="Open Sans" pitchFamily="2" charset="0"/>
                <a:ea typeface="Open Sans" pitchFamily="2" charset="0"/>
                <a:cs typeface="Open Sans" pitchFamily="2" charset="0"/>
              </a:rPr>
              <a:t>959 mln euro - na działanie w zakresie adaptacji terenów zurbanizowanych do zmian klimatu (tj. wody opadowe w miastach)</a:t>
            </a:r>
          </a:p>
          <a:p>
            <a:pPr marL="285750" lvl="0" indent="-285750">
              <a:lnSpc>
                <a:spcPct val="150000"/>
              </a:lnSpc>
              <a:spcAft>
                <a:spcPts val="600"/>
              </a:spcAft>
              <a:buFont typeface="Arial" panose="020B0604020202020204" pitchFamily="34" charset="0"/>
              <a:buChar char="•"/>
              <a:tabLst>
                <a:tab pos="457200" algn="l"/>
              </a:tabLst>
            </a:pPr>
            <a:r>
              <a:rPr lang="pl-PL" sz="1600" dirty="0">
                <a:effectLst/>
                <a:latin typeface="Open Sans" pitchFamily="2" charset="0"/>
                <a:ea typeface="Open Sans" pitchFamily="2" charset="0"/>
                <a:cs typeface="Open Sans" pitchFamily="2" charset="0"/>
              </a:rPr>
              <a:t>525 mln euro - na działanie w zakresie gospodarki wodno‐ściekowej</a:t>
            </a:r>
          </a:p>
          <a:p>
            <a:pPr marL="285750" lvl="0" indent="-285750">
              <a:lnSpc>
                <a:spcPct val="150000"/>
              </a:lnSpc>
              <a:spcAft>
                <a:spcPts val="600"/>
              </a:spcAft>
              <a:buFont typeface="Arial" panose="020B0604020202020204" pitchFamily="34" charset="0"/>
              <a:buChar char="•"/>
              <a:tabLst>
                <a:tab pos="457200" algn="l"/>
              </a:tabLst>
            </a:pPr>
            <a:r>
              <a:rPr lang="pl-PL" sz="1600" dirty="0">
                <a:effectLst/>
                <a:latin typeface="Open Sans" pitchFamily="2" charset="0"/>
                <a:ea typeface="Open Sans" pitchFamily="2" charset="0"/>
                <a:cs typeface="Open Sans" pitchFamily="2" charset="0"/>
              </a:rPr>
              <a:t>491 mln euro - na działanie w zakresie ochrony przyrody i rozwoju zielonej infrastruktury </a:t>
            </a:r>
          </a:p>
          <a:p>
            <a:pPr marL="285750" lvl="0" indent="-285750">
              <a:lnSpc>
                <a:spcPct val="150000"/>
              </a:lnSpc>
              <a:spcAft>
                <a:spcPts val="600"/>
              </a:spcAft>
              <a:buFont typeface="Arial" panose="020B0604020202020204" pitchFamily="34" charset="0"/>
              <a:buChar char="•"/>
              <a:tabLst>
                <a:tab pos="457200" algn="l"/>
              </a:tabLst>
            </a:pPr>
            <a:r>
              <a:rPr lang="pl-PL" sz="1600" dirty="0">
                <a:effectLst/>
                <a:latin typeface="Open Sans" pitchFamily="2" charset="0"/>
                <a:ea typeface="Open Sans" pitchFamily="2" charset="0"/>
                <a:cs typeface="Open Sans" pitchFamily="2" charset="0"/>
              </a:rPr>
              <a:t>189 mln euro - na działanie w zakresie wody do spożycia</a:t>
            </a:r>
          </a:p>
          <a:p>
            <a:pPr lvl="0">
              <a:lnSpc>
                <a:spcPct val="150000"/>
              </a:lnSpc>
              <a:spcAft>
                <a:spcPts val="600"/>
              </a:spcAft>
              <a:tabLst>
                <a:tab pos="457200" algn="l"/>
              </a:tabLst>
            </a:pPr>
            <a:r>
              <a:rPr kumimoji="0" lang="pl-PL" sz="1800" b="1" i="0" u="none" strike="noStrike" kern="1200" cap="none" spc="0" normalizeH="0" baseline="0" noProof="0" dirty="0">
                <a:ln>
                  <a:noFill/>
                </a:ln>
                <a:solidFill>
                  <a:srgbClr val="008000"/>
                </a:solidFill>
                <a:effectLst/>
                <a:uLnTx/>
                <a:uFillTx/>
                <a:latin typeface="Open Sans" pitchFamily="2" charset="0"/>
                <a:ea typeface="Open Sans" pitchFamily="2" charset="0"/>
                <a:cs typeface="Open Sans" pitchFamily="2" charset="0"/>
              </a:rPr>
              <a:t>PROGRAMU FUNDUSZE EUROPEJSKIE DLA POLSKI WSCHODNIEJ</a:t>
            </a:r>
            <a:endParaRPr lang="pl-PL" sz="1600" dirty="0">
              <a:effectLst/>
              <a:latin typeface="Open Sans" pitchFamily="2" charset="0"/>
              <a:ea typeface="Open Sans" pitchFamily="2" charset="0"/>
              <a:cs typeface="Open Sans" pitchFamily="2" charset="0"/>
            </a:endParaRPr>
          </a:p>
          <a:p>
            <a:pPr marL="285750" indent="-285750">
              <a:lnSpc>
                <a:spcPct val="150000"/>
              </a:lnSpc>
              <a:spcAft>
                <a:spcPts val="600"/>
              </a:spcAft>
              <a:buFont typeface="Arial" panose="020B0604020202020204" pitchFamily="34" charset="0"/>
              <a:buChar char="•"/>
              <a:tabLst>
                <a:tab pos="457200" algn="l"/>
              </a:tabLst>
            </a:pPr>
            <a:r>
              <a:rPr lang="pl-PL" sz="1600" dirty="0">
                <a:effectLst/>
                <a:latin typeface="Open Sans" pitchFamily="2" charset="0"/>
                <a:ea typeface="Open Sans" pitchFamily="2" charset="0"/>
                <a:cs typeface="Open Sans" pitchFamily="2" charset="0"/>
              </a:rPr>
              <a:t>164 mln euro - na </a:t>
            </a:r>
            <a:r>
              <a:rPr lang="pl-PL" sz="1600" dirty="0">
                <a:latin typeface="Open Sans" pitchFamily="2" charset="0"/>
                <a:ea typeface="Open Sans" pitchFamily="2" charset="0"/>
                <a:cs typeface="Open Sans" pitchFamily="2" charset="0"/>
              </a:rPr>
              <a:t>działanie w zakresie adaptacji do zmian klimatu</a:t>
            </a:r>
            <a:endParaRPr lang="pl-PL" sz="1600" dirty="0">
              <a:effectLst/>
              <a:latin typeface="Open Sans" pitchFamily="2" charset="0"/>
              <a:ea typeface="Open Sans" pitchFamily="2" charset="0"/>
              <a:cs typeface="Open Sans" pitchFamily="2" charset="0"/>
            </a:endParaRPr>
          </a:p>
          <a:p>
            <a:endParaRPr lang="pl-PL" dirty="0"/>
          </a:p>
        </p:txBody>
      </p:sp>
    </p:spTree>
    <p:extLst>
      <p:ext uri="{BB962C8B-B14F-4D97-AF65-F5344CB8AC3E}">
        <p14:creationId xmlns:p14="http://schemas.microsoft.com/office/powerpoint/2010/main" val="936439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FAFA55-D5BF-4445-886E-9FC4188FB1FB}"/>
              </a:ext>
            </a:extLst>
          </p:cNvPr>
          <p:cNvSpPr>
            <a:spLocks noGrp="1"/>
          </p:cNvSpPr>
          <p:nvPr>
            <p:ph type="title"/>
          </p:nvPr>
        </p:nvSpPr>
        <p:spPr/>
        <p:txBody>
          <a:bodyPr/>
          <a:lstStyle/>
          <a:p>
            <a:r>
              <a:rPr lang="pl-PL" dirty="0"/>
              <a:t>Dziękuję za uwagę!</a:t>
            </a:r>
          </a:p>
        </p:txBody>
      </p:sp>
      <p:pic>
        <p:nvPicPr>
          <p:cNvPr id="5" name="Symbol zastępczy obrazu 4">
            <a:extLst>
              <a:ext uri="{FF2B5EF4-FFF2-40B4-BE49-F238E27FC236}">
                <a16:creationId xmlns:a16="http://schemas.microsoft.com/office/drawing/2014/main" id="{FB839B82-0C84-4A69-998A-2181967BC68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760" b="12760"/>
          <a:stretch>
            <a:fillRect/>
          </a:stretch>
        </p:blipFill>
        <p:spPr/>
      </p:pic>
    </p:spTree>
    <p:extLst>
      <p:ext uri="{BB962C8B-B14F-4D97-AF65-F5344CB8AC3E}">
        <p14:creationId xmlns:p14="http://schemas.microsoft.com/office/powerpoint/2010/main" val="332599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847454-E6EF-433E-B72C-BE69B97E5B30}"/>
              </a:ext>
            </a:extLst>
          </p:cNvPr>
          <p:cNvSpPr>
            <a:spLocks noGrp="1"/>
          </p:cNvSpPr>
          <p:nvPr>
            <p:ph type="title"/>
          </p:nvPr>
        </p:nvSpPr>
        <p:spPr>
          <a:xfrm>
            <a:off x="323528" y="244829"/>
            <a:ext cx="8352928" cy="734818"/>
          </a:xfrm>
        </p:spPr>
        <p:txBody>
          <a:bodyPr>
            <a:normAutofit fontScale="90000"/>
          </a:bodyPr>
          <a:lstStyle/>
          <a:p>
            <a:pPr algn="ctr"/>
            <a:r>
              <a:rPr kumimoji="0" lang="pl-PL" sz="1905" b="1" i="0" u="none" strike="noStrike" kern="1200" cap="none" spc="0" normalizeH="0" baseline="0" noProof="0" dirty="0">
                <a:ln>
                  <a:noFill/>
                </a:ln>
                <a:solidFill>
                  <a:srgbClr val="008000"/>
                </a:solidFill>
                <a:effectLst/>
                <a:uLnTx/>
                <a:uFillTx/>
                <a:latin typeface="Open Sans" pitchFamily="2" charset="0"/>
                <a:ea typeface="Open Sans" pitchFamily="2" charset="0"/>
                <a:cs typeface="Open Sans" pitchFamily="2" charset="0"/>
              </a:rPr>
              <a:t>Program Fundusze Europejskie na Infrastrukturę, Klimat, Środowisko 2021-2027 (FEnIKS) stanowi kontynuację dwóch wcześniejszych programów: </a:t>
            </a:r>
            <a:br>
              <a:rPr kumimoji="0" lang="pl-PL" sz="1905" b="1" i="0" u="none" strike="noStrike" kern="1200" cap="none" spc="0" normalizeH="0" baseline="0" noProof="0" dirty="0">
                <a:ln>
                  <a:noFill/>
                </a:ln>
                <a:solidFill>
                  <a:srgbClr val="008000"/>
                </a:solidFill>
                <a:effectLst/>
                <a:uLnTx/>
                <a:uFillTx/>
                <a:latin typeface="Open Sans" pitchFamily="2" charset="0"/>
                <a:ea typeface="Open Sans" pitchFamily="2" charset="0"/>
                <a:cs typeface="Open Sans" pitchFamily="2" charset="0"/>
              </a:rPr>
            </a:br>
            <a:r>
              <a:rPr kumimoji="0" lang="pl-PL" sz="1905" b="1" i="0" u="none" strike="noStrike" kern="1200" cap="none" spc="0" normalizeH="0" baseline="0" noProof="0" dirty="0">
                <a:ln>
                  <a:noFill/>
                </a:ln>
                <a:solidFill>
                  <a:srgbClr val="008000"/>
                </a:solidFill>
                <a:effectLst/>
                <a:uLnTx/>
                <a:uFillTx/>
                <a:latin typeface="Open Sans" pitchFamily="2" charset="0"/>
                <a:ea typeface="Open Sans" pitchFamily="2" charset="0"/>
                <a:cs typeface="Open Sans" pitchFamily="2" charset="0"/>
              </a:rPr>
              <a:t>Infrastruktura i Środowisko 2007-2013 oraz 2014-2020.</a:t>
            </a:r>
            <a:br>
              <a:rPr kumimoji="0" lang="pl-PL" sz="1905" b="1" i="0" u="none" strike="noStrike" kern="1200" cap="none" spc="0" normalizeH="0" baseline="0" noProof="0" dirty="0">
                <a:ln>
                  <a:noFill/>
                </a:ln>
                <a:solidFill>
                  <a:srgbClr val="008000"/>
                </a:solidFill>
                <a:effectLst/>
                <a:uLnTx/>
                <a:uFillTx/>
                <a:latin typeface="Open Sans" pitchFamily="2" charset="0"/>
                <a:ea typeface="Open Sans" pitchFamily="2" charset="0"/>
                <a:cs typeface="Open Sans" pitchFamily="2" charset="0"/>
              </a:rPr>
            </a:br>
            <a:r>
              <a:rPr lang="pl-PL" dirty="0">
                <a:solidFill>
                  <a:srgbClr val="008000"/>
                </a:solidFill>
              </a:rPr>
              <a:t>W</a:t>
            </a:r>
            <a:r>
              <a:rPr kumimoji="0" lang="pl-PL" sz="1905" b="1" i="0" u="none" strike="noStrike" kern="1200" cap="none" spc="0" normalizeH="0" baseline="0" noProof="0" dirty="0" err="1">
                <a:ln>
                  <a:noFill/>
                </a:ln>
                <a:solidFill>
                  <a:srgbClr val="008000"/>
                </a:solidFill>
                <a:effectLst/>
                <a:uLnTx/>
                <a:uFillTx/>
                <a:latin typeface="Open Sans" pitchFamily="2" charset="0"/>
                <a:ea typeface="Open Sans" pitchFamily="2" charset="0"/>
                <a:cs typeface="Open Sans" pitchFamily="2" charset="0"/>
              </a:rPr>
              <a:t>sparcie</a:t>
            </a:r>
            <a:r>
              <a:rPr kumimoji="0" lang="pl-PL" sz="1905" b="1" i="0" u="none" strike="noStrike" kern="1200" cap="none" spc="0" normalizeH="0" baseline="0" noProof="0" dirty="0">
                <a:ln>
                  <a:noFill/>
                </a:ln>
                <a:solidFill>
                  <a:srgbClr val="008000"/>
                </a:solidFill>
                <a:effectLst/>
                <a:uLnTx/>
                <a:uFillTx/>
                <a:latin typeface="Open Sans" pitchFamily="2" charset="0"/>
                <a:ea typeface="Open Sans" pitchFamily="2" charset="0"/>
                <a:cs typeface="Open Sans" pitchFamily="2" charset="0"/>
              </a:rPr>
              <a:t> dla samorządów z Programu </a:t>
            </a:r>
            <a:r>
              <a:rPr lang="pl-PL" dirty="0">
                <a:solidFill>
                  <a:srgbClr val="008000"/>
                </a:solidFill>
              </a:rPr>
              <a:t>w sektorach</a:t>
            </a:r>
            <a:r>
              <a:rPr kumimoji="0" lang="pl-PL" sz="1905" b="1" i="0" u="none" strike="noStrike" kern="1200" cap="none" spc="0" normalizeH="0" baseline="0" noProof="0" dirty="0">
                <a:ln>
                  <a:noFill/>
                </a:ln>
                <a:solidFill>
                  <a:srgbClr val="008000"/>
                </a:solidFill>
                <a:effectLst/>
                <a:uLnTx/>
                <a:uFillTx/>
                <a:latin typeface="Open Sans" pitchFamily="2" charset="0"/>
                <a:ea typeface="Open Sans" pitchFamily="2" charset="0"/>
                <a:cs typeface="Open Sans" pitchFamily="2" charset="0"/>
              </a:rPr>
              <a:t>:</a:t>
            </a:r>
            <a:endParaRPr lang="pl-PL" dirty="0"/>
          </a:p>
        </p:txBody>
      </p:sp>
      <p:sp>
        <p:nvSpPr>
          <p:cNvPr id="4" name="Symbol zastępczy numeru slajdu 3">
            <a:extLst>
              <a:ext uri="{FF2B5EF4-FFF2-40B4-BE49-F238E27FC236}">
                <a16:creationId xmlns:a16="http://schemas.microsoft.com/office/drawing/2014/main" id="{A33920CD-63BE-4FC3-BB5D-67DBF6B6BC50}"/>
              </a:ext>
            </a:extLst>
          </p:cNvPr>
          <p:cNvSpPr>
            <a:spLocks noGrp="1"/>
          </p:cNvSpPr>
          <p:nvPr>
            <p:ph type="sldNum" sz="quarter" idx="10"/>
          </p:nvPr>
        </p:nvSpPr>
        <p:spPr/>
        <p:txBody>
          <a:bodyPr/>
          <a:lstStyle/>
          <a:p>
            <a:fld id="{EB4015AA-59F6-416B-87A6-8E3D940284E2}" type="slidenum">
              <a:rPr lang="pl-PL" smtClean="0"/>
              <a:pPr/>
              <a:t>2</a:t>
            </a:fld>
            <a:endParaRPr lang="pl-PL" dirty="0"/>
          </a:p>
        </p:txBody>
      </p:sp>
      <p:graphicFrame>
        <p:nvGraphicFramePr>
          <p:cNvPr id="5" name="Diagram 4">
            <a:hlinkClick r:id="" action="ppaction://noaction" highlightClick="1"/>
            <a:extLst>
              <a:ext uri="{FF2B5EF4-FFF2-40B4-BE49-F238E27FC236}">
                <a16:creationId xmlns:a16="http://schemas.microsoft.com/office/drawing/2014/main" id="{23185E74-DEF7-4B1D-94CF-7EF3C3790CE9}"/>
              </a:ext>
            </a:extLst>
          </p:cNvPr>
          <p:cNvGraphicFramePr/>
          <p:nvPr>
            <p:extLst>
              <p:ext uri="{D42A27DB-BD31-4B8C-83A1-F6EECF244321}">
                <p14:modId xmlns:p14="http://schemas.microsoft.com/office/powerpoint/2010/main" val="1624099348"/>
              </p:ext>
            </p:extLst>
          </p:nvPr>
        </p:nvGraphicFramePr>
        <p:xfrm>
          <a:off x="2267744" y="1732625"/>
          <a:ext cx="4752528" cy="3040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31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448A5A-3E31-4F1E-8F9E-AD39227A0551}"/>
              </a:ext>
            </a:extLst>
          </p:cNvPr>
          <p:cNvSpPr>
            <a:spLocks noGrp="1"/>
          </p:cNvSpPr>
          <p:nvPr>
            <p:ph type="title"/>
          </p:nvPr>
        </p:nvSpPr>
        <p:spPr>
          <a:xfrm>
            <a:off x="877064" y="612237"/>
            <a:ext cx="7439352" cy="734818"/>
          </a:xfrm>
        </p:spPr>
        <p:txBody>
          <a:bodyPr>
            <a:normAutofit/>
          </a:bodyPr>
          <a:lstStyle/>
          <a:p>
            <a:r>
              <a:rPr lang="pl-PL" sz="2000" dirty="0">
                <a:solidFill>
                  <a:srgbClr val="008000"/>
                </a:solidFill>
              </a:rPr>
              <a:t>DLA GMIN NA GOSPODARKĘ WODNĄ I KLIMATYCZNĄ NA ODPORNOŚĆ W FEnIKS</a:t>
            </a:r>
          </a:p>
        </p:txBody>
      </p:sp>
      <p:sp>
        <p:nvSpPr>
          <p:cNvPr id="3" name="Symbol zastępczy zawartości 2">
            <a:extLst>
              <a:ext uri="{FF2B5EF4-FFF2-40B4-BE49-F238E27FC236}">
                <a16:creationId xmlns:a16="http://schemas.microsoft.com/office/drawing/2014/main" id="{ABB6A805-CFF7-4A1F-B815-0D0B3AFA2812}"/>
              </a:ext>
            </a:extLst>
          </p:cNvPr>
          <p:cNvSpPr>
            <a:spLocks noGrp="1"/>
          </p:cNvSpPr>
          <p:nvPr>
            <p:ph idx="1"/>
          </p:nvPr>
        </p:nvSpPr>
        <p:spPr>
          <a:xfrm>
            <a:off x="877064" y="1491629"/>
            <a:ext cx="7655050" cy="3284571"/>
          </a:xfrm>
        </p:spPr>
        <p:txBody>
          <a:bodyPr>
            <a:noAutofit/>
          </a:bodyPr>
          <a:lstStyle/>
          <a:p>
            <a:pPr>
              <a:lnSpc>
                <a:spcPct val="100000"/>
              </a:lnSpc>
              <a:spcAft>
                <a:spcPts val="600"/>
              </a:spcAft>
              <a:buClrTx/>
              <a:buFont typeface="Arial" panose="020B0604020202020204" pitchFamily="34" charset="0"/>
              <a:buChar char="•"/>
            </a:pPr>
            <a:r>
              <a:rPr lang="pl-PL" sz="1600" dirty="0"/>
              <a:t>2,37 mld zł na działanie 01.02 Adaptacja terenów zurbanizowanych do zmian klimatu</a:t>
            </a:r>
          </a:p>
          <a:p>
            <a:pPr>
              <a:lnSpc>
                <a:spcPct val="100000"/>
              </a:lnSpc>
              <a:spcAft>
                <a:spcPts val="600"/>
              </a:spcAft>
              <a:buClrTx/>
              <a:buFont typeface="Arial" panose="020B0604020202020204" pitchFamily="34" charset="0"/>
              <a:buChar char="•"/>
            </a:pPr>
            <a:r>
              <a:rPr lang="pl-PL" sz="1600" dirty="0"/>
              <a:t>4,27 mld zł na działanie 01.03 Gospodarka wodno‐ściekowa</a:t>
            </a:r>
          </a:p>
          <a:p>
            <a:pPr>
              <a:lnSpc>
                <a:spcPct val="100000"/>
              </a:lnSpc>
              <a:spcAft>
                <a:spcPts val="600"/>
              </a:spcAft>
              <a:buClrTx/>
              <a:buFont typeface="Arial" panose="020B0604020202020204" pitchFamily="34" charset="0"/>
              <a:buChar char="•"/>
            </a:pPr>
            <a:r>
              <a:rPr lang="pl-PL" sz="1600" dirty="0"/>
              <a:t>580 mln zł na działanie 01.05 Ochrona przyrody i rozwój zielonej infrastruktury </a:t>
            </a:r>
          </a:p>
          <a:p>
            <a:pPr>
              <a:lnSpc>
                <a:spcPct val="100000"/>
              </a:lnSpc>
              <a:spcAft>
                <a:spcPts val="600"/>
              </a:spcAft>
              <a:buClrTx/>
              <a:buFont typeface="Arial" panose="020B0604020202020204" pitchFamily="34" charset="0"/>
              <a:buChar char="•"/>
            </a:pPr>
            <a:r>
              <a:rPr lang="pl-PL" sz="1600" dirty="0"/>
              <a:t>1,2 mld zł na działanie 02.04 Adaptacja do zmian klimatu, zapobieganie klęskom i katastrofom</a:t>
            </a:r>
          </a:p>
          <a:p>
            <a:pPr>
              <a:lnSpc>
                <a:spcPct val="100000"/>
              </a:lnSpc>
              <a:spcAft>
                <a:spcPts val="600"/>
              </a:spcAft>
              <a:buClrTx/>
              <a:buFont typeface="Arial" panose="020B0604020202020204" pitchFamily="34" charset="0"/>
              <a:buChar char="•"/>
            </a:pPr>
            <a:r>
              <a:rPr lang="pl-PL" sz="1600" dirty="0"/>
              <a:t>770 mln zł na działanie 02.05 Woda do spożycia</a:t>
            </a:r>
          </a:p>
          <a:p>
            <a:pPr>
              <a:lnSpc>
                <a:spcPct val="100000"/>
              </a:lnSpc>
              <a:spcAft>
                <a:spcPts val="600"/>
              </a:spcAft>
              <a:buClrTx/>
              <a:buFont typeface="Arial" panose="020B0604020202020204" pitchFamily="34" charset="0"/>
              <a:buChar char="•"/>
            </a:pPr>
            <a:r>
              <a:rPr lang="pl-PL" sz="1600" dirty="0"/>
              <a:t>510 mln zł na działanie 10.01 Odbudowa infrastruktury do zaopatrzenia w wodę do spożycia </a:t>
            </a:r>
          </a:p>
        </p:txBody>
      </p:sp>
      <p:sp>
        <p:nvSpPr>
          <p:cNvPr id="4" name="Symbol zastępczy numeru slajdu 3">
            <a:extLst>
              <a:ext uri="{FF2B5EF4-FFF2-40B4-BE49-F238E27FC236}">
                <a16:creationId xmlns:a16="http://schemas.microsoft.com/office/drawing/2014/main" id="{1787752D-3A93-42F9-A743-7DAAF3E963F4}"/>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Tree>
    <p:extLst>
      <p:ext uri="{BB962C8B-B14F-4D97-AF65-F5344CB8AC3E}">
        <p14:creationId xmlns:p14="http://schemas.microsoft.com/office/powerpoint/2010/main" val="2342717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B88E21-2415-4ABB-9446-72ECBD1D7C3B}"/>
              </a:ext>
            </a:extLst>
          </p:cNvPr>
          <p:cNvSpPr>
            <a:spLocks noGrp="1"/>
          </p:cNvSpPr>
          <p:nvPr>
            <p:ph type="title"/>
          </p:nvPr>
        </p:nvSpPr>
        <p:spPr>
          <a:xfrm>
            <a:off x="877063" y="339502"/>
            <a:ext cx="7389546" cy="447345"/>
          </a:xfrm>
        </p:spPr>
        <p:txBody>
          <a:bodyPr/>
          <a:lstStyle/>
          <a:p>
            <a:r>
              <a:rPr lang="pl-PL" dirty="0">
                <a:solidFill>
                  <a:srgbClr val="008000"/>
                </a:solidFill>
              </a:rPr>
              <a:t>Przykłady inwestycji w miastach </a:t>
            </a:r>
          </a:p>
        </p:txBody>
      </p:sp>
      <p:sp>
        <p:nvSpPr>
          <p:cNvPr id="4" name="Symbol zastępczy numeru slajdu 3">
            <a:extLst>
              <a:ext uri="{FF2B5EF4-FFF2-40B4-BE49-F238E27FC236}">
                <a16:creationId xmlns:a16="http://schemas.microsoft.com/office/drawing/2014/main" id="{D5134834-B1A2-427B-B216-75C0FC0C34A3}"/>
              </a:ext>
            </a:extLst>
          </p:cNvPr>
          <p:cNvSpPr>
            <a:spLocks noGrp="1"/>
          </p:cNvSpPr>
          <p:nvPr>
            <p:ph type="sldNum" sz="quarter" idx="10"/>
          </p:nvPr>
        </p:nvSpPr>
        <p:spPr/>
        <p:txBody>
          <a:bodyPr/>
          <a:lstStyle/>
          <a:p>
            <a:fld id="{EB4015AA-59F6-416B-87A6-8E3D940284E2}" type="slidenum">
              <a:rPr lang="pl-PL" smtClean="0"/>
              <a:pPr/>
              <a:t>4</a:t>
            </a:fld>
            <a:endParaRPr lang="pl-PL" dirty="0"/>
          </a:p>
        </p:txBody>
      </p:sp>
      <p:pic>
        <p:nvPicPr>
          <p:cNvPr id="6" name="Obraz 5">
            <a:extLst>
              <a:ext uri="{FF2B5EF4-FFF2-40B4-BE49-F238E27FC236}">
                <a16:creationId xmlns:a16="http://schemas.microsoft.com/office/drawing/2014/main" id="{93285EE3-B9C8-43E1-81AA-3648413C7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420479"/>
            <a:ext cx="3478913" cy="2609185"/>
          </a:xfrm>
          <a:prstGeom prst="rect">
            <a:avLst/>
          </a:prstGeom>
        </p:spPr>
      </p:pic>
      <p:sp>
        <p:nvSpPr>
          <p:cNvPr id="9" name="pole tekstowe 8">
            <a:extLst>
              <a:ext uri="{FF2B5EF4-FFF2-40B4-BE49-F238E27FC236}">
                <a16:creationId xmlns:a16="http://schemas.microsoft.com/office/drawing/2014/main" id="{2FDB9508-1341-4D23-A047-69AF9628C057}"/>
              </a:ext>
            </a:extLst>
          </p:cNvPr>
          <p:cNvSpPr txBox="1"/>
          <p:nvPr/>
        </p:nvSpPr>
        <p:spPr>
          <a:xfrm>
            <a:off x="827584" y="627534"/>
            <a:ext cx="7438422" cy="1531445"/>
          </a:xfrm>
          <a:prstGeom prst="rect">
            <a:avLst/>
          </a:prstGeom>
          <a:noFill/>
        </p:spPr>
        <p:txBody>
          <a:bodyPr wrap="square" rtlCol="0">
            <a:spAutoFit/>
          </a:bodyPr>
          <a:lstStyle/>
          <a:p>
            <a:pPr marL="0" indent="0">
              <a:lnSpc>
                <a:spcPct val="150000"/>
              </a:lnSpc>
              <a:buNone/>
            </a:pPr>
            <a:r>
              <a:rPr lang="pl-PL" sz="1600" dirty="0">
                <a:latin typeface="Open Sans" panose="020B0606030504020204" pitchFamily="34" charset="0"/>
                <a:ea typeface="Open Sans" panose="020B0606030504020204" pitchFamily="34" charset="0"/>
                <a:cs typeface="Open Sans" panose="020B0606030504020204" pitchFamily="34" charset="0"/>
              </a:rPr>
              <a:t>Projekt „Rozwój zielonej infrastruktury i </a:t>
            </a:r>
            <a:r>
              <a:rPr lang="pl-PL" sz="1600" dirty="0" err="1">
                <a:latin typeface="Open Sans" panose="020B0606030504020204" pitchFamily="34" charset="0"/>
                <a:ea typeface="Open Sans" panose="020B0606030504020204" pitchFamily="34" charset="0"/>
                <a:cs typeface="Open Sans" panose="020B0606030504020204" pitchFamily="34" charset="0"/>
              </a:rPr>
              <a:t>odbetonowanie</a:t>
            </a:r>
            <a:r>
              <a:rPr lang="pl-PL" sz="1600" dirty="0">
                <a:latin typeface="Open Sans" panose="020B0606030504020204" pitchFamily="34" charset="0"/>
                <a:ea typeface="Open Sans" panose="020B0606030504020204" pitchFamily="34" charset="0"/>
                <a:cs typeface="Open Sans" panose="020B0606030504020204" pitchFamily="34" charset="0"/>
              </a:rPr>
              <a:t> powierzchni uszczelnionych w Rzeszowie” </a:t>
            </a:r>
          </a:p>
          <a:p>
            <a:pPr marL="0" indent="0">
              <a:lnSpc>
                <a:spcPct val="150000"/>
              </a:lnSpc>
              <a:buNone/>
            </a:pPr>
            <a:r>
              <a:rPr lang="pl-PL" sz="1600" dirty="0">
                <a:latin typeface="Open Sans" panose="020B0606030504020204" pitchFamily="34" charset="0"/>
                <a:ea typeface="Open Sans" panose="020B0606030504020204" pitchFamily="34" charset="0"/>
                <a:cs typeface="Open Sans" panose="020B0606030504020204" pitchFamily="34" charset="0"/>
              </a:rPr>
              <a:t>Beneficjent: Gmina Miasto Rzeszów</a:t>
            </a:r>
          </a:p>
          <a:p>
            <a:pPr marL="0" indent="0">
              <a:lnSpc>
                <a:spcPct val="150000"/>
              </a:lnSpc>
              <a:buNone/>
            </a:pPr>
            <a:r>
              <a:rPr lang="pl-PL" sz="1600" dirty="0">
                <a:latin typeface="Open Sans" panose="020B0606030504020204" pitchFamily="34" charset="0"/>
                <a:ea typeface="Open Sans" panose="020B0606030504020204" pitchFamily="34" charset="0"/>
                <a:cs typeface="Open Sans" panose="020B0606030504020204" pitchFamily="34" charset="0"/>
              </a:rPr>
              <a:t>Dofinansowanie UE: ponad 4,4 mln zł</a:t>
            </a:r>
          </a:p>
        </p:txBody>
      </p:sp>
      <p:sp>
        <p:nvSpPr>
          <p:cNvPr id="12" name="pole tekstowe 11">
            <a:extLst>
              <a:ext uri="{FF2B5EF4-FFF2-40B4-BE49-F238E27FC236}">
                <a16:creationId xmlns:a16="http://schemas.microsoft.com/office/drawing/2014/main" id="{F6AE6A63-5C5D-4D1F-BF65-B2925EA9ABCB}"/>
              </a:ext>
            </a:extLst>
          </p:cNvPr>
          <p:cNvSpPr txBox="1"/>
          <p:nvPr/>
        </p:nvSpPr>
        <p:spPr>
          <a:xfrm>
            <a:off x="4571836" y="4286768"/>
            <a:ext cx="4608513" cy="742896"/>
          </a:xfrm>
          <a:prstGeom prst="rect">
            <a:avLst/>
          </a:prstGeom>
          <a:noFill/>
        </p:spPr>
        <p:txBody>
          <a:bodyPr wrap="square" rtlCol="0">
            <a:spAutoFit/>
          </a:bodyPr>
          <a:lstStyle/>
          <a:p>
            <a:r>
              <a:rPr lang="pl-PL" dirty="0">
                <a:latin typeface="Open Sans" panose="020B0606030504020204" pitchFamily="34" charset="0"/>
                <a:ea typeface="Open Sans" panose="020B0606030504020204" pitchFamily="34" charset="0"/>
                <a:cs typeface="Open Sans" panose="020B0606030504020204" pitchFamily="34" charset="0"/>
              </a:rPr>
              <a:t>Fot. Klasa terenowa powstała przy Szkole Podstawowej nr. 22 przy ul. Ptasiej</a:t>
            </a:r>
          </a:p>
          <a:p>
            <a:r>
              <a:rPr lang="pl-PL" dirty="0">
                <a:latin typeface="Open Sans" panose="020B0606030504020204" pitchFamily="34" charset="0"/>
                <a:ea typeface="Open Sans" panose="020B0606030504020204" pitchFamily="34" charset="0"/>
                <a:cs typeface="Open Sans" panose="020B0606030504020204" pitchFamily="34" charset="0"/>
              </a:rPr>
              <a:t>Źródło zdjęcia: Miasto Rzeszów</a:t>
            </a:r>
          </a:p>
        </p:txBody>
      </p:sp>
    </p:spTree>
    <p:extLst>
      <p:ext uri="{BB962C8B-B14F-4D97-AF65-F5344CB8AC3E}">
        <p14:creationId xmlns:p14="http://schemas.microsoft.com/office/powerpoint/2010/main" val="162125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8CEB30-5ECD-42BD-B88C-FF017512A8F8}"/>
              </a:ext>
            </a:extLst>
          </p:cNvPr>
          <p:cNvSpPr>
            <a:spLocks noGrp="1"/>
          </p:cNvSpPr>
          <p:nvPr>
            <p:ph type="title"/>
          </p:nvPr>
        </p:nvSpPr>
        <p:spPr/>
        <p:txBody>
          <a:bodyPr/>
          <a:lstStyle/>
          <a:p>
            <a:r>
              <a:rPr lang="pl-PL" dirty="0">
                <a:solidFill>
                  <a:srgbClr val="008000"/>
                </a:solidFill>
              </a:rPr>
              <a:t>Przykłady inwestycji w miastach </a:t>
            </a:r>
          </a:p>
        </p:txBody>
      </p:sp>
      <p:sp>
        <p:nvSpPr>
          <p:cNvPr id="4" name="Symbol zastępczy numeru slajdu 3">
            <a:extLst>
              <a:ext uri="{FF2B5EF4-FFF2-40B4-BE49-F238E27FC236}">
                <a16:creationId xmlns:a16="http://schemas.microsoft.com/office/drawing/2014/main" id="{8D527D18-7E43-4F43-AABE-98399C45BE25}"/>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
        <p:nvSpPr>
          <p:cNvPr id="5" name="pole tekstowe 4">
            <a:extLst>
              <a:ext uri="{FF2B5EF4-FFF2-40B4-BE49-F238E27FC236}">
                <a16:creationId xmlns:a16="http://schemas.microsoft.com/office/drawing/2014/main" id="{BD0E4429-FE84-4369-A533-4CE1BB39A608}"/>
              </a:ext>
            </a:extLst>
          </p:cNvPr>
          <p:cNvSpPr txBox="1"/>
          <p:nvPr/>
        </p:nvSpPr>
        <p:spPr>
          <a:xfrm>
            <a:off x="755576" y="1175088"/>
            <a:ext cx="7389546" cy="4002506"/>
          </a:xfrm>
          <a:prstGeom prst="rect">
            <a:avLst/>
          </a:prstGeom>
          <a:noFill/>
        </p:spPr>
        <p:txBody>
          <a:bodyPr wrap="square" rtlCol="0">
            <a:spAutoFit/>
          </a:bodyPr>
          <a:lstStyle/>
          <a:p>
            <a:pPr marL="0" indent="0">
              <a:buNone/>
            </a:pPr>
            <a:r>
              <a:rPr lang="pl-PL" sz="1600" dirty="0">
                <a:latin typeface="Open Sans" panose="020B0606030504020204" pitchFamily="34" charset="0"/>
                <a:ea typeface="Open Sans" panose="020B0606030504020204" pitchFamily="34" charset="0"/>
                <a:cs typeface="Open Sans" panose="020B0606030504020204" pitchFamily="34" charset="0"/>
              </a:rPr>
              <a:t>Projekt „Bydgoszcz zielono-niebieska. Retencja i zagospodarowanie wód opadowych lub roztopowych”</a:t>
            </a:r>
          </a:p>
          <a:p>
            <a:pPr marL="0" indent="0">
              <a:buNone/>
            </a:pPr>
            <a:endParaRPr lang="pl-PL"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sz="1600" dirty="0">
                <a:latin typeface="Open Sans" panose="020B0606030504020204" pitchFamily="34" charset="0"/>
                <a:ea typeface="Open Sans" panose="020B0606030504020204" pitchFamily="34" charset="0"/>
                <a:cs typeface="Open Sans" panose="020B0606030504020204" pitchFamily="34" charset="0"/>
              </a:rPr>
              <a:t>Beneficjent: Miejskie Wodociągi i Kanalizacja w Bydgoszczy Sp. z o.o.</a:t>
            </a:r>
          </a:p>
          <a:p>
            <a:pPr marL="0" indent="0">
              <a:buNone/>
            </a:pPr>
            <a:endParaRPr lang="pl-PL"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sz="1600" dirty="0">
                <a:latin typeface="Open Sans" panose="020B0606030504020204" pitchFamily="34" charset="0"/>
                <a:ea typeface="Open Sans" panose="020B0606030504020204" pitchFamily="34" charset="0"/>
                <a:cs typeface="Open Sans" panose="020B0606030504020204" pitchFamily="34" charset="0"/>
              </a:rPr>
              <a:t>Dofinansowanie UE: 166 mln zł</a:t>
            </a:r>
          </a:p>
          <a:p>
            <a:pPr marL="0" indent="0">
              <a:buNone/>
            </a:pPr>
            <a:endParaRPr lang="pl-PL"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sz="1600" dirty="0">
                <a:latin typeface="Open Sans" panose="020B0606030504020204" pitchFamily="34" charset="0"/>
                <a:ea typeface="Open Sans" panose="020B0606030504020204" pitchFamily="34" charset="0"/>
                <a:cs typeface="Open Sans" panose="020B0606030504020204" pitchFamily="34" charset="0"/>
              </a:rPr>
              <a:t>Zwiększenie odporności miasta Bydgoszcz na wpływy zmian klimatu poprzez m.in. budowę zbiorników retencyjnych i retencji kanałowych, budowę komór oczyszczania wody deszczowej, budowę automatycznego systemu podlewania zieleni, bagrowanie stawów. </a:t>
            </a:r>
          </a:p>
          <a:p>
            <a:pPr marL="0" indent="0">
              <a:buNone/>
            </a:pPr>
            <a:endParaRPr lang="pl-PL"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sz="1600" dirty="0">
                <a:latin typeface="Open Sans" panose="020B0606030504020204" pitchFamily="34" charset="0"/>
                <a:ea typeface="Open Sans" panose="020B0606030504020204" pitchFamily="34" charset="0"/>
                <a:cs typeface="Open Sans" panose="020B0606030504020204" pitchFamily="34" charset="0"/>
              </a:rPr>
              <a:t>Beneficjent w ciekawy sposób opowiada o projekcie w podcastach, które można zobaczyć na stronie: </a:t>
            </a:r>
            <a:r>
              <a:rPr lang="pl-PL" sz="1600" dirty="0">
                <a:latin typeface="Open Sans" panose="020B0606030504020204" pitchFamily="34" charset="0"/>
                <a:ea typeface="Open Sans" panose="020B0606030504020204" pitchFamily="34" charset="0"/>
                <a:cs typeface="Open Sans" panose="020B0606030504020204" pitchFamily="34" charset="0"/>
                <a:hlinkClick r:id="rId3"/>
              </a:rPr>
              <a:t>https://mwik.bydgoszcz.pl/category/bydgoszcz-zielono-niebieska/</a:t>
            </a:r>
            <a:r>
              <a:rPr lang="pl-PL" sz="1600" dirty="0">
                <a:latin typeface="Open Sans" panose="020B0606030504020204" pitchFamily="34" charset="0"/>
                <a:ea typeface="Open Sans" panose="020B0606030504020204" pitchFamily="34" charset="0"/>
                <a:cs typeface="Open Sans" panose="020B0606030504020204" pitchFamily="34" charset="0"/>
              </a:rPr>
              <a:t>  </a:t>
            </a:r>
          </a:p>
          <a:p>
            <a:endParaRPr lang="pl-PL" dirty="0"/>
          </a:p>
        </p:txBody>
      </p:sp>
    </p:spTree>
    <p:extLst>
      <p:ext uri="{BB962C8B-B14F-4D97-AF65-F5344CB8AC3E}">
        <p14:creationId xmlns:p14="http://schemas.microsoft.com/office/powerpoint/2010/main" val="418998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73DA50-B8DF-4B13-A544-C43725929039}"/>
              </a:ext>
            </a:extLst>
          </p:cNvPr>
          <p:cNvSpPr>
            <a:spLocks noGrp="1"/>
          </p:cNvSpPr>
          <p:nvPr>
            <p:ph type="title"/>
          </p:nvPr>
        </p:nvSpPr>
        <p:spPr/>
        <p:txBody>
          <a:bodyPr/>
          <a:lstStyle/>
          <a:p>
            <a:r>
              <a:rPr kumimoji="0" lang="pl-PL" sz="1905" b="1" i="0" u="none" strike="noStrike" kern="1200" cap="none" spc="0" normalizeH="0" baseline="0" noProof="0" dirty="0">
                <a:ln>
                  <a:noFill/>
                </a:ln>
                <a:solidFill>
                  <a:srgbClr val="008000"/>
                </a:solidFill>
                <a:effectLst/>
                <a:uLnTx/>
                <a:uFillTx/>
                <a:latin typeface="Open Sans" pitchFamily="2" charset="0"/>
                <a:ea typeface="Open Sans" pitchFamily="2" charset="0"/>
                <a:cs typeface="Open Sans" pitchFamily="2" charset="0"/>
              </a:rPr>
              <a:t>Przykłady inwestycji w miastach </a:t>
            </a:r>
            <a:endParaRPr lang="pl-PL" dirty="0"/>
          </a:p>
        </p:txBody>
      </p:sp>
      <p:sp>
        <p:nvSpPr>
          <p:cNvPr id="4" name="Symbol zastępczy numeru slajdu 3">
            <a:extLst>
              <a:ext uri="{FF2B5EF4-FFF2-40B4-BE49-F238E27FC236}">
                <a16:creationId xmlns:a16="http://schemas.microsoft.com/office/drawing/2014/main" id="{747DA99E-896A-42E3-B7F6-74F184EC1511}"/>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
        <p:nvSpPr>
          <p:cNvPr id="5" name="pole tekstowe 4">
            <a:extLst>
              <a:ext uri="{FF2B5EF4-FFF2-40B4-BE49-F238E27FC236}">
                <a16:creationId xmlns:a16="http://schemas.microsoft.com/office/drawing/2014/main" id="{58A90418-4917-49D4-B79F-367D89FA2066}"/>
              </a:ext>
            </a:extLst>
          </p:cNvPr>
          <p:cNvSpPr txBox="1"/>
          <p:nvPr/>
        </p:nvSpPr>
        <p:spPr>
          <a:xfrm>
            <a:off x="873274" y="1275606"/>
            <a:ext cx="7389546" cy="3017621"/>
          </a:xfrm>
          <a:prstGeom prst="rect">
            <a:avLst/>
          </a:prstGeom>
          <a:noFill/>
        </p:spPr>
        <p:txBody>
          <a:bodyPr wrap="square" rtlCol="0">
            <a:spAutoFit/>
          </a:bodyPr>
          <a:lstStyle/>
          <a:p>
            <a:r>
              <a:rPr lang="pl-PL" sz="1600" dirty="0">
                <a:latin typeface="Open Sans" pitchFamily="2" charset="0"/>
                <a:ea typeface="Open Sans" pitchFamily="2" charset="0"/>
                <a:cs typeface="Open Sans" pitchFamily="2" charset="0"/>
              </a:rPr>
              <a:t>Projekt „Docelowe rozwiązanie gospodarki ściekowej dla miasta Wrocławia – Faza II”</a:t>
            </a:r>
          </a:p>
          <a:p>
            <a:endParaRPr lang="pl-PL" sz="1600" dirty="0">
              <a:latin typeface="Open Sans" pitchFamily="2" charset="0"/>
              <a:ea typeface="Open Sans" pitchFamily="2" charset="0"/>
              <a:cs typeface="Open Sans" pitchFamily="2" charset="0"/>
            </a:endParaRPr>
          </a:p>
          <a:p>
            <a:r>
              <a:rPr lang="pl-PL" sz="1600" dirty="0">
                <a:latin typeface="Open Sans" pitchFamily="2" charset="0"/>
                <a:ea typeface="Open Sans" pitchFamily="2" charset="0"/>
                <a:cs typeface="Open Sans" pitchFamily="2" charset="0"/>
              </a:rPr>
              <a:t>Beneficjent: Miejskie Przedsiębiorstwo Wodociągów i Kanalizacji S.A. we Wrocławiu</a:t>
            </a:r>
          </a:p>
          <a:p>
            <a:r>
              <a:rPr lang="pl-PL" sz="1600" dirty="0">
                <a:latin typeface="Open Sans" pitchFamily="2" charset="0"/>
                <a:ea typeface="Open Sans" pitchFamily="2" charset="0"/>
                <a:cs typeface="Open Sans" pitchFamily="2" charset="0"/>
              </a:rPr>
              <a:t> </a:t>
            </a:r>
          </a:p>
          <a:p>
            <a:r>
              <a:rPr lang="pl-PL" sz="1600" dirty="0">
                <a:latin typeface="Open Sans" pitchFamily="2" charset="0"/>
                <a:ea typeface="Open Sans" pitchFamily="2" charset="0"/>
                <a:cs typeface="Open Sans" pitchFamily="2" charset="0"/>
              </a:rPr>
              <a:t>Dofinansowanie UE: ponad 219 mln zł. </a:t>
            </a:r>
          </a:p>
          <a:p>
            <a:endParaRPr lang="pl-PL" sz="1600" dirty="0">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pl-PL" sz="1600" dirty="0">
                <a:latin typeface="Open Sans" pitchFamily="2" charset="0"/>
                <a:ea typeface="Open Sans" pitchFamily="2" charset="0"/>
                <a:cs typeface="Open Sans" pitchFamily="2" charset="0"/>
              </a:rPr>
              <a:t>Ponad 22 km nowej sieci kanalizacyjnej</a:t>
            </a:r>
          </a:p>
          <a:p>
            <a:endParaRPr lang="pl-PL" sz="1600" dirty="0">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pl-PL" sz="1600" dirty="0">
                <a:latin typeface="Open Sans" pitchFamily="2" charset="0"/>
                <a:ea typeface="Open Sans" pitchFamily="2" charset="0"/>
                <a:cs typeface="Open Sans" pitchFamily="2" charset="0"/>
              </a:rPr>
              <a:t>2,7 tys. mieszkańców otrzyma możliwość przyłączenia do sieci</a:t>
            </a:r>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392911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49880C-D896-47B6-8019-5466C5789A0A}"/>
              </a:ext>
            </a:extLst>
          </p:cNvPr>
          <p:cNvSpPr>
            <a:spLocks noGrp="1"/>
          </p:cNvSpPr>
          <p:nvPr>
            <p:ph type="title"/>
          </p:nvPr>
        </p:nvSpPr>
        <p:spPr>
          <a:xfrm>
            <a:off x="889070" y="259732"/>
            <a:ext cx="7389546" cy="734818"/>
          </a:xfrm>
        </p:spPr>
        <p:txBody>
          <a:bodyPr/>
          <a:lstStyle/>
          <a:p>
            <a:r>
              <a:rPr kumimoji="0" lang="pl-PL" sz="2000" b="1" i="0" u="none" strike="noStrike" kern="1200" cap="none" spc="0" normalizeH="0" baseline="0" noProof="0" dirty="0">
                <a:ln>
                  <a:noFill/>
                </a:ln>
                <a:solidFill>
                  <a:srgbClr val="008000"/>
                </a:solidFill>
                <a:effectLst/>
                <a:uLnTx/>
                <a:uFillTx/>
                <a:latin typeface="Open Sans" pitchFamily="2" charset="0"/>
                <a:ea typeface="Open Sans" pitchFamily="2" charset="0"/>
                <a:cs typeface="Open Sans" pitchFamily="2" charset="0"/>
              </a:rPr>
              <a:t>SEKTOR ŚRODOWISKA </a:t>
            </a:r>
            <a:r>
              <a:rPr kumimoji="0" lang="pl-PL" sz="2000" b="1"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 aktualne nabory związane </a:t>
            </a:r>
            <a:br>
              <a:rPr kumimoji="0" lang="pl-PL" sz="2000" b="1"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br>
            <a:r>
              <a:rPr kumimoji="0" lang="pl-PL" sz="2000" b="1"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z adaptacją do zmian klimatu i gospodarką wodną</a:t>
            </a:r>
            <a:endParaRPr lang="pl-PL" dirty="0"/>
          </a:p>
        </p:txBody>
      </p:sp>
      <p:sp>
        <p:nvSpPr>
          <p:cNvPr id="4" name="Symbol zastępczy numeru slajdu 3">
            <a:extLst>
              <a:ext uri="{FF2B5EF4-FFF2-40B4-BE49-F238E27FC236}">
                <a16:creationId xmlns:a16="http://schemas.microsoft.com/office/drawing/2014/main" id="{98A43ECA-323B-4A0A-8A23-DA29BD26D2E4}"/>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
        <p:nvSpPr>
          <p:cNvPr id="5" name="pole tekstowe 4">
            <a:extLst>
              <a:ext uri="{FF2B5EF4-FFF2-40B4-BE49-F238E27FC236}">
                <a16:creationId xmlns:a16="http://schemas.microsoft.com/office/drawing/2014/main" id="{D749CA39-092E-4A6E-A7CA-9C8EF2F0B0D9}"/>
              </a:ext>
            </a:extLst>
          </p:cNvPr>
          <p:cNvSpPr txBox="1"/>
          <p:nvPr/>
        </p:nvSpPr>
        <p:spPr>
          <a:xfrm>
            <a:off x="827584" y="915566"/>
            <a:ext cx="7711734" cy="4002506"/>
          </a:xfrm>
          <a:prstGeom prst="rect">
            <a:avLst/>
          </a:prstGeom>
          <a:noFill/>
        </p:spPr>
        <p:txBody>
          <a:bodyPr wrap="square" rtlCol="0">
            <a:spAutoFit/>
          </a:bodyPr>
          <a:lstStyle/>
          <a:p>
            <a:pPr marL="0" marR="0" lvl="0" indent="0" algn="l" defTabSz="357896"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8000"/>
                </a:solidFill>
                <a:effectLst/>
                <a:uLnTx/>
                <a:uFillTx/>
                <a:latin typeface="Open Sans" panose="020B0606030504020204" pitchFamily="34" charset="0"/>
                <a:ea typeface="Open Sans" panose="020B0606030504020204" pitchFamily="34" charset="0"/>
                <a:cs typeface="Open Sans" panose="020B0606030504020204" pitchFamily="34" charset="0"/>
              </a:rPr>
              <a:t>Wsparcie systemów gospodarowania wodami (III nabór) dla miast dużych - działanie 1.2</a:t>
            </a:r>
          </a:p>
          <a:p>
            <a:pPr marL="0" marR="0" lvl="0" indent="0" algn="l" defTabSz="357896"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srgbClr val="008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357896" rtl="0" eaLnBrk="1" fontAlgn="auto" latinLnBrk="0" hangingPunct="1">
              <a:lnSpc>
                <a:spcPct val="100000"/>
              </a:lnSpc>
              <a:spcBef>
                <a:spcPts val="0"/>
              </a:spcBef>
              <a:spcAft>
                <a:spcPts val="0"/>
              </a:spcAft>
              <a:buClrTx/>
              <a:buSzTx/>
              <a:buFontTx/>
              <a:buNone/>
              <a:tabLst/>
              <a:defRPr/>
            </a:pPr>
            <a:r>
              <a:rPr lang="pl-PL" sz="1600" dirty="0">
                <a:latin typeface="Open Sans" panose="020B0606030504020204" pitchFamily="34" charset="0"/>
                <a:ea typeface="Open Sans" panose="020B0606030504020204" pitchFamily="34" charset="0"/>
                <a:cs typeface="Open Sans" panose="020B0606030504020204" pitchFamily="34" charset="0"/>
              </a:rPr>
              <a:t>Dedykowane 44 miastom, które uczestniczyły w realizacji projektu ”Opracowanie planów adaptacji do zmian klimatu w miastach </a:t>
            </a:r>
            <a:r>
              <a:rPr lang="pl-PL" sz="1600" b="1" dirty="0">
                <a:latin typeface="Open Sans" panose="020B0606030504020204" pitchFamily="34" charset="0"/>
                <a:ea typeface="Open Sans" panose="020B0606030504020204" pitchFamily="34" charset="0"/>
                <a:cs typeface="Open Sans" panose="020B0606030504020204" pitchFamily="34" charset="0"/>
              </a:rPr>
              <a:t>powyżej 100 tys. mieszkańców</a:t>
            </a:r>
            <a:r>
              <a:rPr lang="pl-PL" sz="1600" dirty="0">
                <a:latin typeface="Open Sans" panose="020B0606030504020204" pitchFamily="34" charset="0"/>
                <a:ea typeface="Open Sans" panose="020B0606030504020204" pitchFamily="34" charset="0"/>
                <a:cs typeface="Open Sans" panose="020B0606030504020204" pitchFamily="34" charset="0"/>
              </a:rPr>
              <a:t>” oraz </a:t>
            </a:r>
            <a:r>
              <a:rPr lang="pl-PL" sz="1600" b="1" dirty="0">
                <a:latin typeface="Open Sans" panose="020B0606030504020204" pitchFamily="34" charset="0"/>
                <a:ea typeface="Open Sans" panose="020B0606030504020204" pitchFamily="34" charset="0"/>
                <a:cs typeface="Open Sans" panose="020B0606030504020204" pitchFamily="34" charset="0"/>
              </a:rPr>
              <a:t>m.st. Warszawy</a:t>
            </a:r>
            <a:r>
              <a:rPr lang="pl-PL" sz="1600" dirty="0">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357896" rtl="0" eaLnBrk="1" fontAlgn="auto" latinLnBrk="0" hangingPunct="1">
              <a:lnSpc>
                <a:spcPct val="100000"/>
              </a:lnSpc>
              <a:spcBef>
                <a:spcPts val="0"/>
              </a:spcBef>
              <a:spcAft>
                <a:spcPts val="0"/>
              </a:spcAft>
              <a:buClrTx/>
              <a:buSzTx/>
              <a:buFontTx/>
              <a:buNone/>
              <a:tabLst/>
              <a:defRPr/>
            </a:pPr>
            <a:endParaRPr lang="pl-PL" sz="16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3578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termin naboru: </a:t>
            </a:r>
            <a:r>
              <a:rPr lang="pl-PL"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15.09.2025-27.02.2026</a:t>
            </a:r>
          </a:p>
          <a:p>
            <a:pPr marL="285750" indent="-285750" defTabSz="357896">
              <a:lnSpc>
                <a:spcPct val="100000"/>
              </a:lnSpc>
              <a:spcBef>
                <a:spcPts val="0"/>
              </a:spcBef>
              <a:buClrTx/>
              <a:buFont typeface="Arial" panose="020B0604020202020204" pitchFamily="34" charset="0"/>
              <a:buChar char="•"/>
              <a:defRPr/>
            </a:pPr>
            <a:r>
              <a:rPr lang="pl-PL"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budżet naboru: 500 mln PLN</a:t>
            </a:r>
          </a:p>
          <a:p>
            <a:pPr marL="285750" marR="0" lvl="0" indent="-285750" algn="l" defTabSz="3578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inwestycje w zrównoważone systemy gospodarowania wodami opadowymi z udziałem zieleni, zielono-niebieskiej infrastruktury oraz rozwiązań opartych na przyrodzie</a:t>
            </a:r>
          </a:p>
          <a:p>
            <a:pPr marL="285750" marR="0" lvl="0" indent="-285750" algn="l" defTabSz="3578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beneficjenci: JST i ich związki, jednostki organizacyjne działające w imieniu JST, podmioty świadczące usługi publiczne w ramach realizacji obowiązków własnych JST</a:t>
            </a:r>
          </a:p>
          <a:p>
            <a:endParaRPr lang="pl-PL" dirty="0"/>
          </a:p>
        </p:txBody>
      </p:sp>
    </p:spTree>
    <p:extLst>
      <p:ext uri="{BB962C8B-B14F-4D97-AF65-F5344CB8AC3E}">
        <p14:creationId xmlns:p14="http://schemas.microsoft.com/office/powerpoint/2010/main" val="24673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E87F28-A69F-434D-BFB8-2AFCD8067DE8}"/>
              </a:ext>
            </a:extLst>
          </p:cNvPr>
          <p:cNvSpPr>
            <a:spLocks noGrp="1"/>
          </p:cNvSpPr>
          <p:nvPr>
            <p:ph type="title"/>
          </p:nvPr>
        </p:nvSpPr>
        <p:spPr>
          <a:xfrm>
            <a:off x="890905" y="282535"/>
            <a:ext cx="7389546" cy="734818"/>
          </a:xfrm>
        </p:spPr>
        <p:txBody>
          <a:bodyPr>
            <a:normAutofit/>
          </a:bodyPr>
          <a:lstStyle/>
          <a:p>
            <a:r>
              <a:rPr kumimoji="0" lang="pl-PL" sz="2000" b="1" i="0" u="none" strike="noStrike" kern="1200" cap="none" spc="0" normalizeH="0" baseline="0" noProof="0" dirty="0">
                <a:ln>
                  <a:noFill/>
                </a:ln>
                <a:solidFill>
                  <a:srgbClr val="008000"/>
                </a:solidFill>
                <a:effectLst/>
                <a:uLnTx/>
                <a:uFillTx/>
                <a:latin typeface="Open Sans" pitchFamily="2" charset="0"/>
                <a:ea typeface="Open Sans" pitchFamily="2" charset="0"/>
                <a:cs typeface="Open Sans" pitchFamily="2" charset="0"/>
              </a:rPr>
              <a:t>SEKTOR ŚRODOWISKA </a:t>
            </a:r>
            <a:r>
              <a:rPr kumimoji="0" lang="pl-PL" sz="2000" b="1"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 </a:t>
            </a:r>
            <a:r>
              <a:rPr lang="pl-PL" sz="2000" dirty="0">
                <a:solidFill>
                  <a:srgbClr val="000000"/>
                </a:solidFill>
              </a:rPr>
              <a:t>aktualne</a:t>
            </a:r>
            <a:r>
              <a:rPr kumimoji="0" lang="pl-PL" sz="2000" b="1"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 nabory związane </a:t>
            </a:r>
            <a:br>
              <a:rPr kumimoji="0" lang="pl-PL" sz="2000" b="1"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br>
            <a:r>
              <a:rPr kumimoji="0" lang="pl-PL" sz="2000" b="1"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z adaptacją do zmian klimatu i gospodarką wodną</a:t>
            </a:r>
            <a:endParaRPr lang="pl-PL" sz="2000" dirty="0"/>
          </a:p>
        </p:txBody>
      </p:sp>
      <p:sp>
        <p:nvSpPr>
          <p:cNvPr id="4" name="Symbol zastępczy numeru slajdu 3">
            <a:extLst>
              <a:ext uri="{FF2B5EF4-FFF2-40B4-BE49-F238E27FC236}">
                <a16:creationId xmlns:a16="http://schemas.microsoft.com/office/drawing/2014/main" id="{E2E43431-48EC-4331-9B63-DC6080FC27F4}"/>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
        <p:nvSpPr>
          <p:cNvPr id="7" name="pole tekstowe 6">
            <a:extLst>
              <a:ext uri="{FF2B5EF4-FFF2-40B4-BE49-F238E27FC236}">
                <a16:creationId xmlns:a16="http://schemas.microsoft.com/office/drawing/2014/main" id="{77C82068-BA9A-4112-AA46-E5F4BFB7AB38}"/>
              </a:ext>
            </a:extLst>
          </p:cNvPr>
          <p:cNvSpPr txBox="1"/>
          <p:nvPr/>
        </p:nvSpPr>
        <p:spPr>
          <a:xfrm>
            <a:off x="832300" y="1017353"/>
            <a:ext cx="7389546" cy="4016484"/>
          </a:xfrm>
          <a:prstGeom prst="rect">
            <a:avLst/>
          </a:prstGeom>
          <a:noFill/>
        </p:spPr>
        <p:txBody>
          <a:bodyPr wrap="square" rtlCol="0">
            <a:spAutoFit/>
          </a:bodyPr>
          <a:lstStyle/>
          <a:p>
            <a:pPr marL="0" indent="0" defTabSz="357896">
              <a:lnSpc>
                <a:spcPct val="100000"/>
              </a:lnSpc>
              <a:spcBef>
                <a:spcPts val="0"/>
              </a:spcBef>
              <a:buClrTx/>
              <a:buNone/>
              <a:defRPr/>
            </a:pPr>
            <a:r>
              <a:rPr lang="pl-PL" sz="1500" b="1" dirty="0">
                <a:solidFill>
                  <a:srgbClr val="008000"/>
                </a:solidFill>
                <a:latin typeface="Open Sans" pitchFamily="2" charset="0"/>
                <a:ea typeface="Open Sans" pitchFamily="2" charset="0"/>
                <a:cs typeface="Open Sans" pitchFamily="2" charset="0"/>
              </a:rPr>
              <a:t>Wsparcie systemów gospodarowania wodami (III nabór) dla miast średnich - działanie 2.4</a:t>
            </a:r>
          </a:p>
          <a:p>
            <a:pPr marL="0" indent="0" defTabSz="357896">
              <a:lnSpc>
                <a:spcPct val="100000"/>
              </a:lnSpc>
              <a:spcBef>
                <a:spcPts val="0"/>
              </a:spcBef>
              <a:buClrTx/>
              <a:buNone/>
              <a:defRPr/>
            </a:pPr>
            <a:endParaRPr lang="pl-PL" sz="1500" b="1" dirty="0">
              <a:solidFill>
                <a:srgbClr val="008000"/>
              </a:solidFill>
              <a:latin typeface="Open Sans" pitchFamily="2" charset="0"/>
              <a:ea typeface="Open Sans" pitchFamily="2" charset="0"/>
              <a:cs typeface="Open Sans" pitchFamily="2" charset="0"/>
            </a:endParaRPr>
          </a:p>
          <a:p>
            <a:pPr marL="0" indent="0" defTabSz="357896">
              <a:lnSpc>
                <a:spcPct val="100000"/>
              </a:lnSpc>
              <a:spcBef>
                <a:spcPts val="0"/>
              </a:spcBef>
              <a:buClrTx/>
              <a:buNone/>
              <a:defRPr/>
            </a:pPr>
            <a:r>
              <a:rPr lang="pl-PL" sz="1500" dirty="0">
                <a:latin typeface="Open Sans" pitchFamily="2" charset="0"/>
                <a:ea typeface="Open Sans" pitchFamily="2" charset="0"/>
                <a:cs typeface="Open Sans" pitchFamily="2" charset="0"/>
              </a:rPr>
              <a:t>Dedykowane miastom powyżej 20 tys. mieszkańców oraz miastom będącym stolicami powiatów o liczbie mieszkańców z przedziału 15–20 tyś, z wyłączeniem miast średnich tracących funkcje społeczno-gospodarcze znajdujących się na terenie województw wschodnich – finansowanych w ramach FEPW 21-27</a:t>
            </a:r>
            <a:endParaRPr lang="pl-PL" sz="1500" b="1" dirty="0">
              <a:solidFill>
                <a:srgbClr val="008000"/>
              </a:solidFill>
              <a:latin typeface="Open Sans" pitchFamily="2" charset="0"/>
              <a:ea typeface="Open Sans" pitchFamily="2" charset="0"/>
              <a:cs typeface="Open Sans" pitchFamily="2" charset="0"/>
            </a:endParaRPr>
          </a:p>
          <a:p>
            <a:pPr marL="0" marR="0" lvl="0" indent="0" algn="l" defTabSz="357896" rtl="0" eaLnBrk="1" fontAlgn="auto" latinLnBrk="0" hangingPunct="1">
              <a:lnSpc>
                <a:spcPct val="100000"/>
              </a:lnSpc>
              <a:spcBef>
                <a:spcPts val="0"/>
              </a:spcBef>
              <a:spcAft>
                <a:spcPts val="0"/>
              </a:spcAft>
              <a:buClrTx/>
              <a:buSzTx/>
              <a:buFontTx/>
              <a:buNone/>
              <a:tabLst/>
              <a:defRPr/>
            </a:pPr>
            <a:endParaRPr lang="pl-PL" sz="1500" b="1" dirty="0">
              <a:solidFill>
                <a:srgbClr val="008000"/>
              </a:solidFill>
              <a:highlight>
                <a:srgbClr val="FFFF00"/>
              </a:highlight>
              <a:latin typeface="Open Sans" pitchFamily="2" charset="0"/>
              <a:ea typeface="Open Sans" pitchFamily="2" charset="0"/>
              <a:cs typeface="Open Sans" pitchFamily="2" charset="0"/>
            </a:endParaRPr>
          </a:p>
          <a:p>
            <a:pPr marL="285750" indent="-285750" defTabSz="357896">
              <a:lnSpc>
                <a:spcPct val="100000"/>
              </a:lnSpc>
              <a:spcBef>
                <a:spcPts val="0"/>
              </a:spcBef>
              <a:buClrTx/>
              <a:buFont typeface="Arial" panose="020B0604020202020204" pitchFamily="34" charset="0"/>
              <a:buChar char="•"/>
              <a:defRPr/>
            </a:pPr>
            <a:r>
              <a:rPr lang="pl-PL" sz="1500" dirty="0">
                <a:solidFill>
                  <a:srgbClr val="000000"/>
                </a:solidFill>
                <a:latin typeface="Open Sans" pitchFamily="2" charset="0"/>
                <a:ea typeface="Open Sans" pitchFamily="2" charset="0"/>
                <a:cs typeface="Open Sans" pitchFamily="2" charset="0"/>
              </a:rPr>
              <a:t>termin naboru: </a:t>
            </a:r>
            <a:r>
              <a:rPr kumimoji="0" lang="pl-PL" sz="1500" b="1"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30.09.2025 - 30.04.2026</a:t>
            </a:r>
          </a:p>
          <a:p>
            <a:pPr marL="285750" indent="-285750" defTabSz="357896">
              <a:lnSpc>
                <a:spcPct val="100000"/>
              </a:lnSpc>
              <a:spcBef>
                <a:spcPts val="0"/>
              </a:spcBef>
              <a:buClrTx/>
              <a:buFont typeface="Arial" panose="020B0604020202020204" pitchFamily="34" charset="0"/>
              <a:buChar char="•"/>
              <a:defRPr/>
            </a:pPr>
            <a:r>
              <a:rPr kumimoji="0" lang="pl-PL" sz="1500"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budżet naboru: 500 mln zł (ze środków EFRR).</a:t>
            </a:r>
          </a:p>
          <a:p>
            <a:pPr marL="285750" marR="0" lvl="0" indent="-285750" algn="l" defTabSz="3578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500"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inwestycje w zrównoważone systemy gospodarowania wodami opadowymi </a:t>
            </a:r>
            <a:br>
              <a:rPr lang="pl-PL" sz="1500" dirty="0">
                <a:solidFill>
                  <a:srgbClr val="000000"/>
                </a:solidFill>
                <a:latin typeface="Open Sans" pitchFamily="2" charset="0"/>
                <a:ea typeface="Open Sans" pitchFamily="2" charset="0"/>
                <a:cs typeface="Open Sans" pitchFamily="2" charset="0"/>
              </a:rPr>
            </a:br>
            <a:r>
              <a:rPr kumimoji="0" lang="pl-PL" sz="1500"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z udziałem zieleni, zielono-niebieskiej infrastruktury oraz rozwiązań opartych na przyrodzie.</a:t>
            </a:r>
          </a:p>
          <a:p>
            <a:pPr marL="285750" marR="0" lvl="0" indent="-285750" algn="l" defTabSz="3578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500"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beneficjenci: JST i ich związki, jednostki organizacyjne działające w imieniu JST, podmioty świadczące usługi publiczne w ramach realizacji obowiązków własnych JST</a:t>
            </a:r>
          </a:p>
          <a:p>
            <a:endParaRPr lang="pl-PL" sz="15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68676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59BFF8-FE88-48BE-995E-B47BBFBE16D6}"/>
              </a:ext>
            </a:extLst>
          </p:cNvPr>
          <p:cNvSpPr>
            <a:spLocks noGrp="1"/>
          </p:cNvSpPr>
          <p:nvPr>
            <p:ph type="title"/>
          </p:nvPr>
        </p:nvSpPr>
        <p:spPr/>
        <p:txBody>
          <a:bodyPr>
            <a:normAutofit/>
          </a:bodyPr>
          <a:lstStyle/>
          <a:p>
            <a:r>
              <a:rPr kumimoji="0" lang="pl-PL" sz="2000" b="1" i="0" u="none" strike="noStrike" kern="1200" cap="none" spc="0" normalizeH="0" baseline="0" noProof="0" dirty="0">
                <a:ln>
                  <a:noFill/>
                </a:ln>
                <a:solidFill>
                  <a:srgbClr val="008000"/>
                </a:solidFill>
                <a:effectLst/>
                <a:uLnTx/>
                <a:uFillTx/>
                <a:latin typeface="Open Sans" pitchFamily="2" charset="0"/>
                <a:ea typeface="Open Sans" pitchFamily="2" charset="0"/>
                <a:cs typeface="Open Sans" pitchFamily="2" charset="0"/>
              </a:rPr>
              <a:t>SEKTOR ŚRODOWISKA </a:t>
            </a:r>
            <a:r>
              <a:rPr kumimoji="0" lang="pl-PL" sz="2000" b="1"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 aktualne nabory związane </a:t>
            </a:r>
            <a:br>
              <a:rPr kumimoji="0" lang="pl-PL" sz="2000" b="1"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br>
            <a:r>
              <a:rPr kumimoji="0" lang="pl-PL" sz="2000" b="1"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z adaptacją do zmian klimatu i gospodarką wodną</a:t>
            </a:r>
            <a:endParaRPr lang="pl-PL" sz="2000" dirty="0"/>
          </a:p>
        </p:txBody>
      </p:sp>
      <p:sp>
        <p:nvSpPr>
          <p:cNvPr id="4" name="Symbol zastępczy numeru slajdu 3">
            <a:extLst>
              <a:ext uri="{FF2B5EF4-FFF2-40B4-BE49-F238E27FC236}">
                <a16:creationId xmlns:a16="http://schemas.microsoft.com/office/drawing/2014/main" id="{B8D130C1-DDA5-4562-8AB1-D43377DD53DA}"/>
              </a:ext>
            </a:extLst>
          </p:cNvPr>
          <p:cNvSpPr>
            <a:spLocks noGrp="1"/>
          </p:cNvSpPr>
          <p:nvPr>
            <p:ph type="sldNum" sz="quarter" idx="10"/>
          </p:nvPr>
        </p:nvSpPr>
        <p:spPr/>
        <p:txBody>
          <a:bodyPr/>
          <a:lstStyle/>
          <a:p>
            <a:fld id="{EB4015AA-59F6-416B-87A6-8E3D940284E2}" type="slidenum">
              <a:rPr lang="pl-PL" smtClean="0"/>
              <a:pPr/>
              <a:t>9</a:t>
            </a:fld>
            <a:endParaRPr lang="pl-PL" dirty="0"/>
          </a:p>
        </p:txBody>
      </p:sp>
      <p:sp>
        <p:nvSpPr>
          <p:cNvPr id="5" name="pole tekstowe 4">
            <a:extLst>
              <a:ext uri="{FF2B5EF4-FFF2-40B4-BE49-F238E27FC236}">
                <a16:creationId xmlns:a16="http://schemas.microsoft.com/office/drawing/2014/main" id="{CFCE33DB-FDAC-4D8B-A088-4DDCFB8559F9}"/>
              </a:ext>
            </a:extLst>
          </p:cNvPr>
          <p:cNvSpPr txBox="1"/>
          <p:nvPr/>
        </p:nvSpPr>
        <p:spPr>
          <a:xfrm>
            <a:off x="877064" y="1635646"/>
            <a:ext cx="7223329" cy="3017621"/>
          </a:xfrm>
          <a:prstGeom prst="rect">
            <a:avLst/>
          </a:prstGeom>
          <a:noFill/>
        </p:spPr>
        <p:txBody>
          <a:bodyPr wrap="square" rtlCol="0">
            <a:spAutoFit/>
          </a:bodyPr>
          <a:lstStyle/>
          <a:p>
            <a:r>
              <a:rPr lang="pl-PL" sz="1600" b="1" dirty="0">
                <a:solidFill>
                  <a:srgbClr val="008000"/>
                </a:solidFill>
                <a:latin typeface="Open Sans" pitchFamily="2" charset="0"/>
                <a:ea typeface="Open Sans" pitchFamily="2" charset="0"/>
                <a:cs typeface="Open Sans" pitchFamily="2" charset="0"/>
              </a:rPr>
              <a:t>Kompleksowe projekty z zakresu gospodarki wodno‐ściekowej (IV nabór) - działanie 1.3</a:t>
            </a:r>
          </a:p>
          <a:p>
            <a:endParaRPr lang="pl-PL" sz="1600" b="1" dirty="0">
              <a:solidFill>
                <a:srgbClr val="008000"/>
              </a:solidFill>
              <a:latin typeface="Open Sans" pitchFamily="2" charset="0"/>
              <a:ea typeface="Open Sans" pitchFamily="2" charset="0"/>
              <a:cs typeface="Open Sans" pitchFamily="2" charset="0"/>
            </a:endParaRPr>
          </a:p>
          <a:p>
            <a:pPr marL="285750" indent="-285750">
              <a:buFont typeface="Arial" panose="020B0604020202020204" pitchFamily="34" charset="0"/>
              <a:buChar char="•"/>
            </a:pPr>
            <a:r>
              <a:rPr lang="pl-PL" sz="1600" dirty="0">
                <a:latin typeface="Open Sans" pitchFamily="2" charset="0"/>
                <a:ea typeface="Open Sans" pitchFamily="2" charset="0"/>
                <a:cs typeface="Open Sans" pitchFamily="2" charset="0"/>
              </a:rPr>
              <a:t>termin naboru: </a:t>
            </a:r>
            <a:r>
              <a:rPr lang="pl-PL" sz="1600" b="1" dirty="0">
                <a:latin typeface="Open Sans" pitchFamily="2" charset="0"/>
                <a:ea typeface="Open Sans" pitchFamily="2" charset="0"/>
                <a:cs typeface="Open Sans" pitchFamily="2" charset="0"/>
              </a:rPr>
              <a:t>01.12.2025 - 31.03.2026</a:t>
            </a:r>
          </a:p>
          <a:p>
            <a:pPr marL="285750" indent="-285750">
              <a:buFont typeface="Arial" panose="020B0604020202020204" pitchFamily="34" charset="0"/>
              <a:buChar char="•"/>
            </a:pPr>
            <a:r>
              <a:rPr lang="pl-PL" sz="1600" dirty="0">
                <a:latin typeface="Open Sans" pitchFamily="2" charset="0"/>
                <a:ea typeface="Open Sans" pitchFamily="2" charset="0"/>
                <a:cs typeface="Open Sans" pitchFamily="2" charset="0"/>
              </a:rPr>
              <a:t>budżet naboru to 560 mln zł </a:t>
            </a:r>
          </a:p>
          <a:p>
            <a:pPr marL="285750" indent="-285750">
              <a:buFont typeface="Arial" panose="020B0604020202020204" pitchFamily="34" charset="0"/>
              <a:buChar char="•"/>
            </a:pPr>
            <a:r>
              <a:rPr lang="pl-PL" sz="1600" dirty="0">
                <a:latin typeface="Open Sans" pitchFamily="2" charset="0"/>
                <a:ea typeface="Open Sans" pitchFamily="2" charset="0"/>
                <a:cs typeface="Open Sans" pitchFamily="2" charset="0"/>
              </a:rPr>
              <a:t>Wsparcie z zakresu gospodarki wodno‐ściekowej przeznaczone jest wyłącznie dla inwestycji realizowanych w aglomeracjach o wielkości </a:t>
            </a:r>
            <a:br>
              <a:rPr lang="pl-PL" sz="1600" dirty="0">
                <a:latin typeface="Open Sans" pitchFamily="2" charset="0"/>
                <a:ea typeface="Open Sans" pitchFamily="2" charset="0"/>
                <a:cs typeface="Open Sans" pitchFamily="2" charset="0"/>
              </a:rPr>
            </a:br>
            <a:r>
              <a:rPr lang="pl-PL" sz="1600" dirty="0">
                <a:latin typeface="Open Sans" pitchFamily="2" charset="0"/>
                <a:ea typeface="Open Sans" pitchFamily="2" charset="0"/>
                <a:cs typeface="Open Sans" pitchFamily="2" charset="0"/>
              </a:rPr>
              <a:t>co najmniej </a:t>
            </a:r>
            <a:r>
              <a:rPr lang="pl-PL" sz="1600" b="1" dirty="0">
                <a:latin typeface="Open Sans" pitchFamily="2" charset="0"/>
                <a:ea typeface="Open Sans" pitchFamily="2" charset="0"/>
                <a:cs typeface="Open Sans" pitchFamily="2" charset="0"/>
              </a:rPr>
              <a:t>15 000 RLM </a:t>
            </a:r>
            <a:r>
              <a:rPr lang="pl-PL" sz="1600" dirty="0">
                <a:latin typeface="Open Sans" pitchFamily="2" charset="0"/>
                <a:ea typeface="Open Sans" pitchFamily="2" charset="0"/>
                <a:cs typeface="Open Sans" pitchFamily="2" charset="0"/>
              </a:rPr>
              <a:t>(równoważna liczba mieszkańców) wskazanych </a:t>
            </a:r>
            <a:br>
              <a:rPr lang="pl-PL" sz="1600" dirty="0">
                <a:latin typeface="Open Sans" pitchFamily="2" charset="0"/>
                <a:ea typeface="Open Sans" pitchFamily="2" charset="0"/>
                <a:cs typeface="Open Sans" pitchFamily="2" charset="0"/>
              </a:rPr>
            </a:br>
            <a:r>
              <a:rPr lang="pl-PL" sz="1600" dirty="0">
                <a:latin typeface="Open Sans" pitchFamily="2" charset="0"/>
                <a:ea typeface="Open Sans" pitchFamily="2" charset="0"/>
                <a:cs typeface="Open Sans" pitchFamily="2" charset="0"/>
              </a:rPr>
              <a:t>w Krajowym Planie Oczyszczania Ścieków Komunalnych </a:t>
            </a:r>
          </a:p>
          <a:p>
            <a:pPr marL="285750" indent="-285750">
              <a:buFont typeface="Arial" panose="020B0604020202020204" pitchFamily="34" charset="0"/>
              <a:buChar char="•"/>
            </a:pPr>
            <a:r>
              <a:rPr lang="pl-PL" sz="1600" dirty="0">
                <a:latin typeface="Open Sans" pitchFamily="2" charset="0"/>
                <a:ea typeface="Open Sans" pitchFamily="2" charset="0"/>
                <a:cs typeface="Open Sans" pitchFamily="2" charset="0"/>
              </a:rPr>
              <a:t>beneficjenci: JST przedsiębiorstwa wodociągowo-kanalizacyjne, spółki wodne</a:t>
            </a:r>
          </a:p>
          <a:p>
            <a:endParaRPr lang="pl-PL" dirty="0"/>
          </a:p>
        </p:txBody>
      </p:sp>
    </p:spTree>
    <p:extLst>
      <p:ext uri="{BB962C8B-B14F-4D97-AF65-F5344CB8AC3E}">
        <p14:creationId xmlns:p14="http://schemas.microsoft.com/office/powerpoint/2010/main" val="1384303173"/>
      </p:ext>
    </p:extLst>
  </p:cSld>
  <p:clrMapOvr>
    <a:masterClrMapping/>
  </p:clrMapOvr>
</p:sld>
</file>

<file path=ppt/theme/theme1.xml><?xml version="1.0" encoding="utf-8"?>
<a:theme xmlns:a="http://schemas.openxmlformats.org/drawingml/2006/main" name="Motyw pakietu Office">
  <a:themeElements>
    <a:clrScheme name="Niestandardowy 20">
      <a:dk1>
        <a:srgbClr val="000000"/>
      </a:dk1>
      <a:lt1>
        <a:srgbClr val="FFFFFF"/>
      </a:lt1>
      <a:dk2>
        <a:srgbClr val="FFFFFF"/>
      </a:dk2>
      <a:lt2>
        <a:srgbClr val="FFFFFF"/>
      </a:lt2>
      <a:accent1>
        <a:srgbClr val="008744"/>
      </a:accent1>
      <a:accent2>
        <a:srgbClr val="4DB05B"/>
      </a:accent2>
      <a:accent3>
        <a:srgbClr val="93C67B"/>
      </a:accent3>
      <a:accent4>
        <a:srgbClr val="003399"/>
      </a:accent4>
      <a:accent5>
        <a:srgbClr val="6BB1E2"/>
      </a:accent5>
      <a:accent6>
        <a:srgbClr val="A6D4FF"/>
      </a:accent6>
      <a:hlink>
        <a:srgbClr val="0563C1"/>
      </a:hlink>
      <a:folHlink>
        <a:srgbClr val="FFFFFF"/>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2033</TotalTime>
  <Words>3646</Words>
  <Application>Microsoft Office PowerPoint</Application>
  <PresentationFormat>Pokaz na ekranie (16:9)</PresentationFormat>
  <Paragraphs>291</Paragraphs>
  <Slides>15</Slides>
  <Notes>13</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15</vt:i4>
      </vt:variant>
    </vt:vector>
  </HeadingPairs>
  <TitlesOfParts>
    <vt:vector size="20" baseType="lpstr">
      <vt:lpstr>Arial</vt:lpstr>
      <vt:lpstr>Calibri</vt:lpstr>
      <vt:lpstr>Open Sans</vt:lpstr>
      <vt:lpstr>Wingdings</vt:lpstr>
      <vt:lpstr>Motyw pakietu Office</vt:lpstr>
      <vt:lpstr>Działania na rzecz gospodarki wodnej  w gminach. Przeciwdziałanie skutkom zmian klimatu.</vt:lpstr>
      <vt:lpstr>Program Fundusze Europejskie na Infrastrukturę, Klimat, Środowisko 2021-2027 (FEnIKS) stanowi kontynuację dwóch wcześniejszych programów:  Infrastruktura i Środowisko 2007-2013 oraz 2014-2020. Wsparcie dla samorządów z Programu w sektorach:</vt:lpstr>
      <vt:lpstr>DLA GMIN NA GOSPODARKĘ WODNĄ I KLIMATYCZNĄ NA ODPORNOŚĆ W FEnIKS</vt:lpstr>
      <vt:lpstr>Przykłady inwestycji w miastach </vt:lpstr>
      <vt:lpstr>Przykłady inwestycji w miastach </vt:lpstr>
      <vt:lpstr>Przykłady inwestycji w miastach </vt:lpstr>
      <vt:lpstr>SEKTOR ŚRODOWISKA – aktualne nabory związane  z adaptacją do zmian klimatu i gospodarką wodną</vt:lpstr>
      <vt:lpstr>SEKTOR ŚRODOWISKA – aktualne nabory związane  z adaptacją do zmian klimatu i gospodarką wodną</vt:lpstr>
      <vt:lpstr>SEKTOR ŚRODOWISKA – aktualne nabory związane  z adaptacją do zmian klimatu i gospodarką wodną</vt:lpstr>
      <vt:lpstr>SEKTOR ŚRODOWISKA – trwające nabory związane z usuwaniem skutków powodzi i budowy odporności 2024 / 2025 r. </vt:lpstr>
      <vt:lpstr>SEKTOR ŚRODOWISKA – trwające nabory związane  z usuwaniem skutków powodzi i budowy odporności 2024/2025 r. </vt:lpstr>
      <vt:lpstr>SEKTOR ŚRODOWISKA – Inwestycje w zrównoważoną gospodarkę wodno-ściekową na terenach wiejskich  w ramach KPO   </vt:lpstr>
      <vt:lpstr> SEKTOR ŚRODOWISKA – Inwestycje w zwiększanie potencjału zrównoważonej gospodarki wodnej na obszarach wiejskich  w ramach KPO     </vt:lpstr>
      <vt:lpstr>DODATKOWO DLA GMIN NA GOSPODARKĘ WODNĄ I KLIMATYCZNĄ W RAMACH: </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Ołdak Renata</cp:lastModifiedBy>
  <cp:revision>213</cp:revision>
  <dcterms:created xsi:type="dcterms:W3CDTF">2022-06-22T09:40:44Z</dcterms:created>
  <dcterms:modified xsi:type="dcterms:W3CDTF">2025-10-20T06:03:24Z</dcterms:modified>
</cp:coreProperties>
</file>