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8"/>
  </p:notesMasterIdLst>
  <p:handoutMasterIdLst>
    <p:handoutMasterId r:id="rId29"/>
  </p:handoutMasterIdLst>
  <p:sldIdLst>
    <p:sldId id="1520" r:id="rId5"/>
    <p:sldId id="1541" r:id="rId6"/>
    <p:sldId id="1577" r:id="rId7"/>
    <p:sldId id="1611" r:id="rId8"/>
    <p:sldId id="1589" r:id="rId9"/>
    <p:sldId id="1591" r:id="rId10"/>
    <p:sldId id="1592" r:id="rId11"/>
    <p:sldId id="1593" r:id="rId12"/>
    <p:sldId id="1594" r:id="rId13"/>
    <p:sldId id="1597" r:id="rId14"/>
    <p:sldId id="1596" r:id="rId15"/>
    <p:sldId id="1598" r:id="rId16"/>
    <p:sldId id="1599" r:id="rId17"/>
    <p:sldId id="1601" r:id="rId18"/>
    <p:sldId id="1605" r:id="rId19"/>
    <p:sldId id="1606" r:id="rId20"/>
    <p:sldId id="1609" r:id="rId21"/>
    <p:sldId id="1610" r:id="rId22"/>
    <p:sldId id="1612" r:id="rId23"/>
    <p:sldId id="1614" r:id="rId24"/>
    <p:sldId id="1615" r:id="rId25"/>
    <p:sldId id="1616" r:id="rId26"/>
    <p:sldId id="16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6"/>
    <p:restoredTop sz="73677" autoAdjust="0"/>
  </p:normalViewPr>
  <p:slideViewPr>
    <p:cSldViewPr snapToGrid="0">
      <p:cViewPr varScale="1">
        <p:scale>
          <a:sx n="81" d="100"/>
          <a:sy n="81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eńska Ewa" userId="8909ae56-c4c5-4b75-9eb9-01ab853db576" providerId="ADAL" clId="{55FF6F2A-D43F-47FF-8505-5D1504CF06BF}"/>
    <pc:docChg chg="modSld">
      <pc:chgData name="Kamieńska Ewa" userId="8909ae56-c4c5-4b75-9eb9-01ab853db576" providerId="ADAL" clId="{55FF6F2A-D43F-47FF-8505-5D1504CF06BF}" dt="2025-10-20T12:02:52.987" v="62" actId="14100"/>
      <pc:docMkLst>
        <pc:docMk/>
      </pc:docMkLst>
      <pc:sldChg chg="modSp mod">
        <pc:chgData name="Kamieńska Ewa" userId="8909ae56-c4c5-4b75-9eb9-01ab853db576" providerId="ADAL" clId="{55FF6F2A-D43F-47FF-8505-5D1504CF06BF}" dt="2025-10-20T11:55:31.332" v="3" actId="113"/>
        <pc:sldMkLst>
          <pc:docMk/>
          <pc:sldMk cId="3876412507" sldId="1596"/>
        </pc:sldMkLst>
        <pc:spChg chg="mod">
          <ac:chgData name="Kamieńska Ewa" userId="8909ae56-c4c5-4b75-9eb9-01ab853db576" providerId="ADAL" clId="{55FF6F2A-D43F-47FF-8505-5D1504CF06BF}" dt="2025-10-20T11:55:31.332" v="3" actId="113"/>
          <ac:spMkLst>
            <pc:docMk/>
            <pc:sldMk cId="3876412507" sldId="1596"/>
            <ac:spMk id="7" creationId="{DEF40CB4-6B4B-C7ED-500A-09C07FE95E44}"/>
          </ac:spMkLst>
        </pc:spChg>
      </pc:sldChg>
      <pc:sldChg chg="modSp mod">
        <pc:chgData name="Kamieńska Ewa" userId="8909ae56-c4c5-4b75-9eb9-01ab853db576" providerId="ADAL" clId="{55FF6F2A-D43F-47FF-8505-5D1504CF06BF}" dt="2025-10-20T11:54:46.754" v="2" actId="113"/>
        <pc:sldMkLst>
          <pc:docMk/>
          <pc:sldMk cId="4079031233" sldId="1598"/>
        </pc:sldMkLst>
        <pc:spChg chg="mod">
          <ac:chgData name="Kamieńska Ewa" userId="8909ae56-c4c5-4b75-9eb9-01ab853db576" providerId="ADAL" clId="{55FF6F2A-D43F-47FF-8505-5D1504CF06BF}" dt="2025-10-20T11:54:46.754" v="2" actId="113"/>
          <ac:spMkLst>
            <pc:docMk/>
            <pc:sldMk cId="4079031233" sldId="1598"/>
            <ac:spMk id="7" creationId="{2F461FF0-3A36-4504-E9A9-20CE640CF3AF}"/>
          </ac:spMkLst>
        </pc:spChg>
      </pc:sldChg>
      <pc:sldChg chg="modSp mod">
        <pc:chgData name="Kamieńska Ewa" userId="8909ae56-c4c5-4b75-9eb9-01ab853db576" providerId="ADAL" clId="{55FF6F2A-D43F-47FF-8505-5D1504CF06BF}" dt="2025-10-20T12:02:52.987" v="62" actId="14100"/>
        <pc:sldMkLst>
          <pc:docMk/>
          <pc:sldMk cId="3319210086" sldId="1616"/>
        </pc:sldMkLst>
        <pc:spChg chg="mod">
          <ac:chgData name="Kamieńska Ewa" userId="8909ae56-c4c5-4b75-9eb9-01ab853db576" providerId="ADAL" clId="{55FF6F2A-D43F-47FF-8505-5D1504CF06BF}" dt="2025-10-20T12:02:32.682" v="59" actId="14100"/>
          <ac:spMkLst>
            <pc:docMk/>
            <pc:sldMk cId="3319210086" sldId="1616"/>
            <ac:spMk id="34" creationId="{A47B76DA-35D7-71AA-5B5A-8BDEA08CCD55}"/>
          </ac:spMkLst>
        </pc:spChg>
        <pc:spChg chg="mod">
          <ac:chgData name="Kamieńska Ewa" userId="8909ae56-c4c5-4b75-9eb9-01ab853db576" providerId="ADAL" clId="{55FF6F2A-D43F-47FF-8505-5D1504CF06BF}" dt="2025-10-20T12:02:28.001" v="58" actId="14100"/>
          <ac:spMkLst>
            <pc:docMk/>
            <pc:sldMk cId="3319210086" sldId="1616"/>
            <ac:spMk id="41" creationId="{9CC6D41F-4392-A0C8-AD24-82ABEFB4021E}"/>
          </ac:spMkLst>
        </pc:spChg>
        <pc:spChg chg="mod">
          <ac:chgData name="Kamieńska Ewa" userId="8909ae56-c4c5-4b75-9eb9-01ab853db576" providerId="ADAL" clId="{55FF6F2A-D43F-47FF-8505-5D1504CF06BF}" dt="2025-10-20T12:02:19.995" v="57" actId="14100"/>
          <ac:spMkLst>
            <pc:docMk/>
            <pc:sldMk cId="3319210086" sldId="1616"/>
            <ac:spMk id="44" creationId="{9B3D9AA0-F8AB-D435-A1E9-254B390BB83A}"/>
          </ac:spMkLst>
        </pc:spChg>
        <pc:spChg chg="mod">
          <ac:chgData name="Kamieńska Ewa" userId="8909ae56-c4c5-4b75-9eb9-01ab853db576" providerId="ADAL" clId="{55FF6F2A-D43F-47FF-8505-5D1504CF06BF}" dt="2025-10-20T12:02:52.987" v="62" actId="14100"/>
          <ac:spMkLst>
            <pc:docMk/>
            <pc:sldMk cId="3319210086" sldId="1616"/>
            <ac:spMk id="46" creationId="{DB0487AF-CC6A-6960-E995-E8662F6853D3}"/>
          </ac:spMkLst>
        </pc:spChg>
        <pc:spChg chg="mod">
          <ac:chgData name="Kamieńska Ewa" userId="8909ae56-c4c5-4b75-9eb9-01ab853db576" providerId="ADAL" clId="{55FF6F2A-D43F-47FF-8505-5D1504CF06BF}" dt="2025-10-20T12:02:37.478" v="60" actId="14100"/>
          <ac:spMkLst>
            <pc:docMk/>
            <pc:sldMk cId="3319210086" sldId="1616"/>
            <ac:spMk id="47" creationId="{33B999FB-9977-D348-7777-479A637C8F8B}"/>
          </ac:spMkLst>
        </pc:spChg>
        <pc:spChg chg="mod">
          <ac:chgData name="Kamieńska Ewa" userId="8909ae56-c4c5-4b75-9eb9-01ab853db576" providerId="ADAL" clId="{55FF6F2A-D43F-47FF-8505-5D1504CF06BF}" dt="2025-10-20T12:02:41.543" v="61" actId="14100"/>
          <ac:spMkLst>
            <pc:docMk/>
            <pc:sldMk cId="3319210086" sldId="1616"/>
            <ac:spMk id="48" creationId="{00657220-541D-139E-2F08-11EFD6BB109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001534423399426E-2"/>
          <c:y val="0.14818269735836948"/>
          <c:w val="0.90340721566166482"/>
          <c:h val="0.558431396578365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POIiŚ 14-20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1.7918856805154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11-4FE1-B377-7D1A829BC1DE}"/>
                </c:ext>
              </c:extLst>
            </c:dLbl>
            <c:dLbl>
              <c:idx val="1"/>
              <c:layout>
                <c:manualLayout>
                  <c:x val="1.0558068127686355E-2"/>
                  <c:y val="-1.7918856805154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11-4FE1-B377-7D1A829BC1DE}"/>
                </c:ext>
              </c:extLst>
            </c:dLbl>
            <c:dLbl>
              <c:idx val="2"/>
              <c:layout>
                <c:manualLayout>
                  <c:x val="1.0558068127686355E-2"/>
                  <c:y val="-2.0478693491605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11-4FE1-B377-7D1A829BC1DE}"/>
                </c:ext>
              </c:extLst>
            </c:dLbl>
            <c:dLbl>
              <c:idx val="3"/>
              <c:layout>
                <c:manualLayout>
                  <c:x val="1.0558068127686355E-2"/>
                  <c:y val="-1.7918856805154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11-4FE1-B377-7D1A829BC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73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adaptacja do zmian klimatu</c:v>
                </c:pt>
                <c:pt idx="1">
                  <c:v>gospodarka wodno-ściekowa</c:v>
                </c:pt>
                <c:pt idx="2">
                  <c:v>gospodarka odpadami</c:v>
                </c:pt>
                <c:pt idx="3">
                  <c:v>przyroda, środowisko miejskie, rekultywacja</c:v>
                </c:pt>
              </c:strCache>
            </c:strRef>
          </c:cat>
          <c:val>
            <c:numRef>
              <c:f>Arkusz1!$B$2:$B$5</c:f>
              <c:numCache>
                <c:formatCode>#,##0</c:formatCode>
                <c:ptCount val="4"/>
                <c:pt idx="0">
                  <c:v>920</c:v>
                </c:pt>
                <c:pt idx="1">
                  <c:v>1922</c:v>
                </c:pt>
                <c:pt idx="2">
                  <c:v>278</c:v>
                </c:pt>
                <c:pt idx="3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11-4FE1-B377-7D1A829BC1D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FEnIKS 21-27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80000"/>
              </a:schemeClr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5082954468123336E-2"/>
                  <c:y val="-2.5598366864506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11-4FE1-B377-7D1A829BC1DE}"/>
                </c:ext>
              </c:extLst>
            </c:dLbl>
            <c:dLbl>
              <c:idx val="1"/>
              <c:layout>
                <c:manualLayout>
                  <c:x val="1.9607840808560262E-2"/>
                  <c:y val="-2.5598366864506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11-4FE1-B377-7D1A829BC1DE}"/>
                </c:ext>
              </c:extLst>
            </c:dLbl>
            <c:dLbl>
              <c:idx val="2"/>
              <c:layout>
                <c:manualLayout>
                  <c:x val="1.3574659021310916E-2"/>
                  <c:y val="-2.0478693491605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11-4FE1-B377-7D1A829BC1DE}"/>
                </c:ext>
              </c:extLst>
            </c:dLbl>
            <c:dLbl>
              <c:idx val="3"/>
              <c:layout>
                <c:manualLayout>
                  <c:x val="1.8099545361747925E-2"/>
                  <c:y val="-1.7918856805154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11-4FE1-B377-7D1A829BC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73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adaptacja do zmian klimatu</c:v>
                </c:pt>
                <c:pt idx="1">
                  <c:v>gospodarka wodno-ściekowa</c:v>
                </c:pt>
                <c:pt idx="2">
                  <c:v>gospodarka odpadami</c:v>
                </c:pt>
                <c:pt idx="3">
                  <c:v>przyroda, środowisko miejskie, rekultywacja</c:v>
                </c:pt>
              </c:strCache>
            </c:strRef>
          </c:cat>
          <c:val>
            <c:numRef>
              <c:f>Arkusz1!$C$2:$C$5</c:f>
              <c:numCache>
                <c:formatCode>#,##0</c:formatCode>
                <c:ptCount val="4"/>
                <c:pt idx="0">
                  <c:v>1967</c:v>
                </c:pt>
                <c:pt idx="1">
                  <c:v>1230</c:v>
                </c:pt>
                <c:pt idx="2">
                  <c:v>160</c:v>
                </c:pt>
                <c:pt idx="3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C11-4FE1-B377-7D1A829BC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290496"/>
        <c:axId val="363793128"/>
        <c:axId val="0"/>
      </c:bar3DChart>
      <c:catAx>
        <c:axId val="31629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pl-PL"/>
          </a:p>
        </c:txPr>
        <c:crossAx val="363793128"/>
        <c:crosses val="autoZero"/>
        <c:auto val="1"/>
        <c:lblAlgn val="ctr"/>
        <c:lblOffset val="100"/>
        <c:noMultiLvlLbl val="0"/>
      </c:catAx>
      <c:valAx>
        <c:axId val="363793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pl-PL"/>
          </a:p>
        </c:txPr>
        <c:crossAx val="31629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7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7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8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F7A42-7DFD-4A7C-B685-C295F0348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AB14A73-20E9-11F5-BB13-8144ADCD6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BC73343-B10F-9B77-EA43-D59E91C4C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00518C-4C98-FFB7-91F3-947606EC4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7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CE49F5C-A5C2-D242-8D52-740EDA0C7D2A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309633C-4073-444C-3C9D-6534B65749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AA5563F-232C-2635-C4B9-CBC56B3F9C8E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286EE302-3E0B-49C1-1765-F1D5192EB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051688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633600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59BF474-0648-42DE-65A1-19DE76460C04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4347605-E848-BB0F-9FFD-45B453E84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9410534-6B46-788C-CBEF-C5E218A2C8AC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86B027D0-3EAB-59C3-FD4C-17204BC2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41163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57860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453B979-61B6-269F-2AB2-0B0362715156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287B01DC-B616-4BEB-E4F8-AB8CD66E99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18EF15D-1601-4D87-A180-ADBEFD4715D6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9183414F-EC7B-5F97-4C83-0481FCF4D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68ABABF-0A27-8C1E-8792-B8299120AB88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46FE19BF-1A11-8AE2-899C-D8B631197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1D7016D-C08B-7B3B-5259-77586F691DAC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62170998-162D-43DE-102D-19D4B19D87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AE5D3C3-7028-9022-5292-7C7F5B8FF0F3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0B2CF4F5-9622-7352-4159-FEEFBA234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E43DE62-5946-44C1-E51D-FBBE5FA92FE2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FD5AA3D2-EEDE-B264-FA96-69F85CC43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A692BD7-ECEF-D5EA-E216-98B514C84321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CDBDB61F-5B7A-55DF-FBD4-50A8E8D7E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54051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6652687-90E6-844C-8F24-1ABDDB5EC30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539220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1453372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F1FD2634-9F3A-30FE-C10F-A6D771122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C104405-0316-34F5-91C0-86258241E406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0D76D40A-7E9D-CC48-8896-6570A4E7D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4489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E03D360-6A82-FAA7-90D3-39121E038267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6B5B796C-FF92-2306-94B7-434CD5F42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0BF898C-74B1-460D-C48F-AF3E0628AF7A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D5A3C07E-7CA0-7201-B3C9-CD7A6BD5D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3832180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C1EE7F5-8A4C-5BBF-FE63-142E1205CD25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6901F3C1-6AFD-C304-D76C-45F7626A5D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5573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AF5AE9A-9030-DC0B-0318-AD81E4EA3D14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8BEE9291-70F9-ED22-B0E7-5760676201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4151D0E-D472-2838-4642-33F6D086FD2A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2CCD5D70-97FE-97B2-50FC-69CADB298D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9F8AF00-E5F2-48D2-FB33-23EF035240F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F554977C-C14E-9413-C17E-25C8C59117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983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BA282D3-422D-DD2C-77F8-3615D2CCDB9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94786F25-E418-F390-1746-7A87152C92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EAAEF1A-1C72-D1B5-02E2-1CB9C2F28901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B2153D81-1DD4-D410-1C82-A96EA1A3A6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4095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8EA6ECE-A15F-6912-D7D2-5068334FB124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FEF7B74-7DA0-66C7-34CD-2107AF95C3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54B0559-51E5-322E-E61A-85E35AAB21A3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5C03AD97-6732-3DBC-5F7F-1D565F6866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5D60F6D-7FF3-C9D1-CB12-403BEB124093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EAB4119-7351-DFD5-EC01-9586DB2524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136739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136738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29F458F-C7D5-DC33-3092-68F26AA1125C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20A3F5A0-BC86-6AE5-B924-213EEBC13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610091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610091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04CE6B2-DB89-5D15-2F98-896B6A2AD8DE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D3013462-CB05-ABD2-F343-65E05EBCC6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9022279-744A-C7A3-BD3D-E2832EF3AB8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B141B128-604F-DC32-B32C-C8A5D13E5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1"/>
            <a:ext cx="4251960" cy="40882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AD1240C-3A3E-4C5A-E62C-1052C5963FAA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5BC81448-5DCB-7580-2A6F-27D6B7AB09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2555C7B-D069-3CB5-1FEC-E27843C9B8C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96E26BED-C9BC-E3F6-E826-E478B772F7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BA338FD-0577-0BFF-1166-54C91E1F0D22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8DAA2CF-F307-6B48-8473-9BCBEAD2B9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DC2EE25-80F9-44F1-9317-B7009BFD55F2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92C2DE1B-8B51-BEC7-660D-D838103FD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2CC69D9-40F7-A854-9B42-002AE75E5D24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E5B726F5-A71D-4145-66C4-10E4ACBB5F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47474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5CB5F9D-A91D-EF42-BE25-ABCCF697A04C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10F799FF-AC3B-A784-0C06-F18768BE6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2059770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553176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-1"/>
            <a:ext cx="4206240" cy="687026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79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6D5C045-B359-9D72-A788-FB8E4472A0D3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3DA85DD0-9645-098E-812C-0DFF836B76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9ADCC69-FA92-2778-31E3-076D08D6D352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A28011C2-1180-0E36-EC95-F16015892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46AB2C5-E440-3347-2CFA-12FB267C8399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F6C1D2A-27A2-49FA-F0FE-A19AB5E8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533385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45E90BD-858F-C043-9EFC-57110FBF2375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594E8E9A-DAAB-9B7D-1C43-F2B75F168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2392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BF5EEF3-EE20-F313-B546-5BDE92570AFE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1E8E8AF3-93B1-99C6-38CB-D4BF82EC5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367060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234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F1F0230-A3EF-AA33-1608-054329B6E06B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DD90A1A9-8BF3-146C-4855-FC74FA070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776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367060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234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F1F0230-A3EF-AA33-1608-054329B6E06B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CB228B89-483C-D005-6625-38938B31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3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0553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0553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E256C25-6661-5052-378F-54DEC69E4F04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C08773C6-47F2-212B-D40E-EB3C0BDBF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30572DE-B324-F93B-2999-CDA3AC635CFC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2E28120-1CDF-1CE6-B85C-525A963F46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2935E78-B026-8EBB-A147-9892DF30AEB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8D443E91-5C70-6EC9-3C28-9CB3CCD99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E45ED87-5130-BEDD-6EE0-0C30ADB78720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B2498759-59BC-3545-3FB5-863E26876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74904B2-F7EB-AF34-EEEB-D62E3868EF16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59174D36-0A87-1C54-9CDA-64F15B843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3267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3267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88758AD-CE0D-0C41-E4E6-40F245560AF6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9052629D-130D-FECE-BCC9-FAA97962D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0BD54DF-FDFE-5578-824C-DB83C29EA991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800CC8E8-C4D9-8CC8-0E34-C1A9B34338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BE3724F5-BEC4-6D3F-3BD6-058EFAE54879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62AD346-4519-89DF-A3C5-560FBDA0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3905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2"/>
            <a:ext cx="6440258" cy="5057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B08D515-513B-C56C-49D1-0DB830157796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FED3A6BA-FF12-7EDB-D14A-98894ADA1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28003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CBB4743-45DF-3343-305C-7B969C958290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204EC018-74B4-A37C-D127-F36016D2E0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28047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6323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C3B66EE-2183-80CD-170E-743C9C9A0754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E82F01D3-ED15-4671-FACF-8CDE489C85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6D1AD8F-E6C8-025F-4DB7-D254F18C99A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A804FF54-8F1C-D7DE-A464-2365DD50F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6E899E3-4B39-99AE-E132-28638BF452D2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54AF03E-1024-2DAB-CB1F-620B8FD8F9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2690864-201E-A7B0-4147-644E35094FE2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00D9092D-9209-3A38-B0C4-1485DD7C0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182A970-BE2A-A18E-4E88-C87BD99B9A3E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6D6708FE-14F8-7B82-233E-6BEAA665C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5D914E6-8049-9561-C97E-2ED8FCDB89E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54030" y="676656"/>
            <a:ext cx="36576" cy="52120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2FDC7677-B255-2E46-B8DE-D1DA3E85428B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B7AB7F20-6F42-6DCD-0B43-0C7B9146E3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213C4B8-3F90-429E-A1E6-66522803F70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90CF57D0-3F63-E03B-E9CD-FEC010D89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68C37B0-E933-FEF8-27CE-8B4B96318B61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43DB6859-8413-10BD-BC76-7F82ABD5F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509982" y="-2408"/>
            <a:ext cx="5682018" cy="6860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587743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4261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588372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083218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083218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241278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241278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5C18355-D30E-B2AF-3AA2-E911C5EDCABC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288F1E35-4DBC-E387-9A76-16239153E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409BF53-A006-D555-0DE2-BD8133955965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1E99E112-FF05-4EE8-268B-CB48A658E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276393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2921535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276393"/>
            <a:ext cx="512484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3692705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647745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275820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3749020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3689625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653644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2896657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2933528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67E2843-1AED-AC13-8233-A3AC6179227C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CAA3E1A0-8F0E-7964-0888-7C4C2E41B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351737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528591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2084208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2084208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2084208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362314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528591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362314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528591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362314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528591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734400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17485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251311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734400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17485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251311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734400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17485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251311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734400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17485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251311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C7E17FE-0FA9-B25C-57F8-C5A0F0B3B026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563D0AEE-51C4-8333-5DE5-14F984B28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F8408C5-C864-C6B6-5634-00F5C1E17186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9DD2540D-DBFA-0025-E093-B27791351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212664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537618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537618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566356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277419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277419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277419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277419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277419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277419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487388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487388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487388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487388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487388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487388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CEEB00E-8FED-2005-9F55-DA1E2E3F12A9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09BBA607-F044-537D-C85B-346D80B1D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3390" y="6409826"/>
            <a:ext cx="4865220" cy="3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5F43983-8462-4563-B8F0-490CA8F9F3DC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5B540FF0-DAF4-147C-4A44-BF69FAE138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99EFCD7-46BB-E19B-F7ED-7B791DFDEA29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2BA1E69D-D752-D7FC-B8CE-3462C2FFC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43" r:id="rId45"/>
    <p:sldLayoutId id="2147483816" r:id="rId46"/>
    <p:sldLayoutId id="2147483817" r:id="rId47"/>
    <p:sldLayoutId id="2147483830" r:id="rId48"/>
    <p:sldLayoutId id="2147483831" r:id="rId49"/>
    <p:sldLayoutId id="2147483818" r:id="rId50"/>
    <p:sldLayoutId id="2147483819" r:id="rId51"/>
    <p:sldLayoutId id="2147483820" r:id="rId52"/>
    <p:sldLayoutId id="2147483821" r:id="rId53"/>
    <p:sldLayoutId id="2147483822" r:id="rId54"/>
    <p:sldLayoutId id="2147483823" r:id="rId55"/>
    <p:sldLayoutId id="2147483825" r:id="rId56"/>
    <p:sldLayoutId id="2147483824" r:id="rId57"/>
    <p:sldLayoutId id="2147483833" r:id="rId58"/>
    <p:sldLayoutId id="2147483838" r:id="rId59"/>
    <p:sldLayoutId id="2147483835" r:id="rId60"/>
    <p:sldLayoutId id="2147483839" r:id="rId61"/>
    <p:sldLayoutId id="2147483834" r:id="rId62"/>
    <p:sldLayoutId id="2147483840" r:id="rId63"/>
    <p:sldLayoutId id="2147483837" r:id="rId64"/>
    <p:sldLayoutId id="2147483836" r:id="rId65"/>
    <p:sldLayoutId id="2147483841" r:id="rId66"/>
    <p:sldLayoutId id="2147483828" r:id="rId6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eg"/><Relationship Id="rId7" Type="http://schemas.openxmlformats.org/officeDocument/2006/relationships/hyperlink" Target="https://www.facebook.com/NarodowyFunduszOchronySrodowiskaiGospodarkiWodnej" TargetMode="External"/><Relationship Id="rId12" Type="http://schemas.openxmlformats.org/officeDocument/2006/relationships/image" Target="../media/image39.svg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hyperlink" Target="https://www.linkedin.com/company/18824772/admin/page-posts/published/" TargetMode="External"/><Relationship Id="rId4" Type="http://schemas.openxmlformats.org/officeDocument/2006/relationships/hyperlink" Target="https://x.com/NFOSiGW" TargetMode="External"/><Relationship Id="rId9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879" y="1097574"/>
            <a:ext cx="6675120" cy="2468880"/>
          </a:xfrm>
        </p:spPr>
        <p:txBody>
          <a:bodyPr anchor="t">
            <a:normAutofit/>
          </a:bodyPr>
          <a:lstStyle/>
          <a:p>
            <a:r>
              <a:rPr lang="pl-PL" dirty="0"/>
              <a:t>Wsparcie inwestycji w gospodarkę wodną gmin w ramach programów NFOŚiGW 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879" y="4797591"/>
            <a:ext cx="6675120" cy="962835"/>
          </a:xfrm>
        </p:spPr>
        <p:txBody>
          <a:bodyPr anchor="b">
            <a:normAutofit fontScale="25000" lnSpcReduction="20000"/>
          </a:bodyPr>
          <a:lstStyle/>
          <a:p>
            <a:endParaRPr lang="pl-PL" dirty="0"/>
          </a:p>
          <a:p>
            <a:r>
              <a:rPr lang="pl-PL" sz="6400" dirty="0"/>
              <a:t>Ewa Kamieńska</a:t>
            </a:r>
          </a:p>
          <a:p>
            <a:r>
              <a:rPr lang="pl-PL" sz="6400" dirty="0"/>
              <a:t>Dyrektor Departamentu Ochrony Wód</a:t>
            </a:r>
          </a:p>
          <a:p>
            <a:r>
              <a:rPr lang="pl-PL" sz="6400" dirty="0"/>
              <a:t>22.10.2025 r., Warszawa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89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402B8-69DC-6261-C6D1-C229C9EA0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C477D767-1E88-6662-D516-AB7803678B2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143B61B-B726-E913-D4B7-E0E63D13BBA3}"/>
              </a:ext>
            </a:extLst>
          </p:cNvPr>
          <p:cNvSpPr/>
          <p:nvPr/>
        </p:nvSpPr>
        <p:spPr>
          <a:xfrm>
            <a:off x="272713" y="1491916"/>
            <a:ext cx="3180876" cy="4074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Działanie </a:t>
            </a:r>
            <a:r>
              <a:rPr lang="pl-PL" sz="2800" b="1" dirty="0" err="1">
                <a:solidFill>
                  <a:schemeClr val="tx2"/>
                </a:solidFill>
              </a:rPr>
              <a:t>FEnIKS</a:t>
            </a:r>
            <a:r>
              <a:rPr lang="pl-PL" sz="2800" b="1" dirty="0">
                <a:solidFill>
                  <a:schemeClr val="tx2"/>
                </a:solidFill>
              </a:rPr>
              <a:t> 2.4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r>
              <a:rPr lang="pl-PL" sz="2800" b="1" dirty="0">
                <a:solidFill>
                  <a:schemeClr val="tx2"/>
                </a:solidFill>
              </a:rPr>
              <a:t>Adaptacja do zmian klimatu, zapobieganie klęskom i katastrofom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2B351B7-01AF-5C48-B3AE-EBEF4FAD61C4}"/>
              </a:ext>
            </a:extLst>
          </p:cNvPr>
          <p:cNvSpPr txBox="1"/>
          <p:nvPr/>
        </p:nvSpPr>
        <p:spPr>
          <a:xfrm>
            <a:off x="3453589" y="982412"/>
            <a:ext cx="832585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Wysokość alokacji UE: </a:t>
            </a:r>
            <a:r>
              <a:rPr lang="pl-PL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1,4 mld EUR</a:t>
            </a:r>
          </a:p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Beneficjenci: </a:t>
            </a:r>
          </a:p>
          <a:p>
            <a:pPr marL="342900" lvl="0" indent="-342900" defTabSz="414772"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solidFill>
                  <a:schemeClr val="tx2"/>
                </a:solidFill>
                <a:latin typeface="Open Sans" pitchFamily="34" charset="0"/>
              </a:rPr>
              <a:t>miasta powyżej 20 tys. mieszkańców oraz stolice powiatów z przedziału 15-20 tys. mieszkańców</a:t>
            </a:r>
          </a:p>
          <a:p>
            <a:pPr marL="342900" lvl="0" indent="-342900" defTabSz="414772"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2"/>
                </a:solidFill>
                <a:latin typeface="Open Sans" pitchFamily="34" charset="0"/>
              </a:rPr>
              <a:t>Ministerstwo Infrastruktury</a:t>
            </a:r>
          </a:p>
          <a:p>
            <a:pPr marL="342900" lvl="0" indent="-342900" defTabSz="414772"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2"/>
                </a:solidFill>
                <a:latin typeface="Open Sans" pitchFamily="34" charset="0"/>
              </a:rPr>
              <a:t>Państwowe Gospodarstwo Wodne Wody Polskie </a:t>
            </a:r>
          </a:p>
          <a:p>
            <a:pPr marL="342900" lvl="0" indent="-342900" defTabSz="414772"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2"/>
                </a:solidFill>
                <a:latin typeface="Open Sans" pitchFamily="34" charset="0"/>
              </a:rPr>
              <a:t>Państwowe Gospodarstwo Leśne Lasy Państwowe</a:t>
            </a:r>
          </a:p>
          <a:p>
            <a:pPr marL="342900" lvl="0" indent="-342900" defTabSz="414772"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2"/>
                </a:solidFill>
                <a:latin typeface="Open Sans" pitchFamily="34" charset="0"/>
              </a:rPr>
              <a:t>Urzędy morskie</a:t>
            </a:r>
          </a:p>
          <a:p>
            <a:pPr marL="342900" lvl="0" indent="-342900" defTabSz="414772"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2"/>
                </a:solidFill>
                <a:latin typeface="Open Sans" pitchFamily="34" charset="0"/>
              </a:rPr>
              <a:t>Główny Inspektorat Ochrony Środowiska</a:t>
            </a:r>
          </a:p>
          <a:p>
            <a:pPr marL="342900" lvl="0" indent="-342900" defTabSz="414772"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2"/>
                </a:solidFill>
                <a:latin typeface="Open Sans" pitchFamily="34" charset="0"/>
              </a:rPr>
              <a:t>Komenda Główna Państwowej Straży Pożarnej</a:t>
            </a:r>
          </a:p>
          <a:p>
            <a:pPr marL="342900" lvl="0" indent="-342900" defTabSz="414772"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2"/>
                </a:solidFill>
                <a:latin typeface="Open Sans" pitchFamily="34" charset="0"/>
              </a:rPr>
              <a:t>Instytut Meteorologii i Gospodarki Wodnej</a:t>
            </a:r>
          </a:p>
          <a:p>
            <a:pPr marL="342900" lvl="0" indent="-342900" defTabSz="414772"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2"/>
                </a:solidFill>
                <a:latin typeface="Open Sans" pitchFamily="34" charset="0"/>
              </a:rPr>
              <a:t>Instytut Ochrony Środowiska</a:t>
            </a:r>
          </a:p>
          <a:p>
            <a:pPr marL="342900" lvl="0" indent="-342900" defTabSz="414772"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2"/>
                </a:solidFill>
                <a:latin typeface="Open Sans" pitchFamily="34" charset="0"/>
              </a:rPr>
              <a:t>Państwowy Instytut Geologiczny</a:t>
            </a:r>
          </a:p>
          <a:p>
            <a:pPr marL="342900" lvl="0" indent="-342900" defTabSz="414772"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2"/>
                </a:solidFill>
                <a:latin typeface="Open Sans" pitchFamily="34" charset="0"/>
              </a:rPr>
              <a:t>Parki narodowe</a:t>
            </a:r>
          </a:p>
          <a:p>
            <a:pPr marL="342900" lvl="0" indent="-342900" defTabSz="414772"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2"/>
                </a:solidFill>
                <a:latin typeface="Open Sans" pitchFamily="34" charset="0"/>
              </a:rPr>
              <a:t>Ministerstwo Klimatu i Środowiska</a:t>
            </a:r>
          </a:p>
          <a:p>
            <a:pPr marL="342900" lvl="0" indent="-342900" defTabSz="414772"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2"/>
                </a:solidFill>
                <a:latin typeface="Open Sans" pitchFamily="34" charset="0"/>
              </a:rPr>
              <a:t>Wojewódzkie Fundusze Ochrony Środowiska i Gospodarki Wodnej</a:t>
            </a:r>
          </a:p>
        </p:txBody>
      </p:sp>
    </p:spTree>
    <p:extLst>
      <p:ext uri="{BB962C8B-B14F-4D97-AF65-F5344CB8AC3E}">
        <p14:creationId xmlns:p14="http://schemas.microsoft.com/office/powerpoint/2010/main" val="121240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28AE4-30D9-7DA5-A7A0-F5C090264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92C6F37-6FAA-4193-E929-BE61A32C9EE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B838028-935E-2018-2715-3CFBED2AE873}"/>
              </a:ext>
            </a:extLst>
          </p:cNvPr>
          <p:cNvSpPr/>
          <p:nvPr/>
        </p:nvSpPr>
        <p:spPr>
          <a:xfrm>
            <a:off x="272713" y="1491916"/>
            <a:ext cx="3180876" cy="4074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Działanie </a:t>
            </a:r>
            <a:r>
              <a:rPr lang="pl-PL" sz="2800" b="1" dirty="0" err="1">
                <a:solidFill>
                  <a:schemeClr val="tx2"/>
                </a:solidFill>
              </a:rPr>
              <a:t>FEnIKS</a:t>
            </a:r>
            <a:r>
              <a:rPr lang="pl-PL" sz="2800" b="1" dirty="0">
                <a:solidFill>
                  <a:schemeClr val="tx2"/>
                </a:solidFill>
              </a:rPr>
              <a:t> 2.4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r>
              <a:rPr lang="pl-PL" sz="2800" b="1" dirty="0">
                <a:solidFill>
                  <a:schemeClr val="tx2"/>
                </a:solidFill>
              </a:rPr>
              <a:t>Adaptacja do zmian klimatu, zapobieganie klęskom i katastrofom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EF40CB4-6B4B-C7ED-500A-09C07FE95E44}"/>
              </a:ext>
            </a:extLst>
          </p:cNvPr>
          <p:cNvSpPr txBox="1"/>
          <p:nvPr/>
        </p:nvSpPr>
        <p:spPr>
          <a:xfrm>
            <a:off x="3453589" y="1291389"/>
            <a:ext cx="846569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projektów: </a:t>
            </a:r>
          </a:p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endParaRPr lang="pl-PL" sz="2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414772"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2.4.1</a:t>
            </a:r>
            <a:r>
              <a:rPr lang="pl-PL" altLang="pl-PL" sz="1600" dirty="0">
                <a:solidFill>
                  <a:schemeClr val="tx2"/>
                </a:solidFill>
                <a:latin typeface="Open Sans" pitchFamily="34" charset="0"/>
              </a:rPr>
              <a:t> </a:t>
            </a: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Wsparcie zrównoważonych systemów gospodarowania wodami opadowymi z udziałem zieleni, zielono-niebieskiej infrastruktury, rozwiązań opartych na przyrodzie</a:t>
            </a:r>
          </a:p>
          <a:p>
            <a:pPr lvl="0" defTabSz="414772">
              <a:defRPr/>
            </a:pPr>
            <a:endParaRPr lang="pl-PL" altLang="pl-PL" sz="1600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2.4.2</a:t>
            </a:r>
            <a:r>
              <a:rPr lang="pl-PL" altLang="pl-PL" sz="1600" dirty="0">
                <a:solidFill>
                  <a:schemeClr val="tx2"/>
                </a:solidFill>
                <a:latin typeface="Open Sans" pitchFamily="34" charset="0"/>
              </a:rPr>
              <a:t> </a:t>
            </a: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Opracowanie planów adaptacji do zmian klimat</a:t>
            </a:r>
          </a:p>
          <a:p>
            <a:pPr lvl="0" defTabSz="414772">
              <a:defRPr/>
            </a:pPr>
            <a:endParaRPr lang="pl-PL" altLang="pl-PL" sz="1600" b="1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2.4.3</a:t>
            </a:r>
            <a:r>
              <a:rPr lang="pl-PL" altLang="pl-PL" sz="1600" dirty="0">
                <a:solidFill>
                  <a:schemeClr val="tx2"/>
                </a:solidFill>
                <a:latin typeface="Open Sans" pitchFamily="34" charset="0"/>
              </a:rPr>
              <a:t> Wspieranie małej retencji</a:t>
            </a:r>
          </a:p>
          <a:p>
            <a:pPr lvl="0" defTabSz="414772">
              <a:defRPr/>
            </a:pPr>
            <a:endParaRPr lang="pl-PL" altLang="pl-PL" sz="1600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2.4.4</a:t>
            </a:r>
            <a:r>
              <a:rPr lang="pl-PL" altLang="pl-PL" sz="1600" dirty="0">
                <a:solidFill>
                  <a:schemeClr val="tx2"/>
                </a:solidFill>
                <a:latin typeface="Open Sans" pitchFamily="34" charset="0"/>
              </a:rPr>
              <a:t> </a:t>
            </a:r>
            <a:r>
              <a:rPr lang="pl-PL" altLang="pl-PL" sz="1600" dirty="0" err="1">
                <a:solidFill>
                  <a:schemeClr val="tx2"/>
                </a:solidFill>
                <a:latin typeface="Open Sans" pitchFamily="34" charset="0"/>
              </a:rPr>
              <a:t>Renaturyzacja</a:t>
            </a:r>
            <a:r>
              <a:rPr lang="pl-PL" altLang="pl-PL" sz="1600" dirty="0">
                <a:solidFill>
                  <a:schemeClr val="tx2"/>
                </a:solidFill>
                <a:latin typeface="Open Sans" pitchFamily="34" charset="0"/>
              </a:rPr>
              <a:t> przekształconych cieków wodnych i obszarów od wód zależnych</a:t>
            </a:r>
          </a:p>
          <a:p>
            <a:pPr lvl="0" defTabSz="414772">
              <a:defRPr/>
            </a:pPr>
            <a:endParaRPr lang="pl-PL" altLang="pl-PL" sz="1600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2.4.5</a:t>
            </a:r>
            <a:r>
              <a:rPr lang="pl-PL" altLang="pl-PL" sz="1600" dirty="0">
                <a:solidFill>
                  <a:schemeClr val="tx2"/>
                </a:solidFill>
                <a:latin typeface="Open Sans" pitchFamily="34" charset="0"/>
              </a:rPr>
              <a:t> Budowa, przebudowa lub remont urządzeń wodnych i infrastruktury towarzyszącej, służących zmniejszeniu skutków powodzi lub suszy</a:t>
            </a:r>
          </a:p>
          <a:p>
            <a:pPr lvl="0" defTabSz="414772">
              <a:defRPr/>
            </a:pPr>
            <a:endParaRPr lang="pl-PL" altLang="pl-PL" sz="1600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2.4.6</a:t>
            </a:r>
            <a:r>
              <a:rPr lang="pl-PL" altLang="pl-PL" sz="1600" dirty="0">
                <a:solidFill>
                  <a:schemeClr val="tx2"/>
                </a:solidFill>
                <a:latin typeface="Open Sans" pitchFamily="34" charset="0"/>
              </a:rPr>
              <a:t> Opracowanie i aktualizacja dokumentów strategicznych/planistycznych w zakresie gospodarowania wodami, zarządzania ryzykiem powodziowym oraz ochrony zasobów wodnych</a:t>
            </a:r>
          </a:p>
        </p:txBody>
      </p:sp>
    </p:spTree>
    <p:extLst>
      <p:ext uri="{BB962C8B-B14F-4D97-AF65-F5344CB8AC3E}">
        <p14:creationId xmlns:p14="http://schemas.microsoft.com/office/powerpoint/2010/main" val="387641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87E9D-C3B8-776C-FA30-89C799CDE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6CF79981-0F90-56EE-2B0A-C5B6EA72E07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F68B9D0-2A6E-A3CD-ABCD-0254916CC267}"/>
              </a:ext>
            </a:extLst>
          </p:cNvPr>
          <p:cNvSpPr/>
          <p:nvPr/>
        </p:nvSpPr>
        <p:spPr>
          <a:xfrm>
            <a:off x="272713" y="1491916"/>
            <a:ext cx="3180876" cy="4074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Działanie </a:t>
            </a:r>
            <a:r>
              <a:rPr lang="pl-PL" sz="2800" b="1" dirty="0" err="1">
                <a:solidFill>
                  <a:schemeClr val="tx2"/>
                </a:solidFill>
              </a:rPr>
              <a:t>FEnIKS</a:t>
            </a:r>
            <a:r>
              <a:rPr lang="pl-PL" sz="2800" b="1" dirty="0">
                <a:solidFill>
                  <a:schemeClr val="tx2"/>
                </a:solidFill>
              </a:rPr>
              <a:t> 2.4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r>
              <a:rPr lang="pl-PL" sz="2800" b="1" dirty="0">
                <a:solidFill>
                  <a:schemeClr val="tx2"/>
                </a:solidFill>
              </a:rPr>
              <a:t>Adaptacja do zmian klimatu, zapobieganie klęskom i katastrofom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F461FF0-3A36-4504-E9A9-20CE640CF3AF}"/>
              </a:ext>
            </a:extLst>
          </p:cNvPr>
          <p:cNvSpPr txBox="1"/>
          <p:nvPr/>
        </p:nvSpPr>
        <p:spPr>
          <a:xfrm>
            <a:off x="3453589" y="1491916"/>
            <a:ext cx="846569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projektów: </a:t>
            </a:r>
          </a:p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endParaRPr lang="pl-PL" sz="2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414772"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2.4.7</a:t>
            </a:r>
            <a:r>
              <a:rPr lang="pl-PL" altLang="pl-PL" sz="1600" dirty="0">
                <a:solidFill>
                  <a:schemeClr val="tx2"/>
                </a:solidFill>
                <a:latin typeface="Open Sans" pitchFamily="34" charset="0"/>
              </a:rPr>
              <a:t> Rozwijanie systemów prognozowania i ostrzegania środowiskowego</a:t>
            </a:r>
          </a:p>
          <a:p>
            <a:pPr lvl="0" defTabSz="414772">
              <a:defRPr/>
            </a:pPr>
            <a:endParaRPr lang="pl-PL" altLang="pl-PL" sz="1600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2.4.8</a:t>
            </a:r>
            <a:r>
              <a:rPr lang="pl-PL" altLang="pl-PL" sz="1600" dirty="0">
                <a:solidFill>
                  <a:schemeClr val="tx2"/>
                </a:solidFill>
                <a:latin typeface="Open Sans" pitchFamily="34" charset="0"/>
              </a:rPr>
              <a:t> Rozwijanie systemów ratownictwa, w tym zapobieganie, przeciwdziałanie i ograniczanie skutków zagrożeń związanych z pożarami lasów</a:t>
            </a:r>
          </a:p>
          <a:p>
            <a:pPr lvl="0" defTabSz="414772">
              <a:defRPr/>
            </a:pPr>
            <a:endParaRPr lang="pl-PL" altLang="pl-PL" sz="1600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2.4.9</a:t>
            </a:r>
            <a:r>
              <a:rPr lang="pl-PL" altLang="pl-PL" sz="1600" dirty="0">
                <a:solidFill>
                  <a:schemeClr val="tx2"/>
                </a:solidFill>
                <a:latin typeface="Open Sans" pitchFamily="34" charset="0"/>
              </a:rPr>
              <a:t> Rozwój monitoringu środowiska</a:t>
            </a:r>
          </a:p>
          <a:p>
            <a:pPr lvl="0" defTabSz="414772">
              <a:defRPr/>
            </a:pPr>
            <a:endParaRPr lang="pl-PL" altLang="pl-PL" sz="1600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2.4.11</a:t>
            </a:r>
            <a:r>
              <a:rPr lang="pl-PL" altLang="pl-PL" sz="1600" dirty="0">
                <a:solidFill>
                  <a:schemeClr val="tx2"/>
                </a:solidFill>
                <a:latin typeface="Open Sans" pitchFamily="34" charset="0"/>
              </a:rPr>
              <a:t> Rozwój Bazy wiedzy o zmianach klimatu i adaptacji do nich</a:t>
            </a:r>
          </a:p>
          <a:p>
            <a:pPr lvl="0" defTabSz="414772">
              <a:defRPr/>
            </a:pPr>
            <a:endParaRPr lang="pl-PL" altLang="pl-PL" sz="1600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2.4.12 Moja Woda 2.0</a:t>
            </a:r>
          </a:p>
          <a:p>
            <a:pPr lvl="0" defTabSz="414772">
              <a:defRPr/>
            </a:pPr>
            <a:endParaRPr lang="pl-PL" altLang="pl-PL" sz="1600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34" charset="0"/>
              </a:rPr>
              <a:t>2.4.13</a:t>
            </a:r>
            <a:r>
              <a:rPr lang="pl-PL" altLang="pl-PL" sz="1600" dirty="0">
                <a:solidFill>
                  <a:schemeClr val="tx2"/>
                </a:solidFill>
                <a:latin typeface="Open Sans" pitchFamily="34" charset="0"/>
              </a:rPr>
              <a:t> Opracowanie Krajowej Strategii Adaptacji wraz z Planem Działań Adaptacyjnych (KSA)</a:t>
            </a:r>
          </a:p>
        </p:txBody>
      </p:sp>
    </p:spTree>
    <p:extLst>
      <p:ext uri="{BB962C8B-B14F-4D97-AF65-F5344CB8AC3E}">
        <p14:creationId xmlns:p14="http://schemas.microsoft.com/office/powerpoint/2010/main" val="407903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53A05-BD80-9FB8-767E-FA154E04F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BB37B315-50C4-D696-D0A6-7D3D10A8408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4B0F024-1A09-EDA3-A701-E7DA5D435A5B}"/>
              </a:ext>
            </a:extLst>
          </p:cNvPr>
          <p:cNvSpPr/>
          <p:nvPr/>
        </p:nvSpPr>
        <p:spPr>
          <a:xfrm>
            <a:off x="272713" y="1491916"/>
            <a:ext cx="3180876" cy="4604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Działanie </a:t>
            </a:r>
            <a:r>
              <a:rPr lang="pl-PL" sz="2800" b="1" dirty="0" err="1">
                <a:solidFill>
                  <a:schemeClr val="tx2"/>
                </a:solidFill>
              </a:rPr>
              <a:t>FEnIKS</a:t>
            </a:r>
            <a:r>
              <a:rPr lang="pl-PL" sz="2800" b="1" dirty="0">
                <a:solidFill>
                  <a:schemeClr val="tx2"/>
                </a:solidFill>
              </a:rPr>
              <a:t> 2.4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r>
              <a:rPr lang="pl-PL" sz="2800" b="1" dirty="0">
                <a:solidFill>
                  <a:schemeClr val="tx2"/>
                </a:solidFill>
              </a:rPr>
              <a:t>Adaptacja do zmian klimatu, zapobieganie klęskom i katastrofom</a:t>
            </a:r>
          </a:p>
          <a:p>
            <a:pPr algn="ctr"/>
            <a:endParaRPr lang="pl-PL" b="1" dirty="0">
              <a:solidFill>
                <a:schemeClr val="tx2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12" name="Schemat blokowy: proces 11">
            <a:extLst>
              <a:ext uri="{FF2B5EF4-FFF2-40B4-BE49-F238E27FC236}">
                <a16:creationId xmlns:a16="http://schemas.microsoft.com/office/drawing/2014/main" id="{72D4B2F9-D932-1CC6-91BE-838D1F47C4D0}"/>
              </a:ext>
            </a:extLst>
          </p:cNvPr>
          <p:cNvSpPr/>
          <p:nvPr/>
        </p:nvSpPr>
        <p:spPr>
          <a:xfrm>
            <a:off x="3796857" y="1075419"/>
            <a:ext cx="7704360" cy="315802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CEA0C18-E8C8-D82C-ED8C-252D9E47626A}"/>
              </a:ext>
            </a:extLst>
          </p:cNvPr>
          <p:cNvSpPr txBox="1"/>
          <p:nvPr/>
        </p:nvSpPr>
        <p:spPr>
          <a:xfrm>
            <a:off x="3892623" y="1283088"/>
            <a:ext cx="7512828" cy="2950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2.4.1 Wsparcie zrównoważonych systemów gospodarowania wodami opadowymi z udziałem zieleni/zielono-niebieskiej infrastruktury/rozwiązań opartych na przyrodzie</a:t>
            </a:r>
            <a:endParaRPr lang="pl-PL" dirty="0">
              <a:solidFill>
                <a:srgbClr val="003399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Beneficjenci</a:t>
            </a: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miasta średnie 20-100 tys. mieszkańców oraz powiatowe pow. 15 tys. mieszkańców (z wyłączeniem beneficjentów </a:t>
            </a:r>
            <a:r>
              <a:rPr lang="pl-PL" dirty="0" err="1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FEnIKS</a:t>
            </a: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1.2 i FEPW 2.2)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Dwa nabory zakończone - </a:t>
            </a: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umów w trakcie podpisywania na łączną kwotę dofinansowania 183 mln zł. 19 wniosków w ocenie na łączną kwotę dofinansowania wniosków 358 mln zł.</a:t>
            </a:r>
          </a:p>
        </p:txBody>
      </p: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1C603FAD-1765-818C-5864-EFABEA1A0C6B}"/>
              </a:ext>
            </a:extLst>
          </p:cNvPr>
          <p:cNvSpPr/>
          <p:nvPr/>
        </p:nvSpPr>
        <p:spPr>
          <a:xfrm>
            <a:off x="4476402" y="5185234"/>
            <a:ext cx="6120680" cy="910766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3399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Termin: 30 września 2025 r. do 30 kwietnia2026 r.</a:t>
            </a: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Budżet: 500 mln zł</a:t>
            </a: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l-PL" dirty="0"/>
              <a:t>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A8C4CB7-3C2C-FE37-0AA0-90E18A6185CD}"/>
              </a:ext>
            </a:extLst>
          </p:cNvPr>
          <p:cNvSpPr/>
          <p:nvPr/>
        </p:nvSpPr>
        <p:spPr>
          <a:xfrm>
            <a:off x="3796857" y="4360910"/>
            <a:ext cx="7817438" cy="696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Trwające nabory</a:t>
            </a:r>
          </a:p>
        </p:txBody>
      </p:sp>
    </p:spTree>
    <p:extLst>
      <p:ext uri="{BB962C8B-B14F-4D97-AF65-F5344CB8AC3E}">
        <p14:creationId xmlns:p14="http://schemas.microsoft.com/office/powerpoint/2010/main" val="416106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0A4BB-6B5E-9512-7F64-72E24A46D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32C95398-6849-F4E4-C7F1-4DD027B4821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5542AEC-2D80-AF64-F017-023D7645289F}"/>
              </a:ext>
            </a:extLst>
          </p:cNvPr>
          <p:cNvSpPr/>
          <p:nvPr/>
        </p:nvSpPr>
        <p:spPr>
          <a:xfrm>
            <a:off x="272713" y="1491916"/>
            <a:ext cx="3180876" cy="4604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Działanie </a:t>
            </a:r>
            <a:r>
              <a:rPr lang="pl-PL" sz="2800" b="1" dirty="0" err="1">
                <a:solidFill>
                  <a:schemeClr val="tx2"/>
                </a:solidFill>
              </a:rPr>
              <a:t>FEnIKS</a:t>
            </a:r>
            <a:r>
              <a:rPr lang="pl-PL" sz="2800" b="1" dirty="0">
                <a:solidFill>
                  <a:schemeClr val="tx2"/>
                </a:solidFill>
              </a:rPr>
              <a:t> 2.4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r>
              <a:rPr lang="pl-PL" sz="2800" dirty="0">
                <a:solidFill>
                  <a:schemeClr val="tx2"/>
                </a:solidFill>
              </a:rPr>
              <a:t>Adaptacja do zmian klimatu, zapobieganie klęskom i katastrofom</a:t>
            </a:r>
          </a:p>
          <a:p>
            <a:pPr algn="ctr"/>
            <a:endParaRPr lang="pl-PL" b="1" dirty="0">
              <a:solidFill>
                <a:schemeClr val="tx2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12" name="Schemat blokowy: proces 11">
            <a:extLst>
              <a:ext uri="{FF2B5EF4-FFF2-40B4-BE49-F238E27FC236}">
                <a16:creationId xmlns:a16="http://schemas.microsoft.com/office/drawing/2014/main" id="{2655613A-41C2-9E47-AB30-DF740E6BF00E}"/>
              </a:ext>
            </a:extLst>
          </p:cNvPr>
          <p:cNvSpPr/>
          <p:nvPr/>
        </p:nvSpPr>
        <p:spPr>
          <a:xfrm>
            <a:off x="3796857" y="1075419"/>
            <a:ext cx="7704360" cy="315802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5619D0F-359C-A35A-2EB2-64EDEC2BFC7E}"/>
              </a:ext>
            </a:extLst>
          </p:cNvPr>
          <p:cNvSpPr txBox="1"/>
          <p:nvPr/>
        </p:nvSpPr>
        <p:spPr>
          <a:xfrm>
            <a:off x="3892623" y="1283088"/>
            <a:ext cx="7512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3">
              <a:defRPr/>
            </a:pP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2.4.2 Opracowanie planów adaptacji </a:t>
            </a:r>
          </a:p>
          <a:p>
            <a:pPr defTabSz="457203">
              <a:defRPr/>
            </a:pPr>
            <a:endParaRPr lang="pl-PL" dirty="0">
              <a:solidFill>
                <a:srgbClr val="003399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57203">
              <a:defRPr/>
            </a:pP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Beneficjenci: </a:t>
            </a: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miasta średnie 20-100 tys. mieszkańców oraz powiatowe pow. 15 tys. mieszkańców (z wyłączeniem beneficjentów </a:t>
            </a:r>
            <a:r>
              <a:rPr lang="pl-PL" dirty="0" err="1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FEnIKS</a:t>
            </a: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1.2 i FEPW 2.2)</a:t>
            </a:r>
          </a:p>
          <a:p>
            <a:pPr defTabSz="457203">
              <a:defRPr/>
            </a:pPr>
            <a:endParaRPr lang="pl-PL" b="1" dirty="0">
              <a:solidFill>
                <a:srgbClr val="003399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57203">
              <a:defRPr/>
            </a:pP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Dwa nabory zakończone</a:t>
            </a: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457203">
              <a:defRPr/>
            </a:pPr>
            <a:endParaRPr lang="pl-PL" b="1" dirty="0">
              <a:solidFill>
                <a:srgbClr val="003399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57203">
              <a:defRPr/>
            </a:pP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 podpisanych umów</a:t>
            </a: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457203">
              <a:defRPr/>
            </a:pP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Łączna kwota dofinansowania </a:t>
            </a: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8,5 mln zł.</a:t>
            </a:r>
          </a:p>
        </p:txBody>
      </p: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ED080ECE-65CD-9BF4-B8E1-B91E10C4A391}"/>
              </a:ext>
            </a:extLst>
          </p:cNvPr>
          <p:cNvSpPr/>
          <p:nvPr/>
        </p:nvSpPr>
        <p:spPr>
          <a:xfrm>
            <a:off x="4476402" y="5185234"/>
            <a:ext cx="6120680" cy="910766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3399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Termin: </a:t>
            </a: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 sierpnia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 r. do 31 grudnia 2025 r.</a:t>
            </a: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Budżet: 10 mln zł</a:t>
            </a: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l-PL" dirty="0"/>
              <a:t>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3C49089-C226-92B5-DB27-4477159F211B}"/>
              </a:ext>
            </a:extLst>
          </p:cNvPr>
          <p:cNvSpPr/>
          <p:nvPr/>
        </p:nvSpPr>
        <p:spPr>
          <a:xfrm>
            <a:off x="3796857" y="4360910"/>
            <a:ext cx="7817438" cy="696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Trwające nabory</a:t>
            </a:r>
          </a:p>
        </p:txBody>
      </p:sp>
    </p:spTree>
    <p:extLst>
      <p:ext uri="{BB962C8B-B14F-4D97-AF65-F5344CB8AC3E}">
        <p14:creationId xmlns:p14="http://schemas.microsoft.com/office/powerpoint/2010/main" val="292421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9CE4E-3B39-06AB-DFA6-2287356B8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7C650C67-1B52-E6AC-8238-7E16F036750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DC1D03D-2C18-6EDB-CB22-8A2F141F12D0}"/>
              </a:ext>
            </a:extLst>
          </p:cNvPr>
          <p:cNvSpPr/>
          <p:nvPr/>
        </p:nvSpPr>
        <p:spPr>
          <a:xfrm>
            <a:off x="272713" y="1491916"/>
            <a:ext cx="3180876" cy="4604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Działanie </a:t>
            </a:r>
            <a:r>
              <a:rPr lang="pl-PL" sz="2800" b="1" dirty="0" err="1">
                <a:solidFill>
                  <a:schemeClr val="tx2"/>
                </a:solidFill>
              </a:rPr>
              <a:t>FEnIKS</a:t>
            </a:r>
            <a:r>
              <a:rPr lang="pl-PL" sz="2800" b="1" dirty="0">
                <a:solidFill>
                  <a:schemeClr val="tx2"/>
                </a:solidFill>
              </a:rPr>
              <a:t> 2.4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r>
              <a:rPr lang="pl-PL" sz="2800" dirty="0">
                <a:solidFill>
                  <a:schemeClr val="tx2"/>
                </a:solidFill>
              </a:rPr>
              <a:t>Adaptacja do zmian klimatu, zapobieganie klęskom i katastrofom</a:t>
            </a:r>
          </a:p>
          <a:p>
            <a:pPr algn="ctr"/>
            <a:endParaRPr lang="pl-PL" b="1" dirty="0">
              <a:solidFill>
                <a:schemeClr val="tx2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12" name="Schemat blokowy: proces 11">
            <a:extLst>
              <a:ext uri="{FF2B5EF4-FFF2-40B4-BE49-F238E27FC236}">
                <a16:creationId xmlns:a16="http://schemas.microsoft.com/office/drawing/2014/main" id="{6D68D3A3-2C30-CAB0-AACF-C4E1271E27CF}"/>
              </a:ext>
            </a:extLst>
          </p:cNvPr>
          <p:cNvSpPr/>
          <p:nvPr/>
        </p:nvSpPr>
        <p:spPr>
          <a:xfrm>
            <a:off x="3653152" y="1023078"/>
            <a:ext cx="8089669" cy="249715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FCFC52E-58E1-9258-5A2B-4D0A47FF7EA8}"/>
              </a:ext>
            </a:extLst>
          </p:cNvPr>
          <p:cNvSpPr txBox="1"/>
          <p:nvPr/>
        </p:nvSpPr>
        <p:spPr>
          <a:xfrm>
            <a:off x="3653152" y="1023078"/>
            <a:ext cx="7897164" cy="245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2.4.12 Moja woda 2.0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indywidualnej </a:t>
            </a:r>
            <a:r>
              <a:rPr lang="pl-PL" dirty="0" err="1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mikroretencji</a:t>
            </a: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wód opadowych, będące </a:t>
            </a: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kontynuacją PP NFOŚiGW „Moja Woda”.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Beneficjenci: wsparcie skierowane do wojewódzkich funduszy ochrony środowiska, a ostatecznymi odbiorcami wsparcia będą osoby fizyczne oraz rodzinne ogrody działkowe.</a:t>
            </a:r>
          </a:p>
          <a:p>
            <a:r>
              <a:rPr lang="pl-PL" i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Trwają prace przygotowawcze nad wdrożeniem</a:t>
            </a:r>
          </a:p>
        </p:txBody>
      </p:sp>
      <p:sp>
        <p:nvSpPr>
          <p:cNvPr id="2" name="Schemat blokowy: proces 1">
            <a:extLst>
              <a:ext uri="{FF2B5EF4-FFF2-40B4-BE49-F238E27FC236}">
                <a16:creationId xmlns:a16="http://schemas.microsoft.com/office/drawing/2014/main" id="{E841CA99-BE39-2A2F-2E9E-80728AB33F9F}"/>
              </a:ext>
            </a:extLst>
          </p:cNvPr>
          <p:cNvSpPr/>
          <p:nvPr/>
        </p:nvSpPr>
        <p:spPr>
          <a:xfrm>
            <a:off x="3653152" y="3598850"/>
            <a:ext cx="8266135" cy="249715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2.4.13</a:t>
            </a:r>
            <a:r>
              <a:rPr lang="pl-PL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Opracowanie Krajowej Strategii Adaptacji wraz z Planem działań Adaptacyjnych (KSA)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KSA zapewni ocenę podatności, a także identyfikację, skuteczna realizację, koordynację oraz monitorowanie działań adaptacyjnych w kraju.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Beneficjent:</a:t>
            </a: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Ministerstwo Klimatu i Środowiska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i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Trwają prace przygotowawcze nad wdrożeniem </a:t>
            </a:r>
          </a:p>
        </p:txBody>
      </p:sp>
    </p:spTree>
    <p:extLst>
      <p:ext uri="{BB962C8B-B14F-4D97-AF65-F5344CB8AC3E}">
        <p14:creationId xmlns:p14="http://schemas.microsoft.com/office/powerpoint/2010/main" val="234157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D4300-8B3C-9147-CE07-60AF0E166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42BE866D-24D1-5989-75DF-CA28ECE2E9B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B82F29C-0422-2431-DDBC-3CD7D430DBD2}"/>
              </a:ext>
            </a:extLst>
          </p:cNvPr>
          <p:cNvSpPr/>
          <p:nvPr/>
        </p:nvSpPr>
        <p:spPr>
          <a:xfrm>
            <a:off x="224587" y="1491916"/>
            <a:ext cx="3180876" cy="4074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Działanie </a:t>
            </a:r>
            <a:r>
              <a:rPr lang="pl-PL" sz="2800" b="1" dirty="0" err="1">
                <a:solidFill>
                  <a:schemeClr val="tx2"/>
                </a:solidFill>
              </a:rPr>
              <a:t>FEnIKS</a:t>
            </a:r>
            <a:r>
              <a:rPr lang="pl-PL" sz="2800" b="1" dirty="0">
                <a:solidFill>
                  <a:schemeClr val="tx2"/>
                </a:solidFill>
              </a:rPr>
              <a:t> 2.5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r>
              <a:rPr lang="pl-PL" sz="2800" dirty="0">
                <a:solidFill>
                  <a:schemeClr val="tx2"/>
                </a:solidFill>
              </a:rPr>
              <a:t>Woda do spożycia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2E009F4-2853-D863-6A51-81D583AA7ACD}"/>
              </a:ext>
            </a:extLst>
          </p:cNvPr>
          <p:cNvSpPr txBox="1"/>
          <p:nvPr/>
        </p:nvSpPr>
        <p:spPr>
          <a:xfrm>
            <a:off x="3630049" y="1193605"/>
            <a:ext cx="84656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14772">
              <a:defRPr/>
            </a:pPr>
            <a:r>
              <a:rPr lang="pl-PL" altLang="pl-PL" b="1" dirty="0">
                <a:solidFill>
                  <a:schemeClr val="tx2"/>
                </a:solidFill>
                <a:latin typeface="Open Sans" pitchFamily="34" charset="0"/>
              </a:rPr>
              <a:t>Wysokość alokacji UE: </a:t>
            </a:r>
            <a:r>
              <a:rPr lang="pl-PL" altLang="pl-PL" dirty="0">
                <a:solidFill>
                  <a:schemeClr val="tx2"/>
                </a:solidFill>
                <a:latin typeface="Open Sans" pitchFamily="34" charset="0"/>
              </a:rPr>
              <a:t>180 mln EUR (nabór zakończony)</a:t>
            </a:r>
          </a:p>
          <a:p>
            <a:pPr lvl="0" defTabSz="414772">
              <a:defRPr/>
            </a:pPr>
            <a:endParaRPr lang="pl-PL" altLang="pl-PL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b="1" dirty="0">
                <a:solidFill>
                  <a:schemeClr val="tx2"/>
                </a:solidFill>
                <a:latin typeface="Open Sans" pitchFamily="34" charset="0"/>
              </a:rPr>
              <a:t>Beneficjenci: </a:t>
            </a:r>
            <a:r>
              <a:rPr lang="pl-PL" altLang="pl-PL" dirty="0">
                <a:solidFill>
                  <a:schemeClr val="tx2"/>
                </a:solidFill>
                <a:latin typeface="Open Sans" pitchFamily="34" charset="0"/>
              </a:rPr>
              <a:t>Jednostki samorządu terytorialnego i ich związki oraz przedsiębiorstwa wodociągowo-kanalizacyjne </a:t>
            </a:r>
          </a:p>
          <a:p>
            <a:pPr lvl="0" defTabSz="414772">
              <a:defRPr/>
            </a:pPr>
            <a:endParaRPr lang="pl-PL" altLang="pl-PL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b="1" dirty="0">
                <a:solidFill>
                  <a:schemeClr val="tx2"/>
                </a:solidFill>
                <a:latin typeface="Open Sans" pitchFamily="34" charset="0"/>
              </a:rPr>
              <a:t>Forma wsparcia</a:t>
            </a:r>
            <a:r>
              <a:rPr lang="pl-PL" altLang="pl-PL" dirty="0">
                <a:solidFill>
                  <a:schemeClr val="tx2"/>
                </a:solidFill>
                <a:latin typeface="Open Sans" pitchFamily="34" charset="0"/>
              </a:rPr>
              <a:t>: dotacja – do 70% wydatków kwalifikowanych</a:t>
            </a:r>
          </a:p>
          <a:p>
            <a:pPr lvl="0" defTabSz="414772">
              <a:defRPr/>
            </a:pPr>
            <a:endParaRPr lang="pl-PL" altLang="pl-PL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b="1" dirty="0">
                <a:solidFill>
                  <a:schemeClr val="tx2"/>
                </a:solidFill>
                <a:latin typeface="Open Sans" pitchFamily="34" charset="0"/>
              </a:rPr>
              <a:t>Obszary wsparcia:</a:t>
            </a:r>
          </a:p>
          <a:p>
            <a:pPr marL="285750" lvl="0" indent="-285750" defTabSz="414772"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chemeClr val="tx2"/>
                </a:solidFill>
                <a:latin typeface="Open Sans" pitchFamily="34" charset="0"/>
              </a:rPr>
              <a:t>budowa nowych lub modernizacja sieci wodociągowych, SUW, ujęć i infrastruktury do magazynowania wody do spożycia</a:t>
            </a:r>
          </a:p>
          <a:p>
            <a:pPr marL="285750" lvl="0" indent="-285750" defTabSz="414772"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chemeClr val="tx2"/>
                </a:solidFill>
                <a:latin typeface="Open Sans" pitchFamily="34" charset="0"/>
              </a:rPr>
              <a:t>projekty służące ograniczaniu strat wody</a:t>
            </a:r>
          </a:p>
          <a:p>
            <a:pPr marL="285750" lvl="0" indent="-285750" defTabSz="414772"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chemeClr val="tx2"/>
                </a:solidFill>
                <a:latin typeface="Open Sans" pitchFamily="34" charset="0"/>
              </a:rPr>
              <a:t>wdrożenie inteligentnych systemów zarządzania sieciami wodociągowymi</a:t>
            </a:r>
          </a:p>
          <a:p>
            <a:pPr marL="285750" lvl="0" indent="-285750" defTabSz="414772"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chemeClr val="tx2"/>
                </a:solidFill>
                <a:latin typeface="Open Sans" pitchFamily="34" charset="0"/>
              </a:rPr>
              <a:t>projekty służące zmniejszeniu zużycia wody, ujęciu jej w obieg zamknięty oraz jej wtórnemu wykorzystaniu</a:t>
            </a:r>
          </a:p>
          <a:p>
            <a:pPr marL="285750" lvl="0" indent="-285750" defTabSz="414772">
              <a:buFont typeface="Wingdings" panose="05000000000000000000" pitchFamily="2" charset="2"/>
              <a:buChar char="Ø"/>
              <a:defRPr/>
            </a:pPr>
            <a:endParaRPr lang="pl-PL" altLang="pl-PL" dirty="0">
              <a:solidFill>
                <a:schemeClr val="tx2"/>
              </a:solidFill>
              <a:latin typeface="Open Sans" pitchFamily="34" charset="0"/>
            </a:endParaRPr>
          </a:p>
          <a:p>
            <a:pPr marL="285750" lvl="0" indent="-285750" defTabSz="414772">
              <a:buFont typeface="Wingdings" panose="05000000000000000000" pitchFamily="2" charset="2"/>
              <a:buChar char="Ø"/>
              <a:defRPr/>
            </a:pPr>
            <a:endParaRPr lang="pl-PL" altLang="pl-PL" dirty="0">
              <a:solidFill>
                <a:schemeClr val="tx2"/>
              </a:solidFill>
              <a:latin typeface="Open Sans" pitchFamily="34" charset="0"/>
            </a:endParaRPr>
          </a:p>
          <a:p>
            <a:pPr lvl="0" defTabSz="414772">
              <a:defRPr/>
            </a:pPr>
            <a:r>
              <a:rPr lang="pl-PL" altLang="pl-PL" b="1" dirty="0">
                <a:solidFill>
                  <a:schemeClr val="tx2"/>
                </a:solidFill>
                <a:latin typeface="Open Sans" pitchFamily="34" charset="0"/>
              </a:rPr>
              <a:t>33 umowy </a:t>
            </a:r>
            <a:r>
              <a:rPr lang="pl-PL" altLang="pl-PL" dirty="0">
                <a:solidFill>
                  <a:schemeClr val="tx2"/>
                </a:solidFill>
                <a:latin typeface="Open Sans" pitchFamily="34" charset="0"/>
              </a:rPr>
              <a:t>w trakcie podpisywania.</a:t>
            </a:r>
          </a:p>
          <a:p>
            <a:pPr lvl="0" defTabSz="414772">
              <a:defRPr/>
            </a:pPr>
            <a:r>
              <a:rPr lang="pl-PL" altLang="pl-PL" b="1" dirty="0">
                <a:solidFill>
                  <a:schemeClr val="tx2"/>
                </a:solidFill>
                <a:latin typeface="Open Sans" pitchFamily="34" charset="0"/>
              </a:rPr>
              <a:t>Łączna kwota dofinansowania: 684 mln zł</a:t>
            </a:r>
          </a:p>
        </p:txBody>
      </p:sp>
    </p:spTree>
    <p:extLst>
      <p:ext uri="{BB962C8B-B14F-4D97-AF65-F5344CB8AC3E}">
        <p14:creationId xmlns:p14="http://schemas.microsoft.com/office/powerpoint/2010/main" val="4277137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2B1CF-705C-0964-96FB-F56185296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47FA-4E0A-283B-7344-56A90267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marL="88900">
              <a:lnSpc>
                <a:spcPts val="2400"/>
              </a:lnSpc>
            </a:pPr>
            <a:r>
              <a:rPr lang="pl-PL" dirty="0"/>
              <a:t>Działanie FEPW 2.2 – Adaptacja do zmian klimatu 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BB19A132-3F89-2A0F-6C77-2576B2840A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ABE26ED-3D79-30F1-A529-A137B170E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7" y="1531263"/>
            <a:ext cx="4301927" cy="4178009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ED277944-6443-06F1-805C-E65E473FAD75}"/>
              </a:ext>
            </a:extLst>
          </p:cNvPr>
          <p:cNvSpPr txBox="1">
            <a:spLocks/>
          </p:cNvSpPr>
          <p:nvPr/>
        </p:nvSpPr>
        <p:spPr bwMode="auto">
          <a:xfrm>
            <a:off x="4764504" y="1689984"/>
            <a:ext cx="7122696" cy="46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>
              <a:lnSpc>
                <a:spcPts val="2600"/>
              </a:lnSpc>
              <a:defRPr/>
            </a:pPr>
            <a:r>
              <a:rPr lang="pl-PL" altLang="pl-PL" sz="1800" dirty="0">
                <a:solidFill>
                  <a:schemeClr val="tx2"/>
                </a:solidFill>
                <a:latin typeface="Open Sans" pitchFamily="34" charset="0"/>
              </a:rPr>
              <a:t>Wysokość alokacji UE: </a:t>
            </a: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b="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165 mln EUR</a:t>
            </a:r>
          </a:p>
          <a:p>
            <a:pPr eaLnBrk="1" hangingPunct="1">
              <a:lnSpc>
                <a:spcPts val="2600"/>
              </a:lnSpc>
              <a:defRPr/>
            </a:pPr>
            <a:endParaRPr lang="pl-PL" sz="1800" b="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ts val="2600"/>
              </a:lnSpc>
              <a:defRPr/>
            </a:pPr>
            <a:r>
              <a:rPr lang="pl-PL" altLang="pl-PL" sz="1800" dirty="0">
                <a:solidFill>
                  <a:schemeClr val="tx2"/>
                </a:solidFill>
                <a:latin typeface="Open Sans" pitchFamily="34" charset="0"/>
              </a:rPr>
              <a:t>Beneficjenci: </a:t>
            </a:r>
            <a:r>
              <a:rPr lang="pl-PL" altLang="pl-PL" sz="1800" b="0" dirty="0">
                <a:solidFill>
                  <a:schemeClr val="tx2"/>
                </a:solidFill>
                <a:latin typeface="Open Sans" pitchFamily="34" charset="0"/>
              </a:rPr>
              <a:t>miasta 20 tys. – 100 tys. mieszkańców, uzdrowiska, Ministerstwo Klimatu I Środowiska</a:t>
            </a:r>
          </a:p>
          <a:p>
            <a:pPr eaLnBrk="1" hangingPunct="1">
              <a:lnSpc>
                <a:spcPts val="2600"/>
              </a:lnSpc>
              <a:defRPr/>
            </a:pPr>
            <a:endParaRPr lang="pl-PL" altLang="pl-PL" sz="1800" b="0" dirty="0">
              <a:solidFill>
                <a:schemeClr val="tx2"/>
              </a:solidFill>
              <a:latin typeface="Open Sans" pitchFamily="34" charset="0"/>
            </a:endParaRPr>
          </a:p>
          <a:p>
            <a:pPr eaLnBrk="1" hangingPunct="1">
              <a:lnSpc>
                <a:spcPts val="2600"/>
              </a:lnSpc>
              <a:defRPr/>
            </a:pPr>
            <a:r>
              <a:rPr lang="pl-PL" altLang="pl-PL" sz="1800" dirty="0">
                <a:latin typeface="Open Sans" pitchFamily="34" charset="0"/>
              </a:rPr>
              <a:t>W</a:t>
            </a:r>
            <a:r>
              <a:rPr lang="pl-PL" altLang="pl-PL" sz="1800" dirty="0">
                <a:solidFill>
                  <a:schemeClr val="tx2"/>
                </a:solidFill>
                <a:latin typeface="Open Sans" pitchFamily="34" charset="0"/>
              </a:rPr>
              <a:t>sparcie: </a:t>
            </a:r>
            <a:r>
              <a:rPr lang="pl-PL" altLang="pl-PL" sz="1800" b="0" dirty="0">
                <a:solidFill>
                  <a:schemeClr val="tx2"/>
                </a:solidFill>
                <a:latin typeface="Open Sans" pitchFamily="34" charset="0"/>
              </a:rPr>
              <a:t>dotacja do 85% kosztów kwalifikowanych</a:t>
            </a:r>
          </a:p>
          <a:p>
            <a:pPr eaLnBrk="1" hangingPunct="1">
              <a:lnSpc>
                <a:spcPts val="2600"/>
              </a:lnSpc>
              <a:defRPr/>
            </a:pPr>
            <a:endParaRPr lang="pl-PL" altLang="pl-PL" sz="1800" b="0" dirty="0">
              <a:solidFill>
                <a:schemeClr val="tx2"/>
              </a:solidFill>
              <a:latin typeface="Open Sans" pitchFamily="34" charset="0"/>
            </a:endParaRPr>
          </a:p>
          <a:p>
            <a:pPr eaLnBrk="1" hangingPunct="1">
              <a:lnSpc>
                <a:spcPts val="2600"/>
              </a:lnSpc>
              <a:defRPr/>
            </a:pPr>
            <a:r>
              <a:rPr lang="pl-PL" altLang="pl-PL" sz="1800" dirty="0">
                <a:latin typeface="Open Sans" pitchFamily="34" charset="0"/>
              </a:rPr>
              <a:t>Obszary wsparcia:</a:t>
            </a:r>
            <a:endParaRPr lang="pl-PL" altLang="pl-PL" sz="1800" dirty="0">
              <a:solidFill>
                <a:schemeClr val="tx2"/>
              </a:solidFill>
              <a:latin typeface="Open Sans" pitchFamily="34" charset="0"/>
            </a:endParaRPr>
          </a:p>
          <a:p>
            <a:pPr marL="342900" indent="-342900" eaLnBrk="1" hangingPunct="1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pl-PL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rzedsięwzięcia infrastrukturalne z zakresu zielonej oraz zielono-niebieskiej infrastruktury, zarządzanie wodami opadowymi i roztopowymi</a:t>
            </a:r>
          </a:p>
          <a:p>
            <a:pPr marL="342900" indent="-342900" eaLnBrk="1" hangingPunct="1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pl-PL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opracowanie MPA</a:t>
            </a:r>
          </a:p>
          <a:p>
            <a:pPr marL="342900" indent="-342900" eaLnBrk="1" hangingPunct="1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pl-PL" sz="18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doradcze dla beneficjentów (budowanie potencjału administracyjnego beneficjentów</a:t>
            </a:r>
            <a:r>
              <a:rPr lang="pl-PL" sz="20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pl-PL" sz="20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332867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0F105-A761-D968-604D-495DB79E2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69F3A2B7-B0E0-C62C-5C92-4962858E0D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48E76E6-3B6C-7FDE-5D35-CA24DE5E0A6A}"/>
              </a:ext>
            </a:extLst>
          </p:cNvPr>
          <p:cNvSpPr/>
          <p:nvPr/>
        </p:nvSpPr>
        <p:spPr>
          <a:xfrm>
            <a:off x="272713" y="1491916"/>
            <a:ext cx="3180876" cy="4604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Polska Wschodnia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endParaRPr lang="pl-PL" sz="2800" dirty="0">
              <a:solidFill>
                <a:schemeClr val="tx2"/>
              </a:solidFill>
            </a:endParaRPr>
          </a:p>
          <a:p>
            <a:pPr algn="ctr"/>
            <a:endParaRPr lang="pl-PL" b="1" dirty="0">
              <a:solidFill>
                <a:schemeClr val="tx2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12" name="Schemat blokowy: proces 11">
            <a:extLst>
              <a:ext uri="{FF2B5EF4-FFF2-40B4-BE49-F238E27FC236}">
                <a16:creationId xmlns:a16="http://schemas.microsoft.com/office/drawing/2014/main" id="{BD7C85DC-77FF-856F-2A35-78750047CFC1}"/>
              </a:ext>
            </a:extLst>
          </p:cNvPr>
          <p:cNvSpPr/>
          <p:nvPr/>
        </p:nvSpPr>
        <p:spPr>
          <a:xfrm>
            <a:off x="3796857" y="1075419"/>
            <a:ext cx="7704360" cy="163569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3B7D5F5-22A8-B2F9-03B5-3E4146A01AD6}"/>
              </a:ext>
            </a:extLst>
          </p:cNvPr>
          <p:cNvSpPr txBox="1"/>
          <p:nvPr/>
        </p:nvSpPr>
        <p:spPr>
          <a:xfrm>
            <a:off x="3892623" y="1283088"/>
            <a:ext cx="751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3">
              <a:defRPr/>
            </a:pPr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Nabory zakończone:</a:t>
            </a:r>
          </a:p>
          <a:p>
            <a:pPr defTabSz="457203">
              <a:defRPr/>
            </a:pP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nabór: 13 umów, na kwotę 166 mln zł</a:t>
            </a:r>
          </a:p>
          <a:p>
            <a:pPr defTabSz="457203">
              <a:defRPr/>
            </a:pP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 nabór: 12 umów na kwotę 252 mln zł</a:t>
            </a:r>
          </a:p>
          <a:p>
            <a:pPr defTabSz="457203">
              <a:defRPr/>
            </a:pPr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 nabór: 1 umowa na kwotę 5,3 mln zł</a:t>
            </a:r>
          </a:p>
        </p:txBody>
      </p: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4ADA0AA6-4AE9-A1A7-E7AF-A8A2CA39D2CB}"/>
              </a:ext>
            </a:extLst>
          </p:cNvPr>
          <p:cNvSpPr/>
          <p:nvPr/>
        </p:nvSpPr>
        <p:spPr>
          <a:xfrm>
            <a:off x="3796857" y="3866147"/>
            <a:ext cx="7608594" cy="2229853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3399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projektu: 2.2.2 Opracowanie/aktualizacja MPA:</a:t>
            </a:r>
          </a:p>
          <a:p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Nabór planowany od 16.02.2026 r. do 16.04.2026 r.</a:t>
            </a:r>
          </a:p>
          <a:p>
            <a:endParaRPr lang="pl-PL" dirty="0">
              <a:solidFill>
                <a:srgbClr val="003399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b="1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projektu: 2.2.1 Przedsięwzięcia infrastrukturalne z zakresu zielonej oraz zielono-niebieskiej infrastruktury w miastach, oraz zarządzanie wodami opadowymi i roztopowymi:</a:t>
            </a:r>
          </a:p>
          <a:p>
            <a:r>
              <a:rPr lang="pl-PL" dirty="0">
                <a:solidFill>
                  <a:srgbClr val="003399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Nabór planowany od 15.12.2025 r. do 16.03.2026 r.</a:t>
            </a: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3399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l-PL" dirty="0"/>
              <a:t>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610203BD-0F39-1EBA-FAF7-6A833CACC7FE}"/>
              </a:ext>
            </a:extLst>
          </p:cNvPr>
          <p:cNvSpPr/>
          <p:nvPr/>
        </p:nvSpPr>
        <p:spPr>
          <a:xfrm>
            <a:off x="3796857" y="3011027"/>
            <a:ext cx="7760899" cy="696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Planowane nabory </a:t>
            </a:r>
          </a:p>
        </p:txBody>
      </p:sp>
    </p:spTree>
    <p:extLst>
      <p:ext uri="{BB962C8B-B14F-4D97-AF65-F5344CB8AC3E}">
        <p14:creationId xmlns:p14="http://schemas.microsoft.com/office/powerpoint/2010/main" val="78131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EE10C-C735-95B3-5E57-DD1454FA0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5E085F7D-87E5-06BC-0F23-3D6731CDD6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3368841" cy="6314739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68B367-C25A-4611-CB69-5F8DDCF8C3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68842" y="2100738"/>
            <a:ext cx="8694820" cy="1733325"/>
          </a:xfrm>
        </p:spPr>
        <p:txBody>
          <a:bodyPr>
            <a:normAutofit/>
          </a:bodyPr>
          <a:lstStyle/>
          <a:p>
            <a:pPr marL="0" lvl="2"/>
            <a:r>
              <a:rPr lang="pl-PL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Finansowanie ze środków krajowych</a:t>
            </a:r>
          </a:p>
          <a:p>
            <a:pPr marL="0" lvl="2">
              <a:spcBef>
                <a:spcPts val="1800"/>
              </a:spcBef>
            </a:pPr>
            <a:endParaRPr lang="pl-P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6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09D4A155-4F5F-8E73-B7F3-7E5077C56D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3368841" cy="6314739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7179" y="737159"/>
            <a:ext cx="8694820" cy="5134252"/>
          </a:xfrm>
        </p:spPr>
        <p:txBody>
          <a:bodyPr>
            <a:normAutofit/>
          </a:bodyPr>
          <a:lstStyle/>
          <a:p>
            <a:pPr marL="452438" lvl="2" indent="-452438"/>
            <a:r>
              <a:rPr lang="pl-P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Finansowanie ze środków unijnych 2021-2027</a:t>
            </a:r>
          </a:p>
          <a:p>
            <a:pPr lvl="2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Fundusze Europejskie na Infrastrukturę, Klimat i Środowisko (</a:t>
            </a:r>
            <a:r>
              <a:rPr lang="pl-PL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FEnIKS</a:t>
            </a:r>
            <a:r>
              <a:rPr lang="pl-P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pl-PL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2438" lvl="2" indent="-4524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Fundusze Europejskie dla Polski Wschodniej (FEPW)</a:t>
            </a:r>
          </a:p>
          <a:p>
            <a:pPr marL="0" lvl="2">
              <a:spcBef>
                <a:spcPts val="1800"/>
              </a:spcBef>
            </a:pPr>
            <a:r>
              <a:rPr lang="pl-P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	Finansowanie ze środków krajowych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priorytetowy Gospodarka wodno-ściekowa w aglomeracjach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priorytetowy Gospodarka wodno-ściekowa poza granicami aglomeracji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priorytetowy Adaptacja do zmian klimatu 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1D91375A-4FEC-0F05-4432-452548F3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622" y="270815"/>
            <a:ext cx="4522936" cy="932688"/>
          </a:xfrm>
        </p:spPr>
        <p:txBody>
          <a:bodyPr/>
          <a:lstStyle/>
          <a:p>
            <a:r>
              <a:rPr lang="pl-PL" dirty="0"/>
              <a:t>Plan prezentacji</a:t>
            </a:r>
          </a:p>
        </p:txBody>
      </p:sp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E661E-D4BB-4A8B-A4E8-157077F5E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5FFF1A22-5221-E761-2CA8-1743B1F524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494024"/>
          </a:xfr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3E4D7E8-3DDA-F61F-B722-5225DC08BFA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A4F33679-22F6-CD00-96FB-3CA008D65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A6B7035C-1909-EA66-6136-218A78A7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" y="578056"/>
            <a:ext cx="11378184" cy="49402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Gospodarka wodno-ściekowa w aglomeracjach</a:t>
            </a:r>
            <a:br>
              <a:rPr lang="pl-PL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dirty="0"/>
          </a:p>
        </p:txBody>
      </p:sp>
      <p:sp>
        <p:nvSpPr>
          <p:cNvPr id="14" name="Prostokąt zaokrąglony 20">
            <a:extLst>
              <a:ext uri="{FF2B5EF4-FFF2-40B4-BE49-F238E27FC236}">
                <a16:creationId xmlns:a16="http://schemas.microsoft.com/office/drawing/2014/main" id="{5F557CFD-794B-41DC-8C0C-E71BFACB909A}"/>
              </a:ext>
            </a:extLst>
          </p:cNvPr>
          <p:cNvSpPr/>
          <p:nvPr/>
        </p:nvSpPr>
        <p:spPr>
          <a:xfrm>
            <a:off x="2149912" y="2399021"/>
            <a:ext cx="4340624" cy="7972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Część 1) Jednostki samorządu terytorialnego i ich związki</a:t>
            </a:r>
          </a:p>
          <a:p>
            <a:pPr defTabSz="360000"/>
            <a:r>
              <a:rPr lang="pl-PL" sz="1200">
                <a:solidFill>
                  <a:sysClr val="windowText" lastClr="000000"/>
                </a:solidFill>
                <a:latin typeface="Open Sans"/>
                <a:ea typeface="Open Sans"/>
                <a:cs typeface="Open Sans"/>
              </a:rPr>
              <a:t>Część 2) Beneficjenci Programu </a:t>
            </a:r>
            <a:r>
              <a:rPr lang="pl-PL" sz="1200" err="1">
                <a:solidFill>
                  <a:sysClr val="windowText" lastClr="000000"/>
                </a:solidFill>
                <a:latin typeface="Open Sans"/>
                <a:ea typeface="Open Sans"/>
                <a:cs typeface="Open Sans"/>
              </a:rPr>
              <a:t>FEnIKS</a:t>
            </a:r>
            <a:r>
              <a:rPr lang="pl-PL" sz="1200">
                <a:solidFill>
                  <a:sysClr val="windowText" lastClr="000000"/>
                </a:solidFill>
                <a:latin typeface="Open Sans"/>
                <a:ea typeface="Open Sans"/>
                <a:cs typeface="Open Sans"/>
              </a:rPr>
              <a:t> 2021-2027</a:t>
            </a:r>
            <a:endParaRPr lang="pl-PL" sz="1200">
              <a:solidFill>
                <a:sysClr val="windowText" lastClr="000000"/>
              </a:solidFill>
              <a:effectLst/>
              <a:latin typeface="Open Sans"/>
              <a:ea typeface="Open Sans"/>
              <a:cs typeface="Open Sans"/>
            </a:endParaRPr>
          </a:p>
        </p:txBody>
      </p:sp>
      <p:sp>
        <p:nvSpPr>
          <p:cNvPr id="15" name="Prostokąt zaokrąglony 21">
            <a:extLst>
              <a:ext uri="{FF2B5EF4-FFF2-40B4-BE49-F238E27FC236}">
                <a16:creationId xmlns:a16="http://schemas.microsoft.com/office/drawing/2014/main" id="{BDD206FE-E53C-88AF-42D8-B866DD6DA766}"/>
              </a:ext>
            </a:extLst>
          </p:cNvPr>
          <p:cNvSpPr/>
          <p:nvPr/>
        </p:nvSpPr>
        <p:spPr>
          <a:xfrm>
            <a:off x="2149912" y="3287308"/>
            <a:ext cx="4340624" cy="3500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pl-PL" sz="1200">
                <a:solidFill>
                  <a:sysClr val="windowText" lastClr="000000"/>
                </a:solidFill>
                <a:latin typeface="Open Sans"/>
                <a:ea typeface="Open Sans"/>
                <a:cs typeface="Open Sans"/>
              </a:rPr>
              <a:t>3,8 mld zł </a:t>
            </a:r>
          </a:p>
        </p:txBody>
      </p:sp>
      <p:sp>
        <p:nvSpPr>
          <p:cNvPr id="16" name="Prostokąt zaokrąglony 25">
            <a:extLst>
              <a:ext uri="{FF2B5EF4-FFF2-40B4-BE49-F238E27FC236}">
                <a16:creationId xmlns:a16="http://schemas.microsoft.com/office/drawing/2014/main" id="{8CCFC813-F884-1B72-6BFA-4CB072C01D4B}"/>
              </a:ext>
            </a:extLst>
          </p:cNvPr>
          <p:cNvSpPr/>
          <p:nvPr/>
        </p:nvSpPr>
        <p:spPr>
          <a:xfrm>
            <a:off x="2149912" y="3727077"/>
            <a:ext cx="4340624" cy="8178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200">
                <a:solidFill>
                  <a:sysClr val="windowText" lastClr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pożyczka z możliwością częściowego umorzenia, </a:t>
            </a:r>
          </a:p>
          <a:p>
            <a:r>
              <a:rPr lang="pl-PL" sz="1200">
                <a:solidFill>
                  <a:sysClr val="windowText" lastClr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pożyczka na zachowanie płynności finansowania bez możliwości umorzenia</a:t>
            </a:r>
          </a:p>
        </p:txBody>
      </p:sp>
      <p:sp>
        <p:nvSpPr>
          <p:cNvPr id="17" name="Prostokąt zaokrąglony 43">
            <a:extLst>
              <a:ext uri="{FF2B5EF4-FFF2-40B4-BE49-F238E27FC236}">
                <a16:creationId xmlns:a16="http://schemas.microsoft.com/office/drawing/2014/main" id="{673959FF-A9B8-EC95-5AA6-AB9FF4BA2E9E}"/>
              </a:ext>
            </a:extLst>
          </p:cNvPr>
          <p:cNvSpPr/>
          <p:nvPr/>
        </p:nvSpPr>
        <p:spPr>
          <a:xfrm>
            <a:off x="2133834" y="4648442"/>
            <a:ext cx="4356702" cy="14022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ysClr val="windowText" lastClr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budowa, rozbudowa lub modernizacja oczyszczalni ścieków komunalnych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ysClr val="windowText" lastClr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budowa, rozbudowa lub modernizacja zbiorczych systemów kanalizacji sanitarnej</a:t>
            </a:r>
            <a:endParaRPr lang="pl-PL" sz="1200" dirty="0">
              <a:solidFill>
                <a:sysClr val="windowText" lastClr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ysClr val="windowText" lastClr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budowa przyłączy budynków do istniejącej kanalizacji sanitarnej na obszarze aglomeracji</a:t>
            </a:r>
            <a:endParaRPr lang="pl-PL" sz="1200" dirty="0">
              <a:solidFill>
                <a:sysClr val="windowText" lastClr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8" name="Prostokąt zaokrąglony 17">
            <a:extLst>
              <a:ext uri="{FF2B5EF4-FFF2-40B4-BE49-F238E27FC236}">
                <a16:creationId xmlns:a16="http://schemas.microsoft.com/office/drawing/2014/main" id="{001AC13A-10C1-6C36-1D9D-5D5E80DA60A2}"/>
              </a:ext>
            </a:extLst>
          </p:cNvPr>
          <p:cNvSpPr/>
          <p:nvPr/>
        </p:nvSpPr>
        <p:spPr>
          <a:xfrm>
            <a:off x="814136" y="2398707"/>
            <a:ext cx="1237262" cy="7972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Beneficjent</a:t>
            </a:r>
            <a:r>
              <a:rPr lang="pl-PL" sz="12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19" name="Prostokąt zaokrąglony 18">
            <a:extLst>
              <a:ext uri="{FF2B5EF4-FFF2-40B4-BE49-F238E27FC236}">
                <a16:creationId xmlns:a16="http://schemas.microsoft.com/office/drawing/2014/main" id="{D1CC2AEE-BAFA-1842-4662-1A8561ED882E}"/>
              </a:ext>
            </a:extLst>
          </p:cNvPr>
          <p:cNvSpPr/>
          <p:nvPr/>
        </p:nvSpPr>
        <p:spPr>
          <a:xfrm>
            <a:off x="814136" y="3288925"/>
            <a:ext cx="1237262" cy="3500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Budżet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20" name="Prostokąt zaokrąglony 19">
            <a:extLst>
              <a:ext uri="{FF2B5EF4-FFF2-40B4-BE49-F238E27FC236}">
                <a16:creationId xmlns:a16="http://schemas.microsoft.com/office/drawing/2014/main" id="{3BA54838-58B2-A23F-B1D2-51EB42E79E04}"/>
              </a:ext>
            </a:extLst>
          </p:cNvPr>
          <p:cNvSpPr/>
          <p:nvPr/>
        </p:nvSpPr>
        <p:spPr>
          <a:xfrm>
            <a:off x="814136" y="3731873"/>
            <a:ext cx="1237262" cy="8130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Formy wsparcia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21" name="Prostokąt zaokrąglony 31">
            <a:extLst>
              <a:ext uri="{FF2B5EF4-FFF2-40B4-BE49-F238E27FC236}">
                <a16:creationId xmlns:a16="http://schemas.microsoft.com/office/drawing/2014/main" id="{3CB01E03-4DF1-0332-64BD-78DA9A3B40CC}"/>
              </a:ext>
            </a:extLst>
          </p:cNvPr>
          <p:cNvSpPr/>
          <p:nvPr/>
        </p:nvSpPr>
        <p:spPr>
          <a:xfrm>
            <a:off x="814136" y="4656416"/>
            <a:ext cx="1237262" cy="14022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Obszary wsparcia   </a:t>
            </a:r>
          </a:p>
        </p:txBody>
      </p:sp>
      <p:sp>
        <p:nvSpPr>
          <p:cNvPr id="22" name="Prostokąt: zaokrąglone rogi u góry 21">
            <a:extLst>
              <a:ext uri="{FF2B5EF4-FFF2-40B4-BE49-F238E27FC236}">
                <a16:creationId xmlns:a16="http://schemas.microsoft.com/office/drawing/2014/main" id="{F6434124-5BDC-065A-FBA1-6925FAE218B5}"/>
              </a:ext>
            </a:extLst>
          </p:cNvPr>
          <p:cNvSpPr/>
          <p:nvPr/>
        </p:nvSpPr>
        <p:spPr>
          <a:xfrm rot="16200000">
            <a:off x="348831" y="2730651"/>
            <a:ext cx="797255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: zaokrąglone rogi u góry 22">
            <a:extLst>
              <a:ext uri="{FF2B5EF4-FFF2-40B4-BE49-F238E27FC236}">
                <a16:creationId xmlns:a16="http://schemas.microsoft.com/office/drawing/2014/main" id="{A9B8D8DA-9C4C-F573-12F0-7955CFE713CF}"/>
              </a:ext>
            </a:extLst>
          </p:cNvPr>
          <p:cNvSpPr/>
          <p:nvPr/>
        </p:nvSpPr>
        <p:spPr>
          <a:xfrm rot="16200000">
            <a:off x="568786" y="3391983"/>
            <a:ext cx="357345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: zaokrąglone rogi u góry 23">
            <a:extLst>
              <a:ext uri="{FF2B5EF4-FFF2-40B4-BE49-F238E27FC236}">
                <a16:creationId xmlns:a16="http://schemas.microsoft.com/office/drawing/2014/main" id="{4559DE45-A153-7FCB-78C0-4D79EDBDC183}"/>
              </a:ext>
            </a:extLst>
          </p:cNvPr>
          <p:cNvSpPr/>
          <p:nvPr/>
        </p:nvSpPr>
        <p:spPr>
          <a:xfrm rot="16200000">
            <a:off x="349447" y="4080196"/>
            <a:ext cx="796024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: zaokrąglone rogi u góry 24">
            <a:extLst>
              <a:ext uri="{FF2B5EF4-FFF2-40B4-BE49-F238E27FC236}">
                <a16:creationId xmlns:a16="http://schemas.microsoft.com/office/drawing/2014/main" id="{3504AB51-7284-37A9-237D-5BDFE1130DCC}"/>
              </a:ext>
            </a:extLst>
          </p:cNvPr>
          <p:cNvSpPr/>
          <p:nvPr/>
        </p:nvSpPr>
        <p:spPr>
          <a:xfrm rot="16200000">
            <a:off x="66017" y="5286106"/>
            <a:ext cx="1362882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420FAC6-16BB-2F1A-C1F5-91A0296DE8A9}"/>
              </a:ext>
            </a:extLst>
          </p:cNvPr>
          <p:cNvSpPr txBox="1"/>
          <p:nvPr/>
        </p:nvSpPr>
        <p:spPr>
          <a:xfrm>
            <a:off x="406908" y="1022861"/>
            <a:ext cx="11378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Część 1)	Gospodarka ściekowa w ramach Krajowego Programu Oczyszczania Ścieków  Komunalnych </a:t>
            </a:r>
            <a:br>
              <a:rPr lang="pl-PL" sz="18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8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Część 2)	Współfinansowanie projektów Programu </a:t>
            </a:r>
            <a:r>
              <a:rPr lang="pl-PL" sz="18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FEnIKS</a:t>
            </a:r>
            <a:r>
              <a:rPr lang="pl-PL" sz="18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2021-2027</a:t>
            </a:r>
          </a:p>
        </p:txBody>
      </p:sp>
      <p:sp>
        <p:nvSpPr>
          <p:cNvPr id="28" name="Prostokąt zaokrąglony 19">
            <a:extLst>
              <a:ext uri="{FF2B5EF4-FFF2-40B4-BE49-F238E27FC236}">
                <a16:creationId xmlns:a16="http://schemas.microsoft.com/office/drawing/2014/main" id="{AD2BBBD5-15E4-4B19-B1B1-3BE82CC2081C}"/>
              </a:ext>
            </a:extLst>
          </p:cNvPr>
          <p:cNvSpPr/>
          <p:nvPr/>
        </p:nvSpPr>
        <p:spPr>
          <a:xfrm>
            <a:off x="7420509" y="2373344"/>
            <a:ext cx="2259506" cy="5182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latin typeface="Open Sans" pitchFamily="2" charset="0"/>
                <a:ea typeface="Open Sans" pitchFamily="2" charset="0"/>
                <a:cs typeface="Open Sans" pitchFamily="2" charset="0"/>
              </a:rPr>
              <a:t>Termin naboru</a:t>
            </a:r>
            <a:endParaRPr lang="pl-PL" sz="12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9" name="Prostokąt zaokrąglony 39">
            <a:extLst>
              <a:ext uri="{FF2B5EF4-FFF2-40B4-BE49-F238E27FC236}">
                <a16:creationId xmlns:a16="http://schemas.microsoft.com/office/drawing/2014/main" id="{21819D80-83E3-4472-8E52-57196FB75B54}"/>
              </a:ext>
            </a:extLst>
          </p:cNvPr>
          <p:cNvSpPr/>
          <p:nvPr/>
        </p:nvSpPr>
        <p:spPr>
          <a:xfrm>
            <a:off x="7420509" y="3217108"/>
            <a:ext cx="2259506" cy="531755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pl-PL" sz="1200" b="1">
                <a:latin typeface="Open Sans"/>
                <a:ea typeface="Open Sans"/>
                <a:cs typeface="Open Sans"/>
              </a:rPr>
              <a:t>01.03.2017 r.–29.10.2027 r. </a:t>
            </a:r>
          </a:p>
        </p:txBody>
      </p:sp>
    </p:spTree>
    <p:extLst>
      <p:ext uri="{BB962C8B-B14F-4D97-AF65-F5344CB8AC3E}">
        <p14:creationId xmlns:p14="http://schemas.microsoft.com/office/powerpoint/2010/main" val="287205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E3A6F-BCD5-A4F8-14C0-62C912E4C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B439A5BC-061A-C395-13B3-2868DA8EB08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494024"/>
          </a:xfr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2EF0BB4E-1C1F-1F45-834B-190EA3683CC4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23C81A43-7E4B-A1AE-3BC9-718EBE4E1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7557EF79-330C-70ED-A757-835C83E6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" y="578056"/>
            <a:ext cx="11378184" cy="49402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Gospodarka wodno-ściekowa POZA GRANICAMI  aglomeracji</a:t>
            </a:r>
            <a:br>
              <a:rPr lang="pl-PL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dirty="0"/>
          </a:p>
        </p:txBody>
      </p:sp>
      <p:sp>
        <p:nvSpPr>
          <p:cNvPr id="14" name="Prostokąt zaokrąglony 20">
            <a:extLst>
              <a:ext uri="{FF2B5EF4-FFF2-40B4-BE49-F238E27FC236}">
                <a16:creationId xmlns:a16="http://schemas.microsoft.com/office/drawing/2014/main" id="{CA20847A-1F0E-D3D7-15E8-536C8F2172E8}"/>
              </a:ext>
            </a:extLst>
          </p:cNvPr>
          <p:cNvSpPr/>
          <p:nvPr/>
        </p:nvSpPr>
        <p:spPr>
          <a:xfrm>
            <a:off x="1876042" y="1576431"/>
            <a:ext cx="4340624" cy="7972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jednostki samorządu terytorialnego i ich związki;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podmioty świadczące usługi publiczne w ramach realizacji zadań własnych jednostek samorządu terytorialnego</a:t>
            </a:r>
            <a:r>
              <a:rPr lang="pl-PL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sp>
        <p:nvSpPr>
          <p:cNvPr id="15" name="Prostokąt zaokrąglony 21">
            <a:extLst>
              <a:ext uri="{FF2B5EF4-FFF2-40B4-BE49-F238E27FC236}">
                <a16:creationId xmlns:a16="http://schemas.microsoft.com/office/drawing/2014/main" id="{4B2F08A6-E151-E453-8C65-C9597EA0F22A}"/>
              </a:ext>
            </a:extLst>
          </p:cNvPr>
          <p:cNvSpPr/>
          <p:nvPr/>
        </p:nvSpPr>
        <p:spPr>
          <a:xfrm>
            <a:off x="1876042" y="2464718"/>
            <a:ext cx="4340624" cy="3500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pl-PL" sz="1200" dirty="0">
                <a:solidFill>
                  <a:sysClr val="windowText" lastClr="000000"/>
                </a:solidFill>
                <a:latin typeface="Open Sans"/>
                <a:ea typeface="Open Sans"/>
                <a:cs typeface="Open Sans"/>
              </a:rPr>
              <a:t>100 mln zł </a:t>
            </a:r>
          </a:p>
        </p:txBody>
      </p:sp>
      <p:sp>
        <p:nvSpPr>
          <p:cNvPr id="16" name="Prostokąt zaokrąglony 25">
            <a:extLst>
              <a:ext uri="{FF2B5EF4-FFF2-40B4-BE49-F238E27FC236}">
                <a16:creationId xmlns:a16="http://schemas.microsoft.com/office/drawing/2014/main" id="{1E2EBDEA-5015-78DD-29C8-1E777C402BB5}"/>
              </a:ext>
            </a:extLst>
          </p:cNvPr>
          <p:cNvSpPr/>
          <p:nvPr/>
        </p:nvSpPr>
        <p:spPr>
          <a:xfrm>
            <a:off x="1876042" y="2904487"/>
            <a:ext cx="4340624" cy="8178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200" dirty="0">
                <a:solidFill>
                  <a:sysClr val="windowText" lastClr="000000"/>
                </a:solidFill>
                <a:latin typeface="Open Sans"/>
                <a:ea typeface="Open Sans"/>
                <a:cs typeface="Open Sans"/>
              </a:rPr>
              <a:t>pożyczka do 100% kosztów kwalifikowanych z możliwością częściowego umorzenia</a:t>
            </a:r>
            <a:endParaRPr lang="pl-PL" sz="1200" dirty="0">
              <a:solidFill>
                <a:sysClr val="windowText" lastClr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Prostokąt zaokrąglony 43">
            <a:extLst>
              <a:ext uri="{FF2B5EF4-FFF2-40B4-BE49-F238E27FC236}">
                <a16:creationId xmlns:a16="http://schemas.microsoft.com/office/drawing/2014/main" id="{710D3719-5040-2EB6-4013-15175867F5CD}"/>
              </a:ext>
            </a:extLst>
          </p:cNvPr>
          <p:cNvSpPr/>
          <p:nvPr/>
        </p:nvSpPr>
        <p:spPr>
          <a:xfrm>
            <a:off x="1859964" y="3825852"/>
            <a:ext cx="4356702" cy="22059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lokalne oczyszczalnie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kanalizacja sanitarna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podłączenia budynków do sieci kanalizacyjnej</a:t>
            </a:r>
          </a:p>
          <a:p>
            <a:pPr fontAlgn="base"/>
            <a:r>
              <a:rPr lang="pl-PL" sz="1200" dirty="0">
                <a:solidFill>
                  <a:schemeClr val="accent6">
                    <a:lumMod val="50000"/>
                  </a:schemeClr>
                </a:solidFill>
              </a:rPr>
              <a:t>W ramach projektów kompleksowych w zakres mogą być włączone</a:t>
            </a:r>
            <a:r>
              <a:rPr lang="pl-PL" sz="1200" dirty="0"/>
              <a:t>:</a:t>
            </a: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budowa, rozbudowa lub modernizacja stacji zlewnych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zakup pojazdów do transportu do stacji zlewnych nieczystości ciekłych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tworzenie cyfrowych systemów do zgłaszania i ewidencjonowania zbiorników bezodpływowych oraz przydomowych oczyszczalni ścieków</a:t>
            </a:r>
          </a:p>
        </p:txBody>
      </p:sp>
      <p:sp>
        <p:nvSpPr>
          <p:cNvPr id="18" name="Prostokąt zaokrąglony 17">
            <a:extLst>
              <a:ext uri="{FF2B5EF4-FFF2-40B4-BE49-F238E27FC236}">
                <a16:creationId xmlns:a16="http://schemas.microsoft.com/office/drawing/2014/main" id="{CB9B2A0C-5BE5-1E80-04A2-A748DD329813}"/>
              </a:ext>
            </a:extLst>
          </p:cNvPr>
          <p:cNvSpPr/>
          <p:nvPr/>
        </p:nvSpPr>
        <p:spPr>
          <a:xfrm>
            <a:off x="540266" y="1576117"/>
            <a:ext cx="1237262" cy="7972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Beneficjent</a:t>
            </a:r>
            <a:r>
              <a:rPr lang="pl-PL" sz="12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19" name="Prostokąt zaokrąglony 18">
            <a:extLst>
              <a:ext uri="{FF2B5EF4-FFF2-40B4-BE49-F238E27FC236}">
                <a16:creationId xmlns:a16="http://schemas.microsoft.com/office/drawing/2014/main" id="{227253AC-EABE-ED28-EFF8-DEA06E89E072}"/>
              </a:ext>
            </a:extLst>
          </p:cNvPr>
          <p:cNvSpPr/>
          <p:nvPr/>
        </p:nvSpPr>
        <p:spPr>
          <a:xfrm>
            <a:off x="540266" y="2466335"/>
            <a:ext cx="1237262" cy="3500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Budżet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20" name="Prostokąt zaokrąglony 19">
            <a:extLst>
              <a:ext uri="{FF2B5EF4-FFF2-40B4-BE49-F238E27FC236}">
                <a16:creationId xmlns:a16="http://schemas.microsoft.com/office/drawing/2014/main" id="{54963DA3-1938-E1A5-B941-17E11F142EFB}"/>
              </a:ext>
            </a:extLst>
          </p:cNvPr>
          <p:cNvSpPr/>
          <p:nvPr/>
        </p:nvSpPr>
        <p:spPr>
          <a:xfrm>
            <a:off x="540266" y="2909283"/>
            <a:ext cx="1237262" cy="8130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Formy wsparcia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21" name="Prostokąt zaokrąglony 31">
            <a:extLst>
              <a:ext uri="{FF2B5EF4-FFF2-40B4-BE49-F238E27FC236}">
                <a16:creationId xmlns:a16="http://schemas.microsoft.com/office/drawing/2014/main" id="{4CE7BF2B-BF37-5751-989D-2180BA77C1C9}"/>
              </a:ext>
            </a:extLst>
          </p:cNvPr>
          <p:cNvSpPr/>
          <p:nvPr/>
        </p:nvSpPr>
        <p:spPr>
          <a:xfrm>
            <a:off x="540266" y="3833826"/>
            <a:ext cx="1237262" cy="219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Obszary wsparcia   </a:t>
            </a:r>
          </a:p>
        </p:txBody>
      </p:sp>
      <p:sp>
        <p:nvSpPr>
          <p:cNvPr id="22" name="Prostokąt: zaokrąglone rogi u góry 21">
            <a:extLst>
              <a:ext uri="{FF2B5EF4-FFF2-40B4-BE49-F238E27FC236}">
                <a16:creationId xmlns:a16="http://schemas.microsoft.com/office/drawing/2014/main" id="{7FC4FB70-6308-1D08-C275-B53B547FD917}"/>
              </a:ext>
            </a:extLst>
          </p:cNvPr>
          <p:cNvSpPr/>
          <p:nvPr/>
        </p:nvSpPr>
        <p:spPr>
          <a:xfrm rot="16200000">
            <a:off x="74961" y="1908061"/>
            <a:ext cx="797255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: zaokrąglone rogi u góry 22">
            <a:extLst>
              <a:ext uri="{FF2B5EF4-FFF2-40B4-BE49-F238E27FC236}">
                <a16:creationId xmlns:a16="http://schemas.microsoft.com/office/drawing/2014/main" id="{6BCDBC7C-6857-9CED-6788-5E02221D79ED}"/>
              </a:ext>
            </a:extLst>
          </p:cNvPr>
          <p:cNvSpPr/>
          <p:nvPr/>
        </p:nvSpPr>
        <p:spPr>
          <a:xfrm rot="16200000">
            <a:off x="294916" y="2569393"/>
            <a:ext cx="357345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: zaokrąglone rogi u góry 23">
            <a:extLst>
              <a:ext uri="{FF2B5EF4-FFF2-40B4-BE49-F238E27FC236}">
                <a16:creationId xmlns:a16="http://schemas.microsoft.com/office/drawing/2014/main" id="{C7230EE2-F79E-8BFE-9093-53F7EAD4BB0E}"/>
              </a:ext>
            </a:extLst>
          </p:cNvPr>
          <p:cNvSpPr/>
          <p:nvPr/>
        </p:nvSpPr>
        <p:spPr>
          <a:xfrm rot="16200000">
            <a:off x="75577" y="3257606"/>
            <a:ext cx="796024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: zaokrąglone rogi u góry 24">
            <a:extLst>
              <a:ext uri="{FF2B5EF4-FFF2-40B4-BE49-F238E27FC236}">
                <a16:creationId xmlns:a16="http://schemas.microsoft.com/office/drawing/2014/main" id="{F0B70EF3-40BD-5D9C-1AD9-5988AF55E355}"/>
              </a:ext>
            </a:extLst>
          </p:cNvPr>
          <p:cNvSpPr/>
          <p:nvPr/>
        </p:nvSpPr>
        <p:spPr>
          <a:xfrm rot="16200000">
            <a:off x="-617951" y="4873615"/>
            <a:ext cx="2183079" cy="133358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zaokrąglony 19">
            <a:extLst>
              <a:ext uri="{FF2B5EF4-FFF2-40B4-BE49-F238E27FC236}">
                <a16:creationId xmlns:a16="http://schemas.microsoft.com/office/drawing/2014/main" id="{3E307312-F956-7437-DC11-E6B1F8010B98}"/>
              </a:ext>
            </a:extLst>
          </p:cNvPr>
          <p:cNvSpPr/>
          <p:nvPr/>
        </p:nvSpPr>
        <p:spPr>
          <a:xfrm>
            <a:off x="7420509" y="2373344"/>
            <a:ext cx="2259506" cy="5182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latin typeface="Open Sans" pitchFamily="2" charset="0"/>
                <a:ea typeface="Open Sans" pitchFamily="2" charset="0"/>
                <a:cs typeface="Open Sans" pitchFamily="2" charset="0"/>
              </a:rPr>
              <a:t>Termin naboru</a:t>
            </a:r>
            <a:endParaRPr lang="pl-PL" sz="12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9" name="Prostokąt zaokrąglony 39">
            <a:extLst>
              <a:ext uri="{FF2B5EF4-FFF2-40B4-BE49-F238E27FC236}">
                <a16:creationId xmlns:a16="http://schemas.microsoft.com/office/drawing/2014/main" id="{29194AFD-896C-B2E9-0026-91EFD696565B}"/>
              </a:ext>
            </a:extLst>
          </p:cNvPr>
          <p:cNvSpPr/>
          <p:nvPr/>
        </p:nvSpPr>
        <p:spPr>
          <a:xfrm>
            <a:off x="7420509" y="3217108"/>
            <a:ext cx="2259506" cy="531755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pl-PL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31.07.2025 – 29.12.2028 r.</a:t>
            </a:r>
          </a:p>
        </p:txBody>
      </p:sp>
    </p:spTree>
    <p:extLst>
      <p:ext uri="{BB962C8B-B14F-4D97-AF65-F5344CB8AC3E}">
        <p14:creationId xmlns:p14="http://schemas.microsoft.com/office/powerpoint/2010/main" val="49910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1216A-08AD-668F-F2E5-A3C426558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4DE6F1A9-51B8-020E-1D94-FF6F4AF333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494024"/>
          </a:xfr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3074AB8-3AD5-2531-6CA1-02F3BA977CF4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9C851849-6EAA-D8FD-52E2-0915E05B9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FC6F04D5-F4C6-6831-B01C-8917B698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" y="578056"/>
            <a:ext cx="11378184" cy="49402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Adaptacja do zmian Klimatu </a:t>
            </a:r>
            <a:br>
              <a:rPr lang="pl-PL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dirty="0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86CC1402-C2C1-7636-2168-36638A5A3986}"/>
              </a:ext>
            </a:extLst>
          </p:cNvPr>
          <p:cNvSpPr/>
          <p:nvPr/>
        </p:nvSpPr>
        <p:spPr>
          <a:xfrm>
            <a:off x="144725" y="118054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Prostokąt zaokrąglony 20">
            <a:extLst>
              <a:ext uri="{FF2B5EF4-FFF2-40B4-BE49-F238E27FC236}">
                <a16:creationId xmlns:a16="http://schemas.microsoft.com/office/drawing/2014/main" id="{25CA8507-681F-48B8-6E7F-F497A5CFB4DD}"/>
              </a:ext>
            </a:extLst>
          </p:cNvPr>
          <p:cNvSpPr/>
          <p:nvPr/>
        </p:nvSpPr>
        <p:spPr>
          <a:xfrm>
            <a:off x="1527297" y="1054740"/>
            <a:ext cx="3552053" cy="87466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jednostki samorządu terytorialnego</a:t>
            </a:r>
            <a:endParaRPr lang="pl-PL" sz="1200">
              <a:solidFill>
                <a:sysClr val="windowText" lastClr="000000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Prostokąt zaokrąglony 21">
            <a:extLst>
              <a:ext uri="{FF2B5EF4-FFF2-40B4-BE49-F238E27FC236}">
                <a16:creationId xmlns:a16="http://schemas.microsoft.com/office/drawing/2014/main" id="{1DE23EDC-FA56-E10E-03C6-97FC6ECFDAF4}"/>
              </a:ext>
            </a:extLst>
          </p:cNvPr>
          <p:cNvSpPr/>
          <p:nvPr/>
        </p:nvSpPr>
        <p:spPr>
          <a:xfrm>
            <a:off x="1559957" y="2034570"/>
            <a:ext cx="3519391" cy="3500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1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370 mln zł </a:t>
            </a:r>
          </a:p>
        </p:txBody>
      </p:sp>
      <p:sp>
        <p:nvSpPr>
          <p:cNvPr id="7" name="Prostokąt zaokrąglony 25">
            <a:extLst>
              <a:ext uri="{FF2B5EF4-FFF2-40B4-BE49-F238E27FC236}">
                <a16:creationId xmlns:a16="http://schemas.microsoft.com/office/drawing/2014/main" id="{3C79F447-DA6A-B183-EBA6-8E970249B402}"/>
              </a:ext>
            </a:extLst>
          </p:cNvPr>
          <p:cNvSpPr/>
          <p:nvPr/>
        </p:nvSpPr>
        <p:spPr>
          <a:xfrm>
            <a:off x="1527297" y="2512413"/>
            <a:ext cx="3552053" cy="5291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buSzPct val="170000"/>
            </a:pPr>
            <a:r>
              <a:rPr lang="pl-PL" sz="1200" kern="1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dotacja</a:t>
            </a:r>
            <a:endParaRPr lang="pl-PL" sz="1200">
              <a:solidFill>
                <a:sysClr val="windowText" lastClr="000000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Prostokąt zaokrąglony 43">
            <a:extLst>
              <a:ext uri="{FF2B5EF4-FFF2-40B4-BE49-F238E27FC236}">
                <a16:creationId xmlns:a16="http://schemas.microsoft.com/office/drawing/2014/main" id="{CADEEC1E-B40B-2133-84F9-437ED4C79358}"/>
              </a:ext>
            </a:extLst>
          </p:cNvPr>
          <p:cNvSpPr/>
          <p:nvPr/>
        </p:nvSpPr>
        <p:spPr>
          <a:xfrm>
            <a:off x="1487244" y="3141707"/>
            <a:ext cx="3592105" cy="161836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Działania z zakresu zapobiegania powodzi i suszy: retencja korytowa lub </a:t>
            </a:r>
            <a:r>
              <a:rPr lang="pl-PL" sz="1200" err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przykorytowa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w tym: działania na rzecz </a:t>
            </a:r>
            <a:r>
              <a:rPr lang="pl-PL" sz="1200" err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renaturyzacji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koryta cieków, rewitalizacji starorzeczy oraz odtwarzania mokradeł.</a:t>
            </a:r>
            <a:endParaRPr lang="pl-PL" sz="1200">
              <a:solidFill>
                <a:sysClr val="windowText" lastClr="000000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50EDC4D2-6775-213F-7594-A4B112C9B378}"/>
              </a:ext>
            </a:extLst>
          </p:cNvPr>
          <p:cNvSpPr/>
          <p:nvPr/>
        </p:nvSpPr>
        <p:spPr>
          <a:xfrm>
            <a:off x="144725" y="118054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1F41BA01-5B8D-209E-4576-A52FE220A391}"/>
              </a:ext>
            </a:extLst>
          </p:cNvPr>
          <p:cNvSpPr/>
          <p:nvPr/>
        </p:nvSpPr>
        <p:spPr>
          <a:xfrm>
            <a:off x="144726" y="118054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Prostokąt zaokrąglony 17">
            <a:extLst>
              <a:ext uri="{FF2B5EF4-FFF2-40B4-BE49-F238E27FC236}">
                <a16:creationId xmlns:a16="http://schemas.microsoft.com/office/drawing/2014/main" id="{F07D2E08-5ED0-B64F-CECF-ED43D6772006}"/>
              </a:ext>
            </a:extLst>
          </p:cNvPr>
          <p:cNvSpPr/>
          <p:nvPr/>
        </p:nvSpPr>
        <p:spPr>
          <a:xfrm>
            <a:off x="144724" y="1056246"/>
            <a:ext cx="1281877" cy="8809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Beneficjent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26" name="Prostokąt zaokrąglony 18">
            <a:extLst>
              <a:ext uri="{FF2B5EF4-FFF2-40B4-BE49-F238E27FC236}">
                <a16:creationId xmlns:a16="http://schemas.microsoft.com/office/drawing/2014/main" id="{775479B7-B0BF-44A2-20DD-9CA478D5A286}"/>
              </a:ext>
            </a:extLst>
          </p:cNvPr>
          <p:cNvSpPr/>
          <p:nvPr/>
        </p:nvSpPr>
        <p:spPr>
          <a:xfrm>
            <a:off x="137885" y="2034569"/>
            <a:ext cx="1288716" cy="3500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Budżet 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27" name="Prostokąt zaokrąglony 19">
            <a:extLst>
              <a:ext uri="{FF2B5EF4-FFF2-40B4-BE49-F238E27FC236}">
                <a16:creationId xmlns:a16="http://schemas.microsoft.com/office/drawing/2014/main" id="{DC3A0374-165D-0D13-6C1D-949CAF7B9CBD}"/>
              </a:ext>
            </a:extLst>
          </p:cNvPr>
          <p:cNvSpPr/>
          <p:nvPr/>
        </p:nvSpPr>
        <p:spPr>
          <a:xfrm>
            <a:off x="144724" y="2516533"/>
            <a:ext cx="1281877" cy="5291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Formy wsparcia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30" name="Prostokąt zaokrąglony 31">
            <a:extLst>
              <a:ext uri="{FF2B5EF4-FFF2-40B4-BE49-F238E27FC236}">
                <a16:creationId xmlns:a16="http://schemas.microsoft.com/office/drawing/2014/main" id="{843E29E6-02E8-B127-E2DB-5404C49E5579}"/>
              </a:ext>
            </a:extLst>
          </p:cNvPr>
          <p:cNvSpPr/>
          <p:nvPr/>
        </p:nvSpPr>
        <p:spPr>
          <a:xfrm>
            <a:off x="144724" y="3145827"/>
            <a:ext cx="1281877" cy="16030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Obszary wsparcia   </a:t>
            </a:r>
          </a:p>
        </p:txBody>
      </p:sp>
      <p:sp>
        <p:nvSpPr>
          <p:cNvPr id="31" name="Prostokąt zaokrąglony 39">
            <a:extLst>
              <a:ext uri="{FF2B5EF4-FFF2-40B4-BE49-F238E27FC236}">
                <a16:creationId xmlns:a16="http://schemas.microsoft.com/office/drawing/2014/main" id="{48A7EEC6-A54F-5873-1B84-CAB1E3AC5BDF}"/>
              </a:ext>
            </a:extLst>
          </p:cNvPr>
          <p:cNvSpPr/>
          <p:nvPr/>
        </p:nvSpPr>
        <p:spPr>
          <a:xfrm>
            <a:off x="5369456" y="5970804"/>
            <a:ext cx="2750522" cy="309140"/>
          </a:xfrm>
          <a:prstGeom prst="roundRect">
            <a:avLst>
              <a:gd name="adj" fmla="val 20726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09.05.2022 - 30.09.2026 r.</a:t>
            </a:r>
          </a:p>
        </p:txBody>
      </p:sp>
      <p:sp>
        <p:nvSpPr>
          <p:cNvPr id="32" name="Prostokąt zaokrąglony 19">
            <a:extLst>
              <a:ext uri="{FF2B5EF4-FFF2-40B4-BE49-F238E27FC236}">
                <a16:creationId xmlns:a16="http://schemas.microsoft.com/office/drawing/2014/main" id="{8F7AD570-C736-D823-8738-EE507CB8E1A0}"/>
              </a:ext>
            </a:extLst>
          </p:cNvPr>
          <p:cNvSpPr/>
          <p:nvPr/>
        </p:nvSpPr>
        <p:spPr>
          <a:xfrm>
            <a:off x="3017246" y="5951276"/>
            <a:ext cx="2218851" cy="328668"/>
          </a:xfrm>
          <a:prstGeom prst="roundRect">
            <a:avLst>
              <a:gd name="adj" fmla="val 232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Termin naborów</a:t>
            </a:r>
            <a:endParaRPr lang="pl-PL" sz="120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3" name="Prostokąt zaokrąglony 20">
            <a:extLst>
              <a:ext uri="{FF2B5EF4-FFF2-40B4-BE49-F238E27FC236}">
                <a16:creationId xmlns:a16="http://schemas.microsoft.com/office/drawing/2014/main" id="{01BBC6FC-9C8E-EBD4-B502-13ADFC67A4C2}"/>
              </a:ext>
            </a:extLst>
          </p:cNvPr>
          <p:cNvSpPr/>
          <p:nvPr/>
        </p:nvSpPr>
        <p:spPr>
          <a:xfrm>
            <a:off x="6742858" y="1059843"/>
            <a:ext cx="4732643" cy="8773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jednostki samorządu terytorialnego i ich związki oraz podmioty świadczące usługi publiczne w ramach realizacji zadań własnych JST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spółki prawa handlowego, państwowe osoby prawne;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Spółdzielnie mieszkaniowe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wspólnoty mieszkaniowe</a:t>
            </a:r>
            <a:endParaRPr lang="pl-PL" sz="1000">
              <a:solidFill>
                <a:sysClr val="windowText" lastClr="000000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" name="Prostokąt zaokrąglony 25">
            <a:extLst>
              <a:ext uri="{FF2B5EF4-FFF2-40B4-BE49-F238E27FC236}">
                <a16:creationId xmlns:a16="http://schemas.microsoft.com/office/drawing/2014/main" id="{A47B76DA-35D7-71AA-5B5A-8BDEA08CCD55}"/>
              </a:ext>
            </a:extLst>
          </p:cNvPr>
          <p:cNvSpPr/>
          <p:nvPr/>
        </p:nvSpPr>
        <p:spPr>
          <a:xfrm>
            <a:off x="6742858" y="2010052"/>
            <a:ext cx="4732643" cy="37454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buSzPct val="170000"/>
            </a:pPr>
            <a:r>
              <a:rPr lang="pl-PL" sz="1200" kern="1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750 mln zł</a:t>
            </a:r>
            <a:endParaRPr lang="pl-PL" sz="1200" dirty="0">
              <a:solidFill>
                <a:sysClr val="windowText" lastClr="000000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5" name="Prostokąt zaokrąglony 43">
            <a:extLst>
              <a:ext uri="{FF2B5EF4-FFF2-40B4-BE49-F238E27FC236}">
                <a16:creationId xmlns:a16="http://schemas.microsoft.com/office/drawing/2014/main" id="{FB74A729-E50C-1D96-A38C-F585E547F1BD}"/>
              </a:ext>
            </a:extLst>
          </p:cNvPr>
          <p:cNvSpPr/>
          <p:nvPr/>
        </p:nvSpPr>
        <p:spPr>
          <a:xfrm>
            <a:off x="6742858" y="2976704"/>
            <a:ext cx="4732643" cy="289324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0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1. Działania z zakresu zapobiegania powodzi i suszy:</a:t>
            </a:r>
          </a:p>
          <a:p>
            <a:pPr marL="228600" indent="-228600">
              <a:buAutoNum type="alphaLcParenR"/>
            </a:pPr>
            <a:r>
              <a:rPr lang="pl-PL" sz="10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działania w zakresie adaptacji do zmian klimatu, w tym: „zielono-niebieska” infrastruktura, likwidacja powierzchni nieprzepuszczalnych, zrównoważone systemy zagospodarowania wód opadowych i kanalizacja deszczowa </a:t>
            </a:r>
          </a:p>
          <a:p>
            <a:r>
              <a:rPr lang="pl-PL" sz="10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b) retencja korytowa lub </a:t>
            </a:r>
            <a:r>
              <a:rPr lang="pl-PL" sz="1000" dirty="0" err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przykorytowa</a:t>
            </a:r>
            <a:r>
              <a:rPr lang="pl-PL" sz="10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w tym: działania na rzecz </a:t>
            </a:r>
            <a:r>
              <a:rPr lang="pl-PL" sz="1000" dirty="0" err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renaturyzacji</a:t>
            </a:r>
            <a:r>
              <a:rPr lang="pl-PL" sz="10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koryta cieków, rewitalizacji starorzeczy oraz odtwarzania mokradeł;</a:t>
            </a:r>
          </a:p>
          <a:p>
            <a:r>
              <a:rPr lang="pl-PL" sz="10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2. Zaopatrzenie ludności w wodę do picia, w tym: budowa i modernizacja ujęć wód i stacji uzdatniania wody oraz sieci wodociągowych;</a:t>
            </a:r>
          </a:p>
          <a:p>
            <a:r>
              <a:rPr lang="pl-PL" sz="10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3. Usuwanie skutków awarii i zagrożeń środowiska na obiektach ochrony środowiska i gospodarki wodnej;</a:t>
            </a:r>
          </a:p>
          <a:p>
            <a:r>
              <a:rPr lang="pl-PL" sz="10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4. Realizacja przedsięwzięć planistycznych i strategicznych w zakresie metod </a:t>
            </a:r>
            <a:br>
              <a:rPr lang="pl-PL" sz="10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0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 narzędzi do analizowania zagrożeń spowodowanych zmianami klimatu, </a:t>
            </a:r>
            <a:br>
              <a:rPr lang="pl-PL" sz="10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0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 tym lokalne i regionalne plany i strategie uwzględniające działania adaptacyjne;</a:t>
            </a:r>
          </a:p>
          <a:p>
            <a:r>
              <a:rPr lang="pl-PL" sz="10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5. Przedsięwzięcia w zakresie adaptacji do zmian klimatu, realizowane ze środków zagranicznych.</a:t>
            </a:r>
            <a:endParaRPr lang="pl-PL" sz="1000" dirty="0">
              <a:solidFill>
                <a:sysClr val="windowText" lastClr="000000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6" name="Prostokąt: zaokrąglone rogi u góry 35">
            <a:extLst>
              <a:ext uri="{FF2B5EF4-FFF2-40B4-BE49-F238E27FC236}">
                <a16:creationId xmlns:a16="http://schemas.microsoft.com/office/drawing/2014/main" id="{29360813-F878-4612-30E4-3EA4F3019EE4}"/>
              </a:ext>
            </a:extLst>
          </p:cNvPr>
          <p:cNvSpPr/>
          <p:nvPr/>
        </p:nvSpPr>
        <p:spPr>
          <a:xfrm rot="16200000">
            <a:off x="-358122" y="1415866"/>
            <a:ext cx="874666" cy="149373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: zaokrąglone rogi u góry 36">
            <a:extLst>
              <a:ext uri="{FF2B5EF4-FFF2-40B4-BE49-F238E27FC236}">
                <a16:creationId xmlns:a16="http://schemas.microsoft.com/office/drawing/2014/main" id="{DD4BF3F3-49A2-E71E-6403-43CB9DBFC829}"/>
              </a:ext>
            </a:extLst>
          </p:cNvPr>
          <p:cNvSpPr/>
          <p:nvPr/>
        </p:nvSpPr>
        <p:spPr>
          <a:xfrm rot="16200000">
            <a:off x="-108335" y="2133068"/>
            <a:ext cx="350029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rostokąt: zaokrąglone rogi u góry 37">
            <a:extLst>
              <a:ext uri="{FF2B5EF4-FFF2-40B4-BE49-F238E27FC236}">
                <a16:creationId xmlns:a16="http://schemas.microsoft.com/office/drawing/2014/main" id="{D1A384CD-4794-F854-33CF-FBFAA89DE768}"/>
              </a:ext>
            </a:extLst>
          </p:cNvPr>
          <p:cNvSpPr/>
          <p:nvPr/>
        </p:nvSpPr>
        <p:spPr>
          <a:xfrm rot="16200000">
            <a:off x="-195174" y="2712626"/>
            <a:ext cx="532758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: zaokrąglone rogi u góry 38">
            <a:extLst>
              <a:ext uri="{FF2B5EF4-FFF2-40B4-BE49-F238E27FC236}">
                <a16:creationId xmlns:a16="http://schemas.microsoft.com/office/drawing/2014/main" id="{E17AE3DF-DF59-A33D-E2A2-753FE87EC806}"/>
              </a:ext>
            </a:extLst>
          </p:cNvPr>
          <p:cNvSpPr/>
          <p:nvPr/>
        </p:nvSpPr>
        <p:spPr>
          <a:xfrm rot="16200000">
            <a:off x="-727911" y="3878258"/>
            <a:ext cx="1614244" cy="149374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: zaokrąglone rogi u góry 39">
            <a:extLst>
              <a:ext uri="{FF2B5EF4-FFF2-40B4-BE49-F238E27FC236}">
                <a16:creationId xmlns:a16="http://schemas.microsoft.com/office/drawing/2014/main" id="{8F7EB5BB-3820-2E9C-168D-749BC16B0CC3}"/>
              </a:ext>
            </a:extLst>
          </p:cNvPr>
          <p:cNvSpPr/>
          <p:nvPr/>
        </p:nvSpPr>
        <p:spPr>
          <a:xfrm rot="16200000">
            <a:off x="4865443" y="1433198"/>
            <a:ext cx="874667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rgbClr val="017D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: zaokrąglone rogi u góry 40">
            <a:extLst>
              <a:ext uri="{FF2B5EF4-FFF2-40B4-BE49-F238E27FC236}">
                <a16:creationId xmlns:a16="http://schemas.microsoft.com/office/drawing/2014/main" id="{9CC6D41F-4392-A0C8-AD24-82ABEFB4021E}"/>
              </a:ext>
            </a:extLst>
          </p:cNvPr>
          <p:cNvSpPr/>
          <p:nvPr/>
        </p:nvSpPr>
        <p:spPr>
          <a:xfrm rot="16200000">
            <a:off x="5153599" y="2158902"/>
            <a:ext cx="340192" cy="91528"/>
          </a:xfrm>
          <a:prstGeom prst="round2SameRect">
            <a:avLst>
              <a:gd name="adj1" fmla="val 49029"/>
              <a:gd name="adj2" fmla="val 0"/>
            </a:avLst>
          </a:prstGeom>
          <a:solidFill>
            <a:srgbClr val="017D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: zaokrąglone rogi u góry 41">
            <a:extLst>
              <a:ext uri="{FF2B5EF4-FFF2-40B4-BE49-F238E27FC236}">
                <a16:creationId xmlns:a16="http://schemas.microsoft.com/office/drawing/2014/main" id="{1E22A39E-F85E-AED9-1724-D7ED402F43DB}"/>
              </a:ext>
            </a:extLst>
          </p:cNvPr>
          <p:cNvSpPr/>
          <p:nvPr/>
        </p:nvSpPr>
        <p:spPr>
          <a:xfrm rot="16200000">
            <a:off x="3860758" y="4357770"/>
            <a:ext cx="2884042" cy="133357"/>
          </a:xfrm>
          <a:prstGeom prst="round2SameRect">
            <a:avLst>
              <a:gd name="adj1" fmla="val 49029"/>
              <a:gd name="adj2" fmla="val 0"/>
            </a:avLst>
          </a:prstGeom>
          <a:solidFill>
            <a:srgbClr val="017D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ostokąt zaokrąglony 17">
            <a:extLst>
              <a:ext uri="{FF2B5EF4-FFF2-40B4-BE49-F238E27FC236}">
                <a16:creationId xmlns:a16="http://schemas.microsoft.com/office/drawing/2014/main" id="{D92FB38C-93A8-19C5-C0E1-094F08D6C073}"/>
              </a:ext>
            </a:extLst>
          </p:cNvPr>
          <p:cNvSpPr/>
          <p:nvPr/>
        </p:nvSpPr>
        <p:spPr>
          <a:xfrm>
            <a:off x="5369456" y="1059843"/>
            <a:ext cx="1281877" cy="87466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Beneficjent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44" name="Prostokąt zaokrąglony 19">
            <a:extLst>
              <a:ext uri="{FF2B5EF4-FFF2-40B4-BE49-F238E27FC236}">
                <a16:creationId xmlns:a16="http://schemas.microsoft.com/office/drawing/2014/main" id="{9B3D9AA0-F8AB-D435-A1E9-254B390BB83A}"/>
              </a:ext>
            </a:extLst>
          </p:cNvPr>
          <p:cNvSpPr/>
          <p:nvPr/>
        </p:nvSpPr>
        <p:spPr>
          <a:xfrm>
            <a:off x="5369456" y="2032451"/>
            <a:ext cx="1281877" cy="3570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Budżet</a:t>
            </a:r>
            <a:endParaRPr lang="pl-PL" sz="1200" dirty="0">
              <a:solidFill>
                <a:sysClr val="windowText" lastClr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5" name="Prostokąt zaokrąglony 31">
            <a:extLst>
              <a:ext uri="{FF2B5EF4-FFF2-40B4-BE49-F238E27FC236}">
                <a16:creationId xmlns:a16="http://schemas.microsoft.com/office/drawing/2014/main" id="{E9486E2B-1ADC-EE17-DB77-0C90EDB1A2F7}"/>
              </a:ext>
            </a:extLst>
          </p:cNvPr>
          <p:cNvSpPr/>
          <p:nvPr/>
        </p:nvSpPr>
        <p:spPr>
          <a:xfrm>
            <a:off x="5369456" y="2985904"/>
            <a:ext cx="1281877" cy="288404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Obszary wsparcia   </a:t>
            </a:r>
          </a:p>
        </p:txBody>
      </p:sp>
      <p:sp>
        <p:nvSpPr>
          <p:cNvPr id="46" name="Prostokąt zaokrąglony 21">
            <a:extLst>
              <a:ext uri="{FF2B5EF4-FFF2-40B4-BE49-F238E27FC236}">
                <a16:creationId xmlns:a16="http://schemas.microsoft.com/office/drawing/2014/main" id="{DB0487AF-CC6A-6960-E995-E8662F6853D3}"/>
              </a:ext>
            </a:extLst>
          </p:cNvPr>
          <p:cNvSpPr/>
          <p:nvPr/>
        </p:nvSpPr>
        <p:spPr>
          <a:xfrm>
            <a:off x="6742858" y="2512414"/>
            <a:ext cx="4732643" cy="3914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1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pożyczka</a:t>
            </a:r>
          </a:p>
        </p:txBody>
      </p:sp>
      <p:sp>
        <p:nvSpPr>
          <p:cNvPr id="47" name="Prostokąt zaokrąglony 18">
            <a:extLst>
              <a:ext uri="{FF2B5EF4-FFF2-40B4-BE49-F238E27FC236}">
                <a16:creationId xmlns:a16="http://schemas.microsoft.com/office/drawing/2014/main" id="{33B999FB-9977-D348-7777-479A637C8F8B}"/>
              </a:ext>
            </a:extLst>
          </p:cNvPr>
          <p:cNvSpPr/>
          <p:nvPr/>
        </p:nvSpPr>
        <p:spPr>
          <a:xfrm>
            <a:off x="5369456" y="2512413"/>
            <a:ext cx="1288716" cy="4014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Formy wsparcia </a:t>
            </a:r>
            <a:r>
              <a:rPr lang="pl-PL" sz="1200" dirty="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48" name="Prostokąt: zaokrąglone rogi u góry 47">
            <a:extLst>
              <a:ext uri="{FF2B5EF4-FFF2-40B4-BE49-F238E27FC236}">
                <a16:creationId xmlns:a16="http://schemas.microsoft.com/office/drawing/2014/main" id="{00657220-541D-139E-2F08-11EFD6BB109E}"/>
              </a:ext>
            </a:extLst>
          </p:cNvPr>
          <p:cNvSpPr/>
          <p:nvPr/>
        </p:nvSpPr>
        <p:spPr>
          <a:xfrm rot="16200000">
            <a:off x="5128275" y="2674894"/>
            <a:ext cx="386484" cy="91528"/>
          </a:xfrm>
          <a:prstGeom prst="round2SameRect">
            <a:avLst>
              <a:gd name="adj1" fmla="val 49029"/>
              <a:gd name="adj2" fmla="val 0"/>
            </a:avLst>
          </a:prstGeom>
          <a:solidFill>
            <a:srgbClr val="017D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210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67D6C-01F2-5E56-4E31-C8CDBE45C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9072CE-4FD2-BCCC-77E2-7B526764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33330"/>
            <a:ext cx="10262223" cy="914400"/>
          </a:xfrm>
        </p:spPr>
        <p:txBody>
          <a:bodyPr/>
          <a:lstStyle/>
          <a:p>
            <a:r>
              <a:rPr lang="en-US" dirty="0" err="1"/>
              <a:t>Dziękujemy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2EDA6F7-3019-9E36-105A-2C0C3E36B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47482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2335E4B-928F-B036-1DB8-402451D947B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3" name="Grafika 2">
            <a:hlinkClick r:id="rId4"/>
            <a:extLst>
              <a:ext uri="{FF2B5EF4-FFF2-40B4-BE49-F238E27FC236}">
                <a16:creationId xmlns:a16="http://schemas.microsoft.com/office/drawing/2014/main" id="{EC065FBE-B866-BFBE-4175-BB5042888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285" y="5579110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7"/>
            <a:extLst>
              <a:ext uri="{FF2B5EF4-FFF2-40B4-BE49-F238E27FC236}">
                <a16:creationId xmlns:a16="http://schemas.microsoft.com/office/drawing/2014/main" id="{DD2D849E-7795-F7AF-2961-2B49B00C4A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1770" y="5579111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10"/>
            <a:extLst>
              <a:ext uri="{FF2B5EF4-FFF2-40B4-BE49-F238E27FC236}">
                <a16:creationId xmlns:a16="http://schemas.microsoft.com/office/drawing/2014/main" id="{57CD0F98-1D10-8AC4-F59C-2E9BC53994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05255" y="5579109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3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8B0EC-F9F4-950D-46F0-BC7292C9D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F0F1-01CC-1CC6-6C26-3DFD2858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Środki europejskie– informacje ogólne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D23DF4E7-B779-DCF0-4315-C7756ADA7CB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B106DD9F-B700-A843-629A-3B4EB43823F3}"/>
              </a:ext>
            </a:extLst>
          </p:cNvPr>
          <p:cNvGrpSpPr>
            <a:grpSpLocks/>
          </p:cNvGrpSpPr>
          <p:nvPr/>
        </p:nvGrpSpPr>
        <p:grpSpPr>
          <a:xfrm>
            <a:off x="797567" y="1743532"/>
            <a:ext cx="10975333" cy="4363354"/>
            <a:chOff x="0" y="1896746"/>
            <a:chExt cx="10691814" cy="4961254"/>
          </a:xfrm>
        </p:grpSpPr>
        <p:graphicFrame>
          <p:nvGraphicFramePr>
            <p:cNvPr id="7" name="Wykres 6">
              <a:extLst>
                <a:ext uri="{FF2B5EF4-FFF2-40B4-BE49-F238E27FC236}">
                  <a16:creationId xmlns:a16="http://schemas.microsoft.com/office/drawing/2014/main" id="{1901829D-6C4B-E64F-B8CB-466DE092494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1896746"/>
            <a:ext cx="8420101" cy="49612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A1FE9B0F-21B1-9521-B9B0-4CDC9754F90C}"/>
                </a:ext>
              </a:extLst>
            </p:cNvPr>
            <p:cNvSpPr txBox="1">
              <a:spLocks/>
            </p:cNvSpPr>
            <p:nvPr/>
          </p:nvSpPr>
          <p:spPr>
            <a:xfrm>
              <a:off x="8420102" y="2697480"/>
              <a:ext cx="2271712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7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Całkowita alokacja dla sektora środowiska:</a:t>
              </a:r>
            </a:p>
            <a:p>
              <a:pPr marL="342900" marR="0" lvl="0" indent="-342900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pl-PL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7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POIiŚ</a:t>
              </a:r>
              <a:r>
                <a:rPr kumimoji="0" lang="pl-P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7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14-20:</a:t>
              </a:r>
              <a:br>
                <a:rPr kumimoji="0" lang="pl-P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7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pl-P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7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3,508 mld euro</a:t>
              </a:r>
            </a:p>
            <a:p>
              <a:pPr marL="342900" marR="0" lvl="0" indent="-342900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pl-PL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7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FEnIKS</a:t>
              </a:r>
              <a:r>
                <a:rPr kumimoji="0" lang="pl-P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7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21-27:</a:t>
              </a:r>
              <a:br>
                <a:rPr kumimoji="0" lang="pl-P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7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pl-P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7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3,667 mld euro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20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569EC-8E6B-AE35-6D54-DF22F216F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986A8DDC-EA75-0B7A-C019-3B97453010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3368841" cy="6314739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1379C0-315F-25F0-6AB8-BBD1508165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68842" y="2100738"/>
            <a:ext cx="8694820" cy="1733325"/>
          </a:xfrm>
        </p:spPr>
        <p:txBody>
          <a:bodyPr>
            <a:normAutofit/>
          </a:bodyPr>
          <a:lstStyle/>
          <a:p>
            <a:pPr marL="0" lvl="2"/>
            <a:r>
              <a:rPr lang="pl-PL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Finansowanie ze środków unijnych 2021-2027</a:t>
            </a:r>
          </a:p>
          <a:p>
            <a:pPr marL="0" lvl="2">
              <a:spcBef>
                <a:spcPts val="1800"/>
              </a:spcBef>
            </a:pPr>
            <a:endParaRPr lang="pl-P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7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BE668-C8DA-F979-49CB-0EDE4E5F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16DC-2048-889E-DA14-23BC599A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6" y="274458"/>
            <a:ext cx="10546274" cy="713124"/>
          </a:xfrm>
        </p:spPr>
        <p:txBody>
          <a:bodyPr anchor="t">
            <a:normAutofit/>
          </a:bodyPr>
          <a:lstStyle/>
          <a:p>
            <a:r>
              <a:rPr lang="pl-PL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Finansowanie adaptacji do zmian klimatu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6959FAD-1995-30BF-7B1D-9843D7FDAF55}"/>
              </a:ext>
            </a:extLst>
          </p:cNvPr>
          <p:cNvSpPr/>
          <p:nvPr/>
        </p:nvSpPr>
        <p:spPr>
          <a:xfrm>
            <a:off x="797566" y="902863"/>
            <a:ext cx="3178409" cy="1203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Fundusze Europejskie na Infrastrukturę, Klimat i Środowisko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A2431F-D52A-72DD-CAB4-370F42DF7D74}"/>
              </a:ext>
            </a:extLst>
          </p:cNvPr>
          <p:cNvSpPr/>
          <p:nvPr/>
        </p:nvSpPr>
        <p:spPr>
          <a:xfrm>
            <a:off x="4481498" y="887595"/>
            <a:ext cx="3178409" cy="1203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Fundusze Europejskie dla Polski Wschodniej</a:t>
            </a:r>
            <a:endParaRPr lang="pl-PL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2EA884F-86D8-29A1-8A62-A5BF3C07E021}"/>
              </a:ext>
            </a:extLst>
          </p:cNvPr>
          <p:cNvSpPr/>
          <p:nvPr/>
        </p:nvSpPr>
        <p:spPr>
          <a:xfrm>
            <a:off x="8165430" y="960171"/>
            <a:ext cx="3178409" cy="105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Finasowanie ze środków krajowych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DBE562E-6724-5DD1-DB5E-BD21E9CBECC5}"/>
              </a:ext>
            </a:extLst>
          </p:cNvPr>
          <p:cNvSpPr/>
          <p:nvPr/>
        </p:nvSpPr>
        <p:spPr>
          <a:xfrm>
            <a:off x="797566" y="2289150"/>
            <a:ext cx="3178409" cy="85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01.02 Adaptacja terenów zurbanizowanych do zmian klimatu</a:t>
            </a:r>
            <a:endParaRPr lang="pl-PL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EB90A3A-CDD0-5F45-AFA3-8BA6B67EEE45}"/>
              </a:ext>
            </a:extLst>
          </p:cNvPr>
          <p:cNvSpPr/>
          <p:nvPr/>
        </p:nvSpPr>
        <p:spPr>
          <a:xfrm>
            <a:off x="8216025" y="2268237"/>
            <a:ext cx="3178409" cy="85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priorytetowy Gospodarka wodno-ściekowa w aglomeracjach</a:t>
            </a:r>
            <a:endParaRPr lang="pl-PL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7DA7824-5F9A-D6D5-3EE0-0AEAED9A0C40}"/>
              </a:ext>
            </a:extLst>
          </p:cNvPr>
          <p:cNvSpPr/>
          <p:nvPr/>
        </p:nvSpPr>
        <p:spPr>
          <a:xfrm>
            <a:off x="797563" y="4045843"/>
            <a:ext cx="3178409" cy="761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01.05 </a:t>
            </a:r>
            <a:r>
              <a:rPr lang="pl-PL" altLang="pl-PL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Ochrona przyrody i rozwój zielonej infrastruktury</a:t>
            </a:r>
            <a:endParaRPr lang="pl-PL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B035E14A-0802-2ED9-85F6-8F8473AC1C35}"/>
              </a:ext>
            </a:extLst>
          </p:cNvPr>
          <p:cNvSpPr/>
          <p:nvPr/>
        </p:nvSpPr>
        <p:spPr>
          <a:xfrm>
            <a:off x="797564" y="4887582"/>
            <a:ext cx="3178409" cy="713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</a:t>
            </a:r>
            <a:r>
              <a:rPr lang="pl-PL" altLang="pl-PL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02.04 - Adaptacja do zmian klimatu, zapobieganie klęskom i katastrofom</a:t>
            </a:r>
            <a:endParaRPr lang="pl-PL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7B9F7033-D2AA-15BA-C99B-BC7602CC565A}"/>
              </a:ext>
            </a:extLst>
          </p:cNvPr>
          <p:cNvSpPr/>
          <p:nvPr/>
        </p:nvSpPr>
        <p:spPr>
          <a:xfrm>
            <a:off x="797563" y="5681191"/>
            <a:ext cx="3178409" cy="645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02.05 woda do spożycia</a:t>
            </a:r>
            <a:endParaRPr lang="pl-PL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3EE5BD73-1EE2-DFCD-CBF6-ABBB2CBA54A4}"/>
              </a:ext>
            </a:extLst>
          </p:cNvPr>
          <p:cNvSpPr/>
          <p:nvPr/>
        </p:nvSpPr>
        <p:spPr>
          <a:xfrm>
            <a:off x="4481497" y="2289150"/>
            <a:ext cx="3178409" cy="85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02.02  Adaptacja do zmian klimatu </a:t>
            </a:r>
            <a:endParaRPr lang="pl-PL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23D8A0E9-2655-0486-2134-7423CD6B2A20}"/>
              </a:ext>
            </a:extLst>
          </p:cNvPr>
          <p:cNvSpPr/>
          <p:nvPr/>
        </p:nvSpPr>
        <p:spPr>
          <a:xfrm>
            <a:off x="797563" y="3270283"/>
            <a:ext cx="3178409" cy="645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01.03 Gospodarka wodno-ściekowa </a:t>
            </a:r>
            <a:endParaRPr lang="pl-PL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4E4B564-94CE-E763-1092-C75471D17D6E}"/>
              </a:ext>
            </a:extLst>
          </p:cNvPr>
          <p:cNvSpPr/>
          <p:nvPr/>
        </p:nvSpPr>
        <p:spPr>
          <a:xfrm>
            <a:off x="8216025" y="3429000"/>
            <a:ext cx="3178409" cy="85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priorytetowy Gospodarka wodno-ściekowa poza granicami aglomeracji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0ABB0A83-B58E-86A9-2DA7-B5D8F3368BC5}"/>
              </a:ext>
            </a:extLst>
          </p:cNvPr>
          <p:cNvSpPr/>
          <p:nvPr/>
        </p:nvSpPr>
        <p:spPr>
          <a:xfrm>
            <a:off x="8216024" y="4589763"/>
            <a:ext cx="3178409" cy="85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priorytetowy Adaptacja do zmian klimatu </a:t>
            </a:r>
            <a:endParaRPr lang="pl-PL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3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84565-F13C-FF39-60A9-333BC0108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00D8DC22-ABA5-7960-35D4-5D28E10D0BE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BD8BF6F-2E98-FAA1-8FCF-E99D99B5939A}"/>
              </a:ext>
            </a:extLst>
          </p:cNvPr>
          <p:cNvSpPr/>
          <p:nvPr/>
        </p:nvSpPr>
        <p:spPr>
          <a:xfrm>
            <a:off x="272713" y="1491916"/>
            <a:ext cx="3180876" cy="3176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Działanie </a:t>
            </a:r>
            <a:r>
              <a:rPr lang="pl-PL" sz="2800" b="1" dirty="0" err="1">
                <a:solidFill>
                  <a:schemeClr val="tx2"/>
                </a:solidFill>
              </a:rPr>
              <a:t>FEnIKS</a:t>
            </a:r>
            <a:r>
              <a:rPr lang="pl-PL" sz="2800" b="1" dirty="0">
                <a:solidFill>
                  <a:schemeClr val="tx2"/>
                </a:solidFill>
              </a:rPr>
              <a:t> 1.2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r>
              <a:rPr lang="pl-PL" sz="2800" b="1" dirty="0">
                <a:solidFill>
                  <a:schemeClr val="tx2"/>
                </a:solidFill>
              </a:rPr>
              <a:t>Adaptacja terenów zurbanizowanych do zmian klimatu –miasta duże </a:t>
            </a:r>
          </a:p>
          <a:p>
            <a:pPr algn="ctr"/>
            <a:endParaRPr lang="pl-PL" b="1" dirty="0">
              <a:solidFill>
                <a:schemeClr val="tx2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E1DD3C-A5E8-A235-7940-BD9E1442E8DA}"/>
              </a:ext>
            </a:extLst>
          </p:cNvPr>
          <p:cNvSpPr txBox="1"/>
          <p:nvPr/>
        </p:nvSpPr>
        <p:spPr>
          <a:xfrm>
            <a:off x="3978443" y="1378762"/>
            <a:ext cx="794084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projektów: </a:t>
            </a:r>
          </a:p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Zrównoważone systemy gospodarowania wodami opadowymi z udziałem zieleni/zielono-niebieskiej infrastruktury/rozwiązań opartych na przyrodzie</a:t>
            </a:r>
          </a:p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Wysokość alokacji UE: </a:t>
            </a:r>
            <a:r>
              <a:rPr lang="pl-PL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560 mln EUR</a:t>
            </a:r>
          </a:p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Beneficjenci: </a:t>
            </a:r>
            <a:r>
              <a:rPr lang="pl-PL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 miasta, które uczestniczyły w realizacji projektu: Opracowanie miejskich planów adaptacji (MPA) w miastach powyżej 100 tys. mieszkańców oraz Warszawa</a:t>
            </a:r>
          </a:p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Wsparcie: </a:t>
            </a:r>
            <a:r>
              <a:rPr lang="pl-PL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dotacja do 77 % wydatków kwalifikowanych </a:t>
            </a:r>
          </a:p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Obszary wsparcia</a:t>
            </a:r>
            <a:r>
              <a:rPr lang="pl-PL" b="1" u="sng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l-PL" kern="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kanalizacja deszczowa, zielono-niebieska infrastruktura 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l-PL" kern="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zazielenianie zbiorników wodnych lub ich </a:t>
            </a:r>
            <a:r>
              <a:rPr lang="pl-PL" kern="100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renaturyzacja</a:t>
            </a:r>
            <a:r>
              <a:rPr lang="pl-PL" kern="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l-PL" kern="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budowa zbiorników wód opadowych wraz z infrastrukturą 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l-PL" kern="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likwidacja zasklepień, uszczelnień gruntu (</a:t>
            </a:r>
            <a:r>
              <a:rPr lang="pl-PL" kern="100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odbetonowanie</a:t>
            </a:r>
            <a:r>
              <a:rPr lang="pl-PL" kern="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211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9C827-A872-B3AC-F20F-41ECEC069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E25AF2A5-82B5-D2A7-D216-A1411EF4959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899CF61-CEDF-512E-DDB9-4170E0DDFB54}"/>
              </a:ext>
            </a:extLst>
          </p:cNvPr>
          <p:cNvSpPr/>
          <p:nvPr/>
        </p:nvSpPr>
        <p:spPr>
          <a:xfrm>
            <a:off x="272713" y="1491916"/>
            <a:ext cx="3180876" cy="4604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Działanie </a:t>
            </a:r>
            <a:r>
              <a:rPr lang="pl-PL" sz="2800" b="1" dirty="0" err="1">
                <a:solidFill>
                  <a:schemeClr val="tx2"/>
                </a:solidFill>
              </a:rPr>
              <a:t>FEnIKS</a:t>
            </a:r>
            <a:r>
              <a:rPr lang="pl-PL" sz="2800" b="1" dirty="0">
                <a:solidFill>
                  <a:schemeClr val="tx2"/>
                </a:solidFill>
              </a:rPr>
              <a:t> 1.2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r>
              <a:rPr lang="pl-PL" sz="2800" b="1" dirty="0">
                <a:solidFill>
                  <a:schemeClr val="tx2"/>
                </a:solidFill>
              </a:rPr>
              <a:t>Adaptacja terenów zurbanizowanych do zmian klimatu –miasta duże </a:t>
            </a:r>
          </a:p>
          <a:p>
            <a:pPr algn="ctr"/>
            <a:endParaRPr lang="pl-PL" b="1" dirty="0">
              <a:solidFill>
                <a:schemeClr val="tx2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12" name="Schemat blokowy: proces 11">
            <a:extLst>
              <a:ext uri="{FF2B5EF4-FFF2-40B4-BE49-F238E27FC236}">
                <a16:creationId xmlns:a16="http://schemas.microsoft.com/office/drawing/2014/main" id="{331C74DF-A67F-3DBD-B2B4-8D33785EA8AF}"/>
              </a:ext>
            </a:extLst>
          </p:cNvPr>
          <p:cNvSpPr/>
          <p:nvPr/>
        </p:nvSpPr>
        <p:spPr>
          <a:xfrm>
            <a:off x="3942208" y="1491916"/>
            <a:ext cx="3719876" cy="2080781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540DD22-8A5C-FA6D-C6FF-7843A0E4EEA9}"/>
              </a:ext>
            </a:extLst>
          </p:cNvPr>
          <p:cNvSpPr txBox="1"/>
          <p:nvPr/>
        </p:nvSpPr>
        <p:spPr>
          <a:xfrm>
            <a:off x="4038754" y="1725146"/>
            <a:ext cx="3719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nabór:</a:t>
            </a:r>
          </a:p>
          <a:p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podpisanych umów </a:t>
            </a:r>
            <a:r>
              <a:rPr lang="pl-PL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łączną kwotę dofinansowania ok. </a:t>
            </a: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501 mln zł</a:t>
            </a:r>
            <a:r>
              <a:rPr lang="pl-PL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Schemat blokowy: proces 13">
            <a:extLst>
              <a:ext uri="{FF2B5EF4-FFF2-40B4-BE49-F238E27FC236}">
                <a16:creationId xmlns:a16="http://schemas.microsoft.com/office/drawing/2014/main" id="{03A9E383-C565-4F09-5ED3-B4C0E76C83F3}"/>
              </a:ext>
            </a:extLst>
          </p:cNvPr>
          <p:cNvSpPr/>
          <p:nvPr/>
        </p:nvSpPr>
        <p:spPr>
          <a:xfrm>
            <a:off x="7855178" y="1491916"/>
            <a:ext cx="3904468" cy="2105439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 nabór:</a:t>
            </a:r>
            <a:endParaRPr lang="pl-PL" sz="2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l-PL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Trwa ocena 24 wniosków na łączną kwotę dofinansowania ok. 650 mln zł.</a:t>
            </a:r>
          </a:p>
          <a:p>
            <a:pPr algn="ctr"/>
            <a:r>
              <a:rPr lang="pl-PL" dirty="0"/>
              <a:t> </a:t>
            </a:r>
          </a:p>
        </p:txBody>
      </p: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E670C1DB-9EE5-5106-6DC1-D340001DC94B}"/>
              </a:ext>
            </a:extLst>
          </p:cNvPr>
          <p:cNvSpPr/>
          <p:nvPr/>
        </p:nvSpPr>
        <p:spPr>
          <a:xfrm>
            <a:off x="4588697" y="4897642"/>
            <a:ext cx="6120680" cy="115390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3399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Termin: 15 września 2025 r. do 27 lutego 2026 r.</a:t>
            </a: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Budżet: 500 mln zł</a:t>
            </a: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l-PL" dirty="0"/>
              <a:t>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BE1B0AB3-D0DF-DF91-C581-5187D00D151A}"/>
              </a:ext>
            </a:extLst>
          </p:cNvPr>
          <p:cNvSpPr/>
          <p:nvPr/>
        </p:nvSpPr>
        <p:spPr>
          <a:xfrm>
            <a:off x="3942208" y="3765193"/>
            <a:ext cx="7817438" cy="9724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Trwające nabory</a:t>
            </a:r>
          </a:p>
        </p:txBody>
      </p:sp>
    </p:spTree>
    <p:extLst>
      <p:ext uri="{BB962C8B-B14F-4D97-AF65-F5344CB8AC3E}">
        <p14:creationId xmlns:p14="http://schemas.microsoft.com/office/powerpoint/2010/main" val="408256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00832-B179-0A07-8A79-712B6DD4F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6BE0031D-DB8E-B327-50B6-82C04DC264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E719F6E-332A-18B3-6299-10AE1EB449F9}"/>
              </a:ext>
            </a:extLst>
          </p:cNvPr>
          <p:cNvSpPr/>
          <p:nvPr/>
        </p:nvSpPr>
        <p:spPr>
          <a:xfrm>
            <a:off x="272713" y="1491916"/>
            <a:ext cx="3180876" cy="3176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Działanie </a:t>
            </a:r>
            <a:r>
              <a:rPr lang="pl-PL" sz="2800" b="1" dirty="0" err="1">
                <a:solidFill>
                  <a:schemeClr val="tx2"/>
                </a:solidFill>
              </a:rPr>
              <a:t>FEnIKS</a:t>
            </a:r>
            <a:r>
              <a:rPr lang="pl-PL" sz="2800" b="1" dirty="0">
                <a:solidFill>
                  <a:schemeClr val="tx2"/>
                </a:solidFill>
              </a:rPr>
              <a:t> 1.3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r>
              <a:rPr lang="pl-PL" sz="2800" b="1" dirty="0">
                <a:solidFill>
                  <a:schemeClr val="tx2"/>
                </a:solidFill>
              </a:rPr>
              <a:t>Gospodarka wodno-ściekowa w aglomeracjach</a:t>
            </a:r>
          </a:p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0469FFF-3FC0-2B35-0BBB-A0C4BD1CC2E2}"/>
              </a:ext>
            </a:extLst>
          </p:cNvPr>
          <p:cNvSpPr txBox="1"/>
          <p:nvPr/>
        </p:nvSpPr>
        <p:spPr>
          <a:xfrm>
            <a:off x="3978443" y="1378762"/>
            <a:ext cx="7940844" cy="469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projektów: </a:t>
            </a:r>
          </a:p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sz="2000" dirty="0">
                <a:solidFill>
                  <a:schemeClr val="tx2"/>
                </a:solidFill>
                <a:latin typeface="Open Sans" pitchFamily="34" charset="0"/>
                <a:sym typeface="Source Sans Pro Semibold"/>
              </a:rPr>
              <a:t>Kompleksowe projekty w zakresie gospodarki wodno-ściekowej zlokalizowane na obszarze aglomeracji ujętych w KPOŚK, które nie spełniają dyrektywy ściekowej </a:t>
            </a:r>
          </a:p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Wysokość alokacji UE: </a:t>
            </a:r>
            <a:r>
              <a:rPr lang="pl-PL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1,05 mld EUR</a:t>
            </a:r>
          </a:p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Beneficjenci: </a:t>
            </a:r>
            <a:r>
              <a:rPr lang="pl-PL" sz="2000" dirty="0" err="1">
                <a:solidFill>
                  <a:schemeClr val="tx2"/>
                </a:solidFill>
                <a:latin typeface="Open Sans" pitchFamily="34" charset="0"/>
              </a:rPr>
              <a:t>jst</a:t>
            </a:r>
            <a:r>
              <a:rPr lang="pl-PL" sz="2000" dirty="0">
                <a:solidFill>
                  <a:schemeClr val="tx2"/>
                </a:solidFill>
                <a:latin typeface="Open Sans" pitchFamily="34" charset="0"/>
              </a:rPr>
              <a:t>, spółki wodociągowo – kanalizacyjne, spółki wodne </a:t>
            </a:r>
            <a:endParaRPr lang="pl-PL" sz="2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Wsparcie: </a:t>
            </a:r>
            <a:r>
              <a:rPr lang="pl-PL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dotacja do 70 % wydatków kwalifikowanych </a:t>
            </a:r>
          </a:p>
          <a:p>
            <a:pPr lvl="0" defTabSz="457200">
              <a:lnSpc>
                <a:spcPts val="2400"/>
              </a:lnSpc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Obszary wsparcia</a:t>
            </a:r>
            <a:r>
              <a:rPr lang="pl-PL" sz="2000" b="1" u="sng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60363" indent="-342900">
              <a:lnSpc>
                <a:spcPct val="120000"/>
              </a:lnSpc>
              <a:buSzPct val="100000"/>
              <a:buFontTx/>
              <a:buChar char="•"/>
              <a:defRPr/>
            </a:pPr>
            <a:r>
              <a:rPr lang="pl-PL" sz="2000" dirty="0">
                <a:solidFill>
                  <a:schemeClr val="tx2"/>
                </a:solidFill>
                <a:latin typeface="Open Sans" pitchFamily="34" charset="0"/>
                <a:sym typeface="Source Sans Pro Semibold"/>
              </a:rPr>
              <a:t>budowę, rozbudowę lub modernizację oczyszczalni ścieków komunalnych, (zakres projektu może obejmować również technologie wykorzystujące odnawialne źródła energii)</a:t>
            </a:r>
          </a:p>
          <a:p>
            <a:pPr marL="360363" indent="-342900">
              <a:lnSpc>
                <a:spcPct val="120000"/>
              </a:lnSpc>
              <a:buSzPct val="100000"/>
              <a:buFontTx/>
              <a:buChar char="•"/>
              <a:defRPr/>
            </a:pPr>
            <a:r>
              <a:rPr lang="pl-PL" sz="2000" dirty="0">
                <a:solidFill>
                  <a:schemeClr val="tx2"/>
                </a:solidFill>
                <a:latin typeface="Open Sans" pitchFamily="34" charset="0"/>
                <a:sym typeface="Source Sans Pro Semibold"/>
              </a:rPr>
              <a:t>budowę zbiorczych systemów kanalizacji sanitarnej.</a:t>
            </a:r>
          </a:p>
        </p:txBody>
      </p:sp>
    </p:spTree>
    <p:extLst>
      <p:ext uri="{BB962C8B-B14F-4D97-AF65-F5344CB8AC3E}">
        <p14:creationId xmlns:p14="http://schemas.microsoft.com/office/powerpoint/2010/main" val="311388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DEBF2-07E0-FE67-2DDF-0EF539E62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99D77877-7B81-566D-DA80-4F8E2975A1E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49DA732-55EB-EE12-8CA8-38CE88671348}"/>
              </a:ext>
            </a:extLst>
          </p:cNvPr>
          <p:cNvSpPr/>
          <p:nvPr/>
        </p:nvSpPr>
        <p:spPr>
          <a:xfrm>
            <a:off x="272713" y="1491916"/>
            <a:ext cx="3180876" cy="4604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Działanie </a:t>
            </a:r>
            <a:r>
              <a:rPr lang="pl-PL" sz="2800" b="1" dirty="0" err="1">
                <a:solidFill>
                  <a:schemeClr val="tx2"/>
                </a:solidFill>
              </a:rPr>
              <a:t>FEnIKS</a:t>
            </a:r>
            <a:r>
              <a:rPr lang="pl-PL" sz="2800" b="1" dirty="0">
                <a:solidFill>
                  <a:schemeClr val="tx2"/>
                </a:solidFill>
              </a:rPr>
              <a:t> 1.3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r>
              <a:rPr lang="pl-PL" sz="2800" b="1" dirty="0">
                <a:solidFill>
                  <a:schemeClr val="tx2"/>
                </a:solidFill>
              </a:rPr>
              <a:t>Gospodarka wodno-ściekowa w aglomeracjach</a:t>
            </a:r>
          </a:p>
          <a:p>
            <a:pPr algn="ctr"/>
            <a:endParaRPr lang="pl-PL" b="1" dirty="0">
              <a:solidFill>
                <a:schemeClr val="tx2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12" name="Schemat blokowy: proces 11">
            <a:extLst>
              <a:ext uri="{FF2B5EF4-FFF2-40B4-BE49-F238E27FC236}">
                <a16:creationId xmlns:a16="http://schemas.microsoft.com/office/drawing/2014/main" id="{3F9935AC-DA07-1B06-FF69-9368251365B8}"/>
              </a:ext>
            </a:extLst>
          </p:cNvPr>
          <p:cNvSpPr/>
          <p:nvPr/>
        </p:nvSpPr>
        <p:spPr>
          <a:xfrm>
            <a:off x="3942208" y="1491916"/>
            <a:ext cx="3719876" cy="2080781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AB9BF2B-4C71-542B-9ADF-B6DE0ED0FD44}"/>
              </a:ext>
            </a:extLst>
          </p:cNvPr>
          <p:cNvSpPr txBox="1"/>
          <p:nvPr/>
        </p:nvSpPr>
        <p:spPr>
          <a:xfrm>
            <a:off x="4038754" y="1725146"/>
            <a:ext cx="3719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20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II nabór:</a:t>
            </a:r>
          </a:p>
          <a:p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 podpisanych umów </a:t>
            </a:r>
            <a:r>
              <a:rPr lang="pl-PL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łączną kwotę dofinansowania ok. </a:t>
            </a:r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1,8 mld zł</a:t>
            </a:r>
            <a:r>
              <a:rPr lang="pl-PL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Schemat blokowy: proces 13">
            <a:extLst>
              <a:ext uri="{FF2B5EF4-FFF2-40B4-BE49-F238E27FC236}">
                <a16:creationId xmlns:a16="http://schemas.microsoft.com/office/drawing/2014/main" id="{943820FC-6A9F-35FF-14CD-C510C51E783C}"/>
              </a:ext>
            </a:extLst>
          </p:cNvPr>
          <p:cNvSpPr/>
          <p:nvPr/>
        </p:nvSpPr>
        <p:spPr>
          <a:xfrm>
            <a:off x="7855178" y="1491916"/>
            <a:ext cx="3904468" cy="2105439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 nabór:</a:t>
            </a:r>
            <a:endParaRPr lang="pl-PL" sz="2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l-PL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Trwa ocena 63 wniosków na łączną kwotę dofinansowania ok. 1,7 mld zł.</a:t>
            </a:r>
          </a:p>
          <a:p>
            <a:pPr algn="ctr"/>
            <a:r>
              <a:rPr lang="pl-PL" dirty="0"/>
              <a:t> </a:t>
            </a:r>
          </a:p>
        </p:txBody>
      </p: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C1D487D5-02E3-374C-2F02-DB3BDD3CD224}"/>
              </a:ext>
            </a:extLst>
          </p:cNvPr>
          <p:cNvSpPr/>
          <p:nvPr/>
        </p:nvSpPr>
        <p:spPr>
          <a:xfrm>
            <a:off x="4588697" y="4897642"/>
            <a:ext cx="6120680" cy="115390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3399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Termin: 01 grudnia 2025 r. do 31 marca 2026 r.</a:t>
            </a: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Budżet: 560 mln zł</a:t>
            </a:r>
          </a:p>
          <a:p>
            <a:pPr marL="0" marR="0" lvl="0" indent="0" algn="l" defTabSz="457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l-PL" dirty="0"/>
              <a:t>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EB9E8AB4-3B48-3530-0C7F-60F43334123F}"/>
              </a:ext>
            </a:extLst>
          </p:cNvPr>
          <p:cNvSpPr/>
          <p:nvPr/>
        </p:nvSpPr>
        <p:spPr>
          <a:xfrm>
            <a:off x="3942208" y="3765193"/>
            <a:ext cx="7817438" cy="9724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Planowane nabory </a:t>
            </a:r>
          </a:p>
        </p:txBody>
      </p:sp>
    </p:spTree>
    <p:extLst>
      <p:ext uri="{BB962C8B-B14F-4D97-AF65-F5344CB8AC3E}">
        <p14:creationId xmlns:p14="http://schemas.microsoft.com/office/powerpoint/2010/main" val="3174937044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KIŚ 2022">
    <a:dk1>
      <a:srgbClr val="000000"/>
    </a:dk1>
    <a:lt1>
      <a:srgbClr val="FFFFFF"/>
    </a:lt1>
    <a:dk2>
      <a:srgbClr val="44546A"/>
    </a:dk2>
    <a:lt2>
      <a:srgbClr val="17367B"/>
    </a:lt2>
    <a:accent1>
      <a:srgbClr val="FFCC00"/>
    </a:accent1>
    <a:accent2>
      <a:srgbClr val="FF0000"/>
    </a:accent2>
    <a:accent3>
      <a:srgbClr val="293765"/>
    </a:accent3>
    <a:accent4>
      <a:srgbClr val="000000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  <a:fontScheme name="MKIŚ 2022">
    <a:majorFont>
      <a:latin typeface="Lato Black"/>
      <a:ea typeface=""/>
      <a:cs typeface=""/>
    </a:majorFont>
    <a:minorFont>
      <a:latin typeface="Lato Medium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3820</TotalTime>
  <Words>1770</Words>
  <Application>Microsoft Office PowerPoint</Application>
  <PresentationFormat>Panoramiczny</PresentationFormat>
  <Paragraphs>304</Paragraphs>
  <Slides>23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Aptos</vt:lpstr>
      <vt:lpstr>Arial</vt:lpstr>
      <vt:lpstr>Open sans</vt:lpstr>
      <vt:lpstr>Open sans</vt:lpstr>
      <vt:lpstr>Poppins</vt:lpstr>
      <vt:lpstr>Source Sans 3</vt:lpstr>
      <vt:lpstr>Wingdings</vt:lpstr>
      <vt:lpstr>Epic Nature</vt:lpstr>
      <vt:lpstr>Wsparcie inwestycji w gospodarkę wodną gmin w ramach programów NFOŚiGW </vt:lpstr>
      <vt:lpstr>Plan prezentacji</vt:lpstr>
      <vt:lpstr>Środki europejskie– informacje ogólne</vt:lpstr>
      <vt:lpstr>Prezentacja programu PowerPoint</vt:lpstr>
      <vt:lpstr>Finansowanie adaptacji do zmian klimatu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Działanie FEPW 2.2 – Adaptacja do zmian klimatu </vt:lpstr>
      <vt:lpstr>Prezentacja programu PowerPoint</vt:lpstr>
      <vt:lpstr>Prezentacja programu PowerPoint</vt:lpstr>
      <vt:lpstr>Gospodarka wodno-ściekowa w aglomeracjach </vt:lpstr>
      <vt:lpstr>Gospodarka wodno-ściekowa POZA GRANICAMI  aglomeracji </vt:lpstr>
      <vt:lpstr>Adaptacja do zmian Klimatu  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Kamieńska Ewa</cp:lastModifiedBy>
  <cp:revision>35</cp:revision>
  <dcterms:created xsi:type="dcterms:W3CDTF">2024-06-26T20:20:27Z</dcterms:created>
  <dcterms:modified xsi:type="dcterms:W3CDTF">2025-10-20T12:02:54Z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