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5"/>
  </p:sldMasterIdLst>
  <p:sldIdLst>
    <p:sldId id="398" r:id="rId6"/>
    <p:sldId id="379" r:id="rId7"/>
    <p:sldId id="608" r:id="rId8"/>
    <p:sldId id="609" r:id="rId9"/>
    <p:sldId id="603" r:id="rId10"/>
    <p:sldId id="604" r:id="rId11"/>
    <p:sldId id="570" r:id="rId12"/>
    <p:sldId id="571" r:id="rId13"/>
    <p:sldId id="611" r:id="rId14"/>
    <p:sldId id="612" r:id="rId15"/>
    <p:sldId id="613" r:id="rId16"/>
    <p:sldId id="615" r:id="rId17"/>
    <p:sldId id="616" r:id="rId18"/>
    <p:sldId id="610" r:id="rId19"/>
    <p:sldId id="617" r:id="rId20"/>
    <p:sldId id="618" r:id="rId21"/>
    <p:sldId id="619" r:id="rId22"/>
    <p:sldId id="620" r:id="rId23"/>
    <p:sldId id="621" r:id="rId24"/>
    <p:sldId id="622" r:id="rId25"/>
    <p:sldId id="623" r:id="rId26"/>
    <p:sldId id="624" r:id="rId27"/>
    <p:sldId id="625" r:id="rId28"/>
    <p:sldId id="626" r:id="rId29"/>
    <p:sldId id="627" r:id="rId30"/>
    <p:sldId id="403" r:id="rId31"/>
  </p:sldIdLst>
  <p:sldSz cx="12192000" cy="6858000"/>
  <p:notesSz cx="6858000" cy="9144000"/>
  <p:defaultTextStyle>
    <a:defPPr>
      <a:defRPr lang="en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F885A7-7FBE-4157-807E-55DEAA9F9DC5}" v="109" dt="2025-10-20T19:53:42.12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699" autoAdjust="0"/>
    <p:restoredTop sz="96327"/>
  </p:normalViewPr>
  <p:slideViewPr>
    <p:cSldViewPr snapToGrid="0" snapToObjects="1">
      <p:cViewPr varScale="1">
        <p:scale>
          <a:sx n="120" d="100"/>
          <a:sy n="120" d="100"/>
        </p:scale>
        <p:origin x="162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theme" Target="theme/theme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presProps" Target="presProp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tableStyles" Target="tableStyles.xml"/><Relationship Id="rId8" Type="http://schemas.openxmlformats.org/officeDocument/2006/relationships/slide" Target="slides/slide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3">
  <dgm:title val=""/>
  <dgm:desc val=""/>
  <dgm:catLst>
    <dgm:cat type="accent2" pri="11300"/>
  </dgm:catLst>
  <dgm:styleLbl name="node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>
        <a:shade val="80000"/>
      </a:schemeClr>
      <a:schemeClr val="accent2">
        <a:tint val="7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/>
    <dgm:txEffectClrLst/>
  </dgm:styleLbl>
  <dgm:styleLbl name="lnNode1">
    <dgm:fillClrLst>
      <a:schemeClr val="accent2">
        <a:shade val="80000"/>
      </a:schemeClr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shade val="80000"/>
        <a:alpha val="50000"/>
      </a:schemeClr>
      <a:schemeClr val="accent2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/>
    <dgm:txEffectClrLst/>
  </dgm:styleLbl>
  <dgm:styleLbl name="f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2">
        <a:shade val="90000"/>
      </a:schemeClr>
      <a:schemeClr val="accent2">
        <a:tint val="70000"/>
      </a:schemeClr>
    </dgm:fillClrLst>
    <dgm:linClrLst>
      <a:schemeClr val="accent2">
        <a:shade val="90000"/>
      </a:schemeClr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9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8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>
        <a:shade val="80000"/>
      </a:schemeClr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A8A87F0-4938-43B9-AEDE-E90DB5CCD9FD}" type="doc">
      <dgm:prSet loTypeId="urn:microsoft.com/office/officeart/2005/8/layout/vProcess5" loCatId="process" qsTypeId="urn:microsoft.com/office/officeart/2005/8/quickstyle/simple1" qsCatId="simple" csTypeId="urn:microsoft.com/office/officeart/2005/8/colors/accent2_3" csCatId="accent2" phldr="1"/>
      <dgm:spPr/>
      <dgm:t>
        <a:bodyPr/>
        <a:lstStyle/>
        <a:p>
          <a:endParaRPr lang="pl-PL"/>
        </a:p>
      </dgm:t>
    </dgm:pt>
    <dgm:pt modelId="{FAA29EB8-C321-4E4E-AEA7-41E07219A424}">
      <dgm:prSet phldrT="[Tekst]" phldr="0" custT="1"/>
      <dgm:spPr/>
      <dgm:t>
        <a:bodyPr/>
        <a:lstStyle/>
        <a:p>
          <a:r>
            <a:rPr lang="pl-PL" sz="1800" b="0" dirty="0">
              <a:solidFill>
                <a:srgbClr val="002060"/>
              </a:solidFill>
            </a:rPr>
            <a:t>Zwiększanie</a:t>
          </a:r>
          <a:r>
            <a:rPr lang="pl-PL" sz="1800" b="1" dirty="0">
              <a:solidFill>
                <a:srgbClr val="002060"/>
              </a:solidFill>
            </a:rPr>
            <a:t> zdolności retencyjnych zlewni </a:t>
          </a:r>
          <a:r>
            <a:rPr lang="pl-PL" sz="1800" dirty="0">
              <a:solidFill>
                <a:srgbClr val="002060"/>
              </a:solidFill>
            </a:rPr>
            <a:t>poprzez zastosowanie rozwiązań bazujących na naturze (NBS)</a:t>
          </a:r>
        </a:p>
      </dgm:t>
    </dgm:pt>
    <dgm:pt modelId="{CAA681D9-0E98-4D39-BAC5-042442153B50}" type="parTrans" cxnId="{93F1E350-26F8-450B-B70E-1F9B307E3AA0}">
      <dgm:prSet/>
      <dgm:spPr/>
      <dgm:t>
        <a:bodyPr/>
        <a:lstStyle/>
        <a:p>
          <a:endParaRPr lang="pl-PL" sz="1800"/>
        </a:p>
      </dgm:t>
    </dgm:pt>
    <dgm:pt modelId="{811A50A4-C859-4AE6-BAFB-30D5F8887703}" type="sibTrans" cxnId="{93F1E350-26F8-450B-B70E-1F9B307E3AA0}">
      <dgm:prSet custT="1"/>
      <dgm:spPr/>
      <dgm:t>
        <a:bodyPr/>
        <a:lstStyle/>
        <a:p>
          <a:endParaRPr lang="pl-PL" sz="1800"/>
        </a:p>
      </dgm:t>
    </dgm:pt>
    <dgm:pt modelId="{27C02C64-EA15-4314-A392-12DE4A2E8315}">
      <dgm:prSet phldrT="[Tekst]" phldr="0" custT="1"/>
      <dgm:spPr/>
      <dgm:t>
        <a:bodyPr/>
        <a:lstStyle/>
        <a:p>
          <a:r>
            <a:rPr lang="pl-PL" sz="1800" dirty="0">
              <a:solidFill>
                <a:srgbClr val="002060"/>
              </a:solidFill>
            </a:rPr>
            <a:t>Rozwój </a:t>
          </a:r>
          <a:r>
            <a:rPr lang="pl-PL" sz="1800" b="1" dirty="0">
              <a:solidFill>
                <a:srgbClr val="002060"/>
              </a:solidFill>
            </a:rPr>
            <a:t>otwartych systemów zagospodarowania wód </a:t>
          </a:r>
          <a:r>
            <a:rPr lang="pl-PL" sz="1800" dirty="0">
              <a:solidFill>
                <a:srgbClr val="002060"/>
              </a:solidFill>
            </a:rPr>
            <a:t>opadowych (w tym otwartej kanalizacji deszczowej), np. ogrody deszczowe, muldy odwadniające, zbiorniki retencyjne</a:t>
          </a:r>
        </a:p>
      </dgm:t>
    </dgm:pt>
    <dgm:pt modelId="{A7B81F0D-2E40-4ABE-BFE6-BD25D42796C2}" type="parTrans" cxnId="{263F8551-B9D9-47EF-8E70-B9F7F93D8CF8}">
      <dgm:prSet/>
      <dgm:spPr/>
      <dgm:t>
        <a:bodyPr/>
        <a:lstStyle/>
        <a:p>
          <a:endParaRPr lang="pl-PL" sz="1800"/>
        </a:p>
      </dgm:t>
    </dgm:pt>
    <dgm:pt modelId="{25E9C3F7-29E4-4625-B6E4-A7EFB88AAA9D}" type="sibTrans" cxnId="{263F8551-B9D9-47EF-8E70-B9F7F93D8CF8}">
      <dgm:prSet custT="1"/>
      <dgm:spPr/>
      <dgm:t>
        <a:bodyPr/>
        <a:lstStyle/>
        <a:p>
          <a:endParaRPr lang="pl-PL" sz="1800"/>
        </a:p>
      </dgm:t>
    </dgm:pt>
    <dgm:pt modelId="{2390F3E6-753D-4976-814C-3BD41BDA752B}">
      <dgm:prSet phldrT="[Tekst]" phldr="0" custT="1"/>
      <dgm:spPr>
        <a:solidFill>
          <a:schemeClr val="bg1">
            <a:lumMod val="65000"/>
          </a:schemeClr>
        </a:solidFill>
      </dgm:spPr>
      <dgm:t>
        <a:bodyPr/>
        <a:lstStyle/>
        <a:p>
          <a:r>
            <a:rPr lang="pl-PL" sz="1800" dirty="0">
              <a:solidFill>
                <a:srgbClr val="002060"/>
              </a:solidFill>
            </a:rPr>
            <a:t>Rozwój </a:t>
          </a:r>
          <a:r>
            <a:rPr lang="pl-PL" sz="1800" b="1" dirty="0">
              <a:solidFill>
                <a:srgbClr val="002060"/>
              </a:solidFill>
            </a:rPr>
            <a:t>zamkniętych systemów kanalizacji deszczowej</a:t>
          </a:r>
          <a:r>
            <a:rPr lang="pl-PL" sz="1800" dirty="0">
              <a:solidFill>
                <a:srgbClr val="002060"/>
              </a:solidFill>
            </a:rPr>
            <a:t/>
          </a:r>
          <a:br>
            <a:rPr lang="pl-PL" sz="1800" dirty="0">
              <a:solidFill>
                <a:srgbClr val="002060"/>
              </a:solidFill>
            </a:rPr>
          </a:br>
          <a:r>
            <a:rPr lang="pl-PL" sz="1800" dirty="0">
              <a:solidFill>
                <a:srgbClr val="002060"/>
              </a:solidFill>
            </a:rPr>
            <a:t>(powinny być wyposażone w systemy retencjonujące wodę i ujmować nadmiar wód opadowych, których nie można zagospodarować przy wykorzystaniu BZI)</a:t>
          </a:r>
        </a:p>
      </dgm:t>
    </dgm:pt>
    <dgm:pt modelId="{877C4F90-D20F-4E4C-964F-4445B59DBE4B}" type="parTrans" cxnId="{9354BC21-8349-4AE7-A6EC-19CC87068F9B}">
      <dgm:prSet/>
      <dgm:spPr/>
      <dgm:t>
        <a:bodyPr/>
        <a:lstStyle/>
        <a:p>
          <a:endParaRPr lang="pl-PL" sz="1800"/>
        </a:p>
      </dgm:t>
    </dgm:pt>
    <dgm:pt modelId="{8B6AEE4C-B19A-45DB-B023-38A8F30C5AB6}" type="sibTrans" cxnId="{9354BC21-8349-4AE7-A6EC-19CC87068F9B}">
      <dgm:prSet/>
      <dgm:spPr/>
      <dgm:t>
        <a:bodyPr/>
        <a:lstStyle/>
        <a:p>
          <a:endParaRPr lang="pl-PL" sz="1800"/>
        </a:p>
      </dgm:t>
    </dgm:pt>
    <dgm:pt modelId="{44412882-9798-4CAE-ACF0-BD6B7108E661}" type="pres">
      <dgm:prSet presAssocID="{EA8A87F0-4938-43B9-AEDE-E90DB5CCD9FD}" presName="outerComposite" presStyleCnt="0">
        <dgm:presLayoutVars>
          <dgm:chMax val="5"/>
          <dgm:dir/>
          <dgm:resizeHandles val="exact"/>
        </dgm:presLayoutVars>
      </dgm:prSet>
      <dgm:spPr/>
      <dgm:t>
        <a:bodyPr/>
        <a:lstStyle/>
        <a:p>
          <a:endParaRPr lang="pl-PL"/>
        </a:p>
      </dgm:t>
    </dgm:pt>
    <dgm:pt modelId="{DB5AB7EF-1221-43EC-9BFF-776006116FD8}" type="pres">
      <dgm:prSet presAssocID="{EA8A87F0-4938-43B9-AEDE-E90DB5CCD9FD}" presName="dummyMaxCanvas" presStyleCnt="0">
        <dgm:presLayoutVars/>
      </dgm:prSet>
      <dgm:spPr/>
    </dgm:pt>
    <dgm:pt modelId="{61281FA4-BF30-4DD7-BD8D-A84D7F483B8A}" type="pres">
      <dgm:prSet presAssocID="{EA8A87F0-4938-43B9-AEDE-E90DB5CCD9FD}" presName="ThreeNodes_1" presStyleLbl="node1" presStyleIdx="0" presStyleCnt="3" custScaleX="99020" custScaleY="87168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AAF8DC2D-1573-4234-9006-AB041346E844}" type="pres">
      <dgm:prSet presAssocID="{EA8A87F0-4938-43B9-AEDE-E90DB5CCD9FD}" presName="ThreeNodes_2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EF76AB94-7D79-4F4C-A7BA-B45359D2BB66}" type="pres">
      <dgm:prSet presAssocID="{EA8A87F0-4938-43B9-AEDE-E90DB5CCD9FD}" presName="ThreeNodes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595FDF3F-7D99-48E7-9EA8-80D4B5920426}" type="pres">
      <dgm:prSet presAssocID="{EA8A87F0-4938-43B9-AEDE-E90DB5CCD9FD}" presName="ThreeConn_1-2" presStyleLbl="fg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F2AF796-B2FE-4884-9C97-AECF5AE30BE0}" type="pres">
      <dgm:prSet presAssocID="{EA8A87F0-4938-43B9-AEDE-E90DB5CCD9FD}" presName="ThreeConn_2-3" presStyleLbl="fg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1F69E300-159F-4CB4-B7A4-250DE709B11F}" type="pres">
      <dgm:prSet presAssocID="{EA8A87F0-4938-43B9-AEDE-E90DB5CCD9FD}" presName="ThreeNodes_1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3964280E-542B-4894-A3CE-75829FB846D6}" type="pres">
      <dgm:prSet presAssocID="{EA8A87F0-4938-43B9-AEDE-E90DB5CCD9FD}" presName="ThreeNodes_2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  <dgm:pt modelId="{489258E5-37DC-4642-B68E-F91EAF0BA211}" type="pres">
      <dgm:prSet presAssocID="{EA8A87F0-4938-43B9-AEDE-E90DB5CCD9FD}" presName="ThreeNodes_3_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pl-PL"/>
        </a:p>
      </dgm:t>
    </dgm:pt>
  </dgm:ptLst>
  <dgm:cxnLst>
    <dgm:cxn modelId="{6B7A3226-306A-4DC8-A5C5-49568CCDC84E}" type="presOf" srcId="{EA8A87F0-4938-43B9-AEDE-E90DB5CCD9FD}" destId="{44412882-9798-4CAE-ACF0-BD6B7108E661}" srcOrd="0" destOrd="0" presId="urn:microsoft.com/office/officeart/2005/8/layout/vProcess5"/>
    <dgm:cxn modelId="{A0B022B5-84DC-462B-9B00-F58FA466F7A1}" type="presOf" srcId="{811A50A4-C859-4AE6-BAFB-30D5F8887703}" destId="{595FDF3F-7D99-48E7-9EA8-80D4B5920426}" srcOrd="0" destOrd="0" presId="urn:microsoft.com/office/officeart/2005/8/layout/vProcess5"/>
    <dgm:cxn modelId="{93F1E350-26F8-450B-B70E-1F9B307E3AA0}" srcId="{EA8A87F0-4938-43B9-AEDE-E90DB5CCD9FD}" destId="{FAA29EB8-C321-4E4E-AEA7-41E07219A424}" srcOrd="0" destOrd="0" parTransId="{CAA681D9-0E98-4D39-BAC5-042442153B50}" sibTransId="{811A50A4-C859-4AE6-BAFB-30D5F8887703}"/>
    <dgm:cxn modelId="{263F8551-B9D9-47EF-8E70-B9F7F93D8CF8}" srcId="{EA8A87F0-4938-43B9-AEDE-E90DB5CCD9FD}" destId="{27C02C64-EA15-4314-A392-12DE4A2E8315}" srcOrd="1" destOrd="0" parTransId="{A7B81F0D-2E40-4ABE-BFE6-BD25D42796C2}" sibTransId="{25E9C3F7-29E4-4625-B6E4-A7EFB88AAA9D}"/>
    <dgm:cxn modelId="{9354BC21-8349-4AE7-A6EC-19CC87068F9B}" srcId="{EA8A87F0-4938-43B9-AEDE-E90DB5CCD9FD}" destId="{2390F3E6-753D-4976-814C-3BD41BDA752B}" srcOrd="2" destOrd="0" parTransId="{877C4F90-D20F-4E4C-964F-4445B59DBE4B}" sibTransId="{8B6AEE4C-B19A-45DB-B023-38A8F30C5AB6}"/>
    <dgm:cxn modelId="{3C1BEB5A-624F-4909-9F97-F636972F6143}" type="presOf" srcId="{2390F3E6-753D-4976-814C-3BD41BDA752B}" destId="{489258E5-37DC-4642-B68E-F91EAF0BA211}" srcOrd="1" destOrd="0" presId="urn:microsoft.com/office/officeart/2005/8/layout/vProcess5"/>
    <dgm:cxn modelId="{AE898C4C-0BEF-47F7-97E0-11CAFF5D85F7}" type="presOf" srcId="{27C02C64-EA15-4314-A392-12DE4A2E8315}" destId="{AAF8DC2D-1573-4234-9006-AB041346E844}" srcOrd="0" destOrd="0" presId="urn:microsoft.com/office/officeart/2005/8/layout/vProcess5"/>
    <dgm:cxn modelId="{CE2B7DF9-F4BD-421D-B8D3-E732725EEB69}" type="presOf" srcId="{25E9C3F7-29E4-4625-B6E4-A7EFB88AAA9D}" destId="{1F2AF796-B2FE-4884-9C97-AECF5AE30BE0}" srcOrd="0" destOrd="0" presId="urn:microsoft.com/office/officeart/2005/8/layout/vProcess5"/>
    <dgm:cxn modelId="{C864999F-079B-4A94-8A0D-011E6D458C7F}" type="presOf" srcId="{2390F3E6-753D-4976-814C-3BD41BDA752B}" destId="{EF76AB94-7D79-4F4C-A7BA-B45359D2BB66}" srcOrd="0" destOrd="0" presId="urn:microsoft.com/office/officeart/2005/8/layout/vProcess5"/>
    <dgm:cxn modelId="{0DD62E92-5C38-48A9-82EB-0985860C8379}" type="presOf" srcId="{FAA29EB8-C321-4E4E-AEA7-41E07219A424}" destId="{1F69E300-159F-4CB4-B7A4-250DE709B11F}" srcOrd="1" destOrd="0" presId="urn:microsoft.com/office/officeart/2005/8/layout/vProcess5"/>
    <dgm:cxn modelId="{71582ECD-06A6-4FF5-93A1-CA7DD066D7CA}" type="presOf" srcId="{FAA29EB8-C321-4E4E-AEA7-41E07219A424}" destId="{61281FA4-BF30-4DD7-BD8D-A84D7F483B8A}" srcOrd="0" destOrd="0" presId="urn:microsoft.com/office/officeart/2005/8/layout/vProcess5"/>
    <dgm:cxn modelId="{77AB9805-462E-41E4-BF9C-92A7E93FA5D4}" type="presOf" srcId="{27C02C64-EA15-4314-A392-12DE4A2E8315}" destId="{3964280E-542B-4894-A3CE-75829FB846D6}" srcOrd="1" destOrd="0" presId="urn:microsoft.com/office/officeart/2005/8/layout/vProcess5"/>
    <dgm:cxn modelId="{A76D8E4F-E442-470E-A067-6E27ADD7400C}" type="presParOf" srcId="{44412882-9798-4CAE-ACF0-BD6B7108E661}" destId="{DB5AB7EF-1221-43EC-9BFF-776006116FD8}" srcOrd="0" destOrd="0" presId="urn:microsoft.com/office/officeart/2005/8/layout/vProcess5"/>
    <dgm:cxn modelId="{F9A3D23C-0942-4D20-BA57-15F175FC1EC5}" type="presParOf" srcId="{44412882-9798-4CAE-ACF0-BD6B7108E661}" destId="{61281FA4-BF30-4DD7-BD8D-A84D7F483B8A}" srcOrd="1" destOrd="0" presId="urn:microsoft.com/office/officeart/2005/8/layout/vProcess5"/>
    <dgm:cxn modelId="{12D0C1C7-2E41-4859-9460-E5AB4CAAD088}" type="presParOf" srcId="{44412882-9798-4CAE-ACF0-BD6B7108E661}" destId="{AAF8DC2D-1573-4234-9006-AB041346E844}" srcOrd="2" destOrd="0" presId="urn:microsoft.com/office/officeart/2005/8/layout/vProcess5"/>
    <dgm:cxn modelId="{8FFF63B6-6C4E-48E5-9FB6-1E3DA68B15E5}" type="presParOf" srcId="{44412882-9798-4CAE-ACF0-BD6B7108E661}" destId="{EF76AB94-7D79-4F4C-A7BA-B45359D2BB66}" srcOrd="3" destOrd="0" presId="urn:microsoft.com/office/officeart/2005/8/layout/vProcess5"/>
    <dgm:cxn modelId="{6E333842-532C-4C03-8A60-EBDABDEA2498}" type="presParOf" srcId="{44412882-9798-4CAE-ACF0-BD6B7108E661}" destId="{595FDF3F-7D99-48E7-9EA8-80D4B5920426}" srcOrd="4" destOrd="0" presId="urn:microsoft.com/office/officeart/2005/8/layout/vProcess5"/>
    <dgm:cxn modelId="{4F7336E6-1763-4478-B649-C1ABB99A4D8C}" type="presParOf" srcId="{44412882-9798-4CAE-ACF0-BD6B7108E661}" destId="{1F2AF796-B2FE-4884-9C97-AECF5AE30BE0}" srcOrd="5" destOrd="0" presId="urn:microsoft.com/office/officeart/2005/8/layout/vProcess5"/>
    <dgm:cxn modelId="{E43498BC-490F-48A0-BA0E-F35E396ECC14}" type="presParOf" srcId="{44412882-9798-4CAE-ACF0-BD6B7108E661}" destId="{1F69E300-159F-4CB4-B7A4-250DE709B11F}" srcOrd="6" destOrd="0" presId="urn:microsoft.com/office/officeart/2005/8/layout/vProcess5"/>
    <dgm:cxn modelId="{80945DBB-4417-4875-989A-DA59787FC3E6}" type="presParOf" srcId="{44412882-9798-4CAE-ACF0-BD6B7108E661}" destId="{3964280E-542B-4894-A3CE-75829FB846D6}" srcOrd="7" destOrd="0" presId="urn:microsoft.com/office/officeart/2005/8/layout/vProcess5"/>
    <dgm:cxn modelId="{13A14E45-4B4B-422B-A2F0-F600E07DE6D4}" type="presParOf" srcId="{44412882-9798-4CAE-ACF0-BD6B7108E661}" destId="{489258E5-37DC-4642-B68E-F91EAF0BA211}" srcOrd="8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1281FA4-BF30-4DD7-BD8D-A84D7F483B8A}">
      <dsp:nvSpPr>
        <dsp:cNvPr id="0" name=""/>
        <dsp:cNvSpPr/>
      </dsp:nvSpPr>
      <dsp:spPr>
        <a:xfrm>
          <a:off x="33853" y="98431"/>
          <a:ext cx="6841093" cy="1337296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b="0" kern="1200" dirty="0">
              <a:solidFill>
                <a:srgbClr val="002060"/>
              </a:solidFill>
            </a:rPr>
            <a:t>Zwiększanie</a:t>
          </a:r>
          <a:r>
            <a:rPr lang="pl-PL" sz="1800" b="1" kern="1200" dirty="0">
              <a:solidFill>
                <a:srgbClr val="002060"/>
              </a:solidFill>
            </a:rPr>
            <a:t> zdolności retencyjnych zlewni </a:t>
          </a:r>
          <a:r>
            <a:rPr lang="pl-PL" sz="1800" kern="1200" dirty="0">
              <a:solidFill>
                <a:srgbClr val="002060"/>
              </a:solidFill>
            </a:rPr>
            <a:t>poprzez zastosowanie rozwiązań bazujących na naturze (NBS)</a:t>
          </a:r>
        </a:p>
      </dsp:txBody>
      <dsp:txXfrm>
        <a:off x="73021" y="137599"/>
        <a:ext cx="5212490" cy="1258960"/>
      </dsp:txXfrm>
    </dsp:sp>
    <dsp:sp modelId="{AAF8DC2D-1573-4234-9006-AB041346E844}">
      <dsp:nvSpPr>
        <dsp:cNvPr id="0" name=""/>
        <dsp:cNvSpPr/>
      </dsp:nvSpPr>
      <dsp:spPr>
        <a:xfrm>
          <a:off x="609599" y="1789853"/>
          <a:ext cx="6908800" cy="1534160"/>
        </a:xfrm>
        <a:prstGeom prst="roundRect">
          <a:avLst>
            <a:gd name="adj" fmla="val 10000"/>
          </a:avLst>
        </a:prstGeom>
        <a:solidFill>
          <a:schemeClr val="accent2">
            <a:shade val="80000"/>
            <a:hueOff val="130105"/>
            <a:satOff val="-3933"/>
            <a:lumOff val="1334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>
              <a:solidFill>
                <a:srgbClr val="002060"/>
              </a:solidFill>
            </a:rPr>
            <a:t>Rozwój </a:t>
          </a:r>
          <a:r>
            <a:rPr lang="pl-PL" sz="1800" b="1" kern="1200" dirty="0">
              <a:solidFill>
                <a:srgbClr val="002060"/>
              </a:solidFill>
            </a:rPr>
            <a:t>otwartych systemów zagospodarowania wód </a:t>
          </a:r>
          <a:r>
            <a:rPr lang="pl-PL" sz="1800" kern="1200" dirty="0">
              <a:solidFill>
                <a:srgbClr val="002060"/>
              </a:solidFill>
            </a:rPr>
            <a:t>opadowych (w tym otwartej kanalizacji deszczowej), np. ogrody deszczowe, muldy odwadniające, zbiorniki retencyjne</a:t>
          </a:r>
        </a:p>
      </dsp:txBody>
      <dsp:txXfrm>
        <a:off x="654533" y="1834787"/>
        <a:ext cx="5212127" cy="1444292"/>
      </dsp:txXfrm>
    </dsp:sp>
    <dsp:sp modelId="{EF76AB94-7D79-4F4C-A7BA-B45359D2BB66}">
      <dsp:nvSpPr>
        <dsp:cNvPr id="0" name=""/>
        <dsp:cNvSpPr/>
      </dsp:nvSpPr>
      <dsp:spPr>
        <a:xfrm>
          <a:off x="1219199" y="3579706"/>
          <a:ext cx="6908800" cy="1534160"/>
        </a:xfrm>
        <a:prstGeom prst="roundRect">
          <a:avLst>
            <a:gd name="adj" fmla="val 10000"/>
          </a:avLst>
        </a:prstGeom>
        <a:solidFill>
          <a:schemeClr val="bg1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pl-PL" sz="1800" kern="1200" dirty="0">
              <a:solidFill>
                <a:srgbClr val="002060"/>
              </a:solidFill>
            </a:rPr>
            <a:t>Rozwój </a:t>
          </a:r>
          <a:r>
            <a:rPr lang="pl-PL" sz="1800" b="1" kern="1200" dirty="0">
              <a:solidFill>
                <a:srgbClr val="002060"/>
              </a:solidFill>
            </a:rPr>
            <a:t>zamkniętych systemów kanalizacji deszczowej</a:t>
          </a:r>
          <a:r>
            <a:rPr lang="pl-PL" sz="1800" kern="1200" dirty="0">
              <a:solidFill>
                <a:srgbClr val="002060"/>
              </a:solidFill>
            </a:rPr>
            <a:t/>
          </a:r>
          <a:br>
            <a:rPr lang="pl-PL" sz="1800" kern="1200" dirty="0">
              <a:solidFill>
                <a:srgbClr val="002060"/>
              </a:solidFill>
            </a:rPr>
          </a:br>
          <a:r>
            <a:rPr lang="pl-PL" sz="1800" kern="1200" dirty="0">
              <a:solidFill>
                <a:srgbClr val="002060"/>
              </a:solidFill>
            </a:rPr>
            <a:t>(powinny być wyposażone w systemy retencjonujące wodę i ujmować nadmiar wód opadowych, których nie można zagospodarować przy wykorzystaniu BZI)</a:t>
          </a:r>
        </a:p>
      </dsp:txBody>
      <dsp:txXfrm>
        <a:off x="1264133" y="3624640"/>
        <a:ext cx="5212127" cy="1444292"/>
      </dsp:txXfrm>
    </dsp:sp>
    <dsp:sp modelId="{595FDF3F-7D99-48E7-9EA8-80D4B5920426}">
      <dsp:nvSpPr>
        <dsp:cNvPr id="0" name=""/>
        <dsp:cNvSpPr/>
      </dsp:nvSpPr>
      <dsp:spPr>
        <a:xfrm>
          <a:off x="5911595" y="1163404"/>
          <a:ext cx="997204" cy="99720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800" kern="1200"/>
        </a:p>
      </dsp:txBody>
      <dsp:txXfrm>
        <a:off x="6135966" y="1163404"/>
        <a:ext cx="548462" cy="750396"/>
      </dsp:txXfrm>
    </dsp:sp>
    <dsp:sp modelId="{1F2AF796-B2FE-4884-9C97-AECF5AE30BE0}">
      <dsp:nvSpPr>
        <dsp:cNvPr id="0" name=""/>
        <dsp:cNvSpPr/>
      </dsp:nvSpPr>
      <dsp:spPr>
        <a:xfrm>
          <a:off x="6521195" y="2943030"/>
          <a:ext cx="997204" cy="997204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pl-PL" sz="1800" kern="1200"/>
        </a:p>
      </dsp:txBody>
      <dsp:txXfrm>
        <a:off x="6745566" y="2943030"/>
        <a:ext cx="548462" cy="7503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6931E21-F0CE-4C4C-9A7E-026DC809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027" t="21890" r="44119" b="28110"/>
          <a:stretch/>
        </p:blipFill>
        <p:spPr>
          <a:xfrm>
            <a:off x="7727795" y="577159"/>
            <a:ext cx="4494685" cy="6280842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1BD2D31-E1A1-014D-AA51-E4D75DD6AF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834" y="-107462"/>
            <a:ext cx="2979777" cy="19865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87293-5856-EB44-9D8D-473CEFA6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00" y="2546029"/>
            <a:ext cx="6648720" cy="498598"/>
          </a:xfrm>
          <a:noFill/>
        </p:spPr>
        <p:txBody>
          <a:bodyPr wrap="square" lIns="0" tIns="0" rIns="0" bIns="0" rtlCol="0" anchor="ctr">
            <a:spAutoFit/>
          </a:bodyPr>
          <a:lstStyle>
            <a:lvl1pPr>
              <a:defRPr lang="en-PL" sz="3600" dirty="0">
                <a:latin typeface="+mn-lt"/>
                <a:ea typeface="+mn-ea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GB" dirty="0"/>
              <a:t>Click to edit Master title style</a:t>
            </a:r>
            <a:endParaRPr lang="en-PL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B138E56-649D-4B4F-A7E0-EB412E270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8800" y="3864353"/>
            <a:ext cx="6648720" cy="332399"/>
          </a:xfrm>
          <a:noFill/>
        </p:spPr>
        <p:txBody>
          <a:bodyPr wrap="square" lIns="0" tIns="0" rIns="0" bIns="0" rtlCol="0" anchor="t">
            <a:spAutoFit/>
          </a:bodyPr>
          <a:lstStyle>
            <a:lvl1pPr marL="0" indent="0" algn="l">
              <a:buNone/>
              <a:defRPr lang="en-PL" sz="2400">
                <a:solidFill>
                  <a:schemeClr val="accent1"/>
                </a:solidFill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GB" dirty="0"/>
              <a:t>Click to edit Master subtitle style</a:t>
            </a:r>
            <a:endParaRPr lang="en-PL" dirty="0"/>
          </a:p>
        </p:txBody>
      </p:sp>
    </p:spTree>
    <p:extLst>
      <p:ext uri="{BB962C8B-B14F-4D97-AF65-F5344CB8AC3E}">
        <p14:creationId xmlns:p14="http://schemas.microsoft.com/office/powerpoint/2010/main" val="1029414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D9720E6-AC1B-2F45-9660-965A1C2593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Picture 7" descr="A grassy field with trees and mountains in the background&#10;&#10;Description automatically generated with low confidence">
            <a:extLst>
              <a:ext uri="{FF2B5EF4-FFF2-40B4-BE49-F238E27FC236}">
                <a16:creationId xmlns:a16="http://schemas.microsoft.com/office/drawing/2014/main" id="{6ADD4DE7-7110-6544-A8E5-570C72D754C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39259"/>
          <a:stretch/>
        </p:blipFill>
        <p:spPr>
          <a:xfrm>
            <a:off x="0" y="0"/>
            <a:ext cx="12192000" cy="4165600"/>
          </a:xfrm>
          <a:prstGeom prst="rect">
            <a:avLst/>
          </a:prstGeom>
          <a:noFill/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87293-5856-EB44-9D8D-473CEFA6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6000" y="2261549"/>
            <a:ext cx="9000000" cy="498598"/>
          </a:xfrm>
          <a:noFill/>
        </p:spPr>
        <p:txBody>
          <a:bodyPr wrap="square" lIns="0" tIns="0" rIns="0" bIns="0" rtlCol="0" anchor="ctr">
            <a:spAutoFit/>
          </a:bodyPr>
          <a:lstStyle>
            <a:lvl1pPr>
              <a:defRPr lang="en-PL" sz="3600" dirty="0">
                <a:latin typeface="+mn-lt"/>
                <a:ea typeface="+mn-ea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GB" dirty="0"/>
              <a:t>Click to edit Master title style</a:t>
            </a:r>
            <a:endParaRPr lang="en-PL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2B138E56-649D-4B4F-A7E0-EB412E270B8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36000" y="1933953"/>
            <a:ext cx="9000000" cy="249299"/>
          </a:xfrm>
          <a:noFill/>
        </p:spPr>
        <p:txBody>
          <a:bodyPr wrap="square" lIns="0" tIns="0" rIns="0" bIns="0" rtlCol="0" anchor="t">
            <a:spAutoFit/>
          </a:bodyPr>
          <a:lstStyle>
            <a:lvl1pPr marL="0" indent="0" algn="l">
              <a:buNone/>
              <a:defRPr lang="en-PL" sz="1800">
                <a:solidFill>
                  <a:schemeClr val="accent1"/>
                </a:solidFill>
                <a:cs typeface="Segoe UI Semibold" panose="020B0702040204020203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marL="0" lvl="0"/>
            <a:r>
              <a:rPr lang="en-GB" dirty="0"/>
              <a:t>Click to edit Master subtitle style</a:t>
            </a:r>
            <a:endParaRPr lang="en-PL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2F8AB32-1C5B-D84E-B9C7-95B4791C39E9}"/>
              </a:ext>
            </a:extLst>
          </p:cNvPr>
          <p:cNvGrpSpPr/>
          <p:nvPr userDrawn="1"/>
        </p:nvGrpSpPr>
        <p:grpSpPr>
          <a:xfrm rot="5400000">
            <a:off x="5883600" y="-3797784"/>
            <a:ext cx="64800" cy="9360000"/>
            <a:chOff x="1005426" y="1892194"/>
            <a:chExt cx="64800" cy="447005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3DBB387-4B38-9846-BF04-75AC3892444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>
                <a:solidFill>
                  <a:schemeClr val="accent3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6922388-67E4-F042-8018-3E809E5EF4DA}"/>
                </a:ext>
              </a:extLst>
            </p:cNvPr>
            <p:cNvSpPr>
              <a:spLocks/>
            </p:cNvSpPr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FC1D7DAC-91A0-9D49-B247-BDE78AC515CC}"/>
                </a:ext>
              </a:extLst>
            </p:cNvPr>
            <p:cNvSpPr>
              <a:spLocks/>
            </p:cNvSpPr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</p:grpSp>
      <p:pic>
        <p:nvPicPr>
          <p:cNvPr id="20" name="Picture 19" descr="Logo&#10;&#10;Description automatically generated">
            <a:extLst>
              <a:ext uri="{FF2B5EF4-FFF2-40B4-BE49-F238E27FC236}">
                <a16:creationId xmlns:a16="http://schemas.microsoft.com/office/drawing/2014/main" id="{9F532699-B8AB-A24B-AF4F-B517D4C23009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0288681" y="206396"/>
            <a:ext cx="2035227" cy="1356818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49FC702-47B9-5447-9FCC-11051314795D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260475" y="5293361"/>
            <a:ext cx="7731125" cy="365760"/>
          </a:xfrm>
        </p:spPr>
        <p:txBody>
          <a:bodyPr lIns="0" rIns="0"/>
          <a:lstStyle>
            <a:lvl1pPr>
              <a:defRPr lang="en-GB" sz="1200" kern="1200" dirty="0" smtClean="0">
                <a:solidFill>
                  <a:schemeClr val="bg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1pPr>
            <a:lvl2pPr>
              <a:defRPr lang="en-GB" sz="2400" kern="1200" dirty="0" smtClean="0">
                <a:solidFill>
                  <a:schemeClr val="accent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2pPr>
            <a:lvl3pPr>
              <a:defRPr lang="en-GB" sz="2400" kern="1200" dirty="0" smtClean="0">
                <a:solidFill>
                  <a:schemeClr val="accent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3pPr>
            <a:lvl4pPr>
              <a:defRPr lang="en-GB" sz="2400" kern="1200" dirty="0" smtClean="0">
                <a:solidFill>
                  <a:schemeClr val="accent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4pPr>
            <a:lvl5pPr>
              <a:defRPr lang="pl-PL" sz="2400" kern="1200" dirty="0">
                <a:solidFill>
                  <a:schemeClr val="accent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5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GB" dirty="0"/>
              <a:t>Click to edit Master text styles</a:t>
            </a: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521873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01650-714D-8049-BC21-47002053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PL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9B7135-97B3-5349-AE55-7033B7E0B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67903"/>
            <a:ext cx="9720000" cy="449434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L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9D9602-1175-5E44-9E62-CE4D4C0D1946}"/>
              </a:ext>
            </a:extLst>
          </p:cNvPr>
          <p:cNvGrpSpPr/>
          <p:nvPr userDrawn="1"/>
        </p:nvGrpSpPr>
        <p:grpSpPr>
          <a:xfrm>
            <a:off x="11273895" y="1892194"/>
            <a:ext cx="64800" cy="4470051"/>
            <a:chOff x="1005426" y="1892194"/>
            <a:chExt cx="64800" cy="447005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CA2FAC-0206-0E42-84B9-2E88B3EAA3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>
                <a:solidFill>
                  <a:schemeClr val="accent3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A5B0BC2-71B5-E54C-BB28-8623170C9825}"/>
                </a:ext>
              </a:extLst>
            </p:cNvPr>
            <p:cNvSpPr>
              <a:spLocks/>
            </p:cNvSpPr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1ACC66-2D93-0242-B669-F5E3300144ED}"/>
                </a:ext>
              </a:extLst>
            </p:cNvPr>
            <p:cNvSpPr>
              <a:spLocks/>
            </p:cNvSpPr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</p:grp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175AE6B-5CD5-A04F-BE3F-5482A15659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88681" y="206396"/>
            <a:ext cx="2035227" cy="1356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2666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01650-714D-8049-BC21-47002053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PL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9B7135-97B3-5349-AE55-7033B7E0B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67903"/>
            <a:ext cx="9720000" cy="449434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L" dirty="0"/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175AE6B-5CD5-A04F-BE3F-5482A15659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88681" y="5377836"/>
            <a:ext cx="2035227" cy="1356818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3659AEE8-0483-B24D-8C94-3E4FE44D207C}"/>
              </a:ext>
            </a:extLst>
          </p:cNvPr>
          <p:cNvGrpSpPr/>
          <p:nvPr userDrawn="1"/>
        </p:nvGrpSpPr>
        <p:grpSpPr>
          <a:xfrm rot="5400000">
            <a:off x="5727600" y="1217560"/>
            <a:ext cx="64800" cy="9720000"/>
            <a:chOff x="1005426" y="1892194"/>
            <a:chExt cx="64800" cy="447005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88A93C16-4CC3-8343-91CF-E5DD34779C74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>
                <a:solidFill>
                  <a:schemeClr val="accent3"/>
                </a:solidFill>
              </a:endParaRP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944A540-FF91-754E-ADF2-A7831693E55C}"/>
                </a:ext>
              </a:extLst>
            </p:cNvPr>
            <p:cNvSpPr>
              <a:spLocks/>
            </p:cNvSpPr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8110EBBC-D009-4F48-ADD1-C4170B3B7F66}"/>
                </a:ext>
              </a:extLst>
            </p:cNvPr>
            <p:cNvSpPr>
              <a:spLocks/>
            </p:cNvSpPr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16153440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901650-714D-8049-BC21-47002053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PL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9B7135-97B3-5349-AE55-7033B7E0B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67903"/>
            <a:ext cx="9720000" cy="449434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L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89D9602-1175-5E44-9E62-CE4D4C0D1946}"/>
              </a:ext>
            </a:extLst>
          </p:cNvPr>
          <p:cNvGrpSpPr/>
          <p:nvPr userDrawn="1"/>
        </p:nvGrpSpPr>
        <p:grpSpPr>
          <a:xfrm>
            <a:off x="11273895" y="1892194"/>
            <a:ext cx="64800" cy="4470051"/>
            <a:chOff x="1005426" y="1892194"/>
            <a:chExt cx="64800" cy="447005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ACA2FAC-0206-0E42-84B9-2E88B3EAA33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>
                <a:solidFill>
                  <a:schemeClr val="accent3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A5B0BC2-71B5-E54C-BB28-8623170C9825}"/>
                </a:ext>
              </a:extLst>
            </p:cNvPr>
            <p:cNvSpPr>
              <a:spLocks/>
            </p:cNvSpPr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AA1ACC66-2D93-0242-B669-F5E3300144ED}"/>
                </a:ext>
              </a:extLst>
            </p:cNvPr>
            <p:cNvSpPr>
              <a:spLocks/>
            </p:cNvSpPr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</p:grp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5175AE6B-5CD5-A04F-BE3F-5482A156595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88681" y="196236"/>
            <a:ext cx="2035227" cy="13568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4A01E5D-40D5-1F42-B32F-82E0CBFAF6D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20000"/>
          </a:blip>
          <a:stretch>
            <a:fillRect/>
          </a:stretch>
        </p:blipFill>
        <p:spPr>
          <a:xfrm>
            <a:off x="3621509" y="-1373607"/>
            <a:ext cx="10951017" cy="10427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8488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A01E5D-40D5-1F42-B32F-82E0CBFAF6D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3621509" y="-1373607"/>
            <a:ext cx="10951017" cy="1042798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901650-714D-8049-BC21-47002053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PL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9B7135-97B3-5349-AE55-7033B7E0B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67903"/>
            <a:ext cx="9720000" cy="449434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L" dirty="0"/>
          </a:p>
        </p:txBody>
      </p:sp>
      <p:pic>
        <p:nvPicPr>
          <p:cNvPr id="17" name="Picture 16" descr="Logo&#10;&#10;Description automatically generated">
            <a:extLst>
              <a:ext uri="{FF2B5EF4-FFF2-40B4-BE49-F238E27FC236}">
                <a16:creationId xmlns:a16="http://schemas.microsoft.com/office/drawing/2014/main" id="{78E0C92E-86FF-814F-A1D4-D519146750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288681" y="5377836"/>
            <a:ext cx="2035227" cy="1356818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07DD208F-A398-B340-B469-15C61D540FA2}"/>
              </a:ext>
            </a:extLst>
          </p:cNvPr>
          <p:cNvGrpSpPr/>
          <p:nvPr userDrawn="1"/>
        </p:nvGrpSpPr>
        <p:grpSpPr>
          <a:xfrm rot="5400000">
            <a:off x="5727600" y="1217560"/>
            <a:ext cx="64800" cy="9720000"/>
            <a:chOff x="1005426" y="1892194"/>
            <a:chExt cx="64800" cy="447005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EE8863A-E45A-1341-814D-B1B490ABF9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>
                <a:solidFill>
                  <a:schemeClr val="accent3"/>
                </a:solidFill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7088530-5B9A-0644-B159-347A0DBE58B2}"/>
                </a:ext>
              </a:extLst>
            </p:cNvPr>
            <p:cNvSpPr>
              <a:spLocks/>
            </p:cNvSpPr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C81512C-9DA3-1948-92EB-49EA845ABCFA}"/>
                </a:ext>
              </a:extLst>
            </p:cNvPr>
            <p:cNvSpPr>
              <a:spLocks/>
            </p:cNvSpPr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30052159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FC43EB9-F836-384C-8D62-3DA93FF476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74163" y="0"/>
            <a:ext cx="3017836" cy="6858000"/>
          </a:xfrm>
        </p:spPr>
        <p:txBody>
          <a:bodyPr/>
          <a:lstStyle/>
          <a:p>
            <a:endParaRPr lang="en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901650-714D-8049-BC21-47002053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7920000" cy="646331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PL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9DC1E2-F862-6E4C-A8D2-DF096B2931B7}"/>
              </a:ext>
            </a:extLst>
          </p:cNvPr>
          <p:cNvSpPr/>
          <p:nvPr userDrawn="1"/>
        </p:nvSpPr>
        <p:spPr>
          <a:xfrm>
            <a:off x="9174144" y="1"/>
            <a:ext cx="3017855" cy="3429000"/>
          </a:xfrm>
          <a:prstGeom prst="rect">
            <a:avLst/>
          </a:prstGeom>
          <a:gradFill>
            <a:gsLst>
              <a:gs pos="0">
                <a:schemeClr val="bg1"/>
              </a:gs>
              <a:gs pos="70000">
                <a:schemeClr val="bg1"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9B7135-97B3-5349-AE55-7033B7E0B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67903"/>
            <a:ext cx="7920000" cy="449434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L" dirty="0"/>
          </a:p>
        </p:txBody>
      </p: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63DE7CAD-55AB-DA45-A355-3664558AEA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88681" y="196236"/>
            <a:ext cx="2035227" cy="135681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07CC751-2467-C447-921C-B703DA626559}"/>
              </a:ext>
            </a:extLst>
          </p:cNvPr>
          <p:cNvGrpSpPr/>
          <p:nvPr userDrawn="1"/>
        </p:nvGrpSpPr>
        <p:grpSpPr>
          <a:xfrm rot="5400000">
            <a:off x="4825106" y="2363720"/>
            <a:ext cx="64800" cy="7956000"/>
            <a:chOff x="1005426" y="1892194"/>
            <a:chExt cx="64800" cy="447005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4EA8864-7AFD-0846-8A15-15C293A5A8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>
                <a:solidFill>
                  <a:schemeClr val="accent3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00B7165-64C5-2B4E-BB12-5232588E13B4}"/>
                </a:ext>
              </a:extLst>
            </p:cNvPr>
            <p:cNvSpPr>
              <a:spLocks/>
            </p:cNvSpPr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6C18F50-3D54-424A-9A7C-AC82D5D42682}"/>
                </a:ext>
              </a:extLst>
            </p:cNvPr>
            <p:cNvSpPr>
              <a:spLocks/>
            </p:cNvSpPr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6400002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FC43EB9-F836-384C-8D62-3DA93FF476F5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174163" y="0"/>
            <a:ext cx="3017836" cy="6858000"/>
          </a:xfrm>
        </p:spPr>
        <p:txBody>
          <a:bodyPr/>
          <a:lstStyle/>
          <a:p>
            <a:endParaRPr lang="en-P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A901650-714D-8049-BC21-47002053E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7920000" cy="646331"/>
          </a:xfrm>
        </p:spPr>
        <p:txBody>
          <a:bodyPr wrap="square">
            <a:spAutoFit/>
          </a:bodyPr>
          <a:lstStyle>
            <a:lvl1pPr>
              <a:defRPr sz="4000"/>
            </a:lvl1pPr>
          </a:lstStyle>
          <a:p>
            <a:r>
              <a:rPr lang="en-GB" dirty="0"/>
              <a:t>Click to edit Master title style</a:t>
            </a:r>
            <a:endParaRPr lang="en-PL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9DC1E2-F862-6E4C-A8D2-DF096B2931B7}"/>
              </a:ext>
            </a:extLst>
          </p:cNvPr>
          <p:cNvSpPr/>
          <p:nvPr userDrawn="1"/>
        </p:nvSpPr>
        <p:spPr>
          <a:xfrm>
            <a:off x="9174144" y="1"/>
            <a:ext cx="3017855" cy="3429000"/>
          </a:xfrm>
          <a:prstGeom prst="rect">
            <a:avLst/>
          </a:prstGeom>
          <a:gradFill>
            <a:gsLst>
              <a:gs pos="0">
                <a:schemeClr val="bg1"/>
              </a:gs>
              <a:gs pos="70000">
                <a:schemeClr val="bg1">
                  <a:alpha val="0"/>
                </a:schemeClr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PL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369B7135-97B3-5349-AE55-7033B7E0B1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00000" y="1867903"/>
            <a:ext cx="7920000" cy="4494342"/>
          </a:xfrm>
        </p:spPr>
        <p:txBody>
          <a:bodyPr>
            <a:normAutofit/>
          </a:bodyPr>
          <a:lstStyle>
            <a:lvl1pPr>
              <a:buClr>
                <a:schemeClr val="bg2"/>
              </a:buClr>
              <a:defRPr sz="1800"/>
            </a:lvl1pPr>
            <a:lvl2pPr>
              <a:buClr>
                <a:schemeClr val="bg2"/>
              </a:buClr>
              <a:defRPr sz="1800"/>
            </a:lvl2pPr>
            <a:lvl3pPr>
              <a:buClr>
                <a:schemeClr val="bg2"/>
              </a:buClr>
              <a:defRPr sz="1800"/>
            </a:lvl3pPr>
            <a:lvl4pPr>
              <a:buClr>
                <a:schemeClr val="bg2"/>
              </a:buClr>
              <a:defRPr sz="1800"/>
            </a:lvl4pPr>
            <a:lvl5pPr>
              <a:buClr>
                <a:schemeClr val="bg2"/>
              </a:buClr>
              <a:defRPr sz="1800"/>
            </a:lvl5pPr>
          </a:lstStyle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PL" dirty="0"/>
          </a:p>
        </p:txBody>
      </p:sp>
      <p:pic>
        <p:nvPicPr>
          <p:cNvPr id="31" name="Picture 30" descr="Logo&#10;&#10;Description automatically generated">
            <a:extLst>
              <a:ext uri="{FF2B5EF4-FFF2-40B4-BE49-F238E27FC236}">
                <a16:creationId xmlns:a16="http://schemas.microsoft.com/office/drawing/2014/main" id="{63DE7CAD-55AB-DA45-A355-3664558AEAB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288681" y="196236"/>
            <a:ext cx="2035227" cy="1356818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07CC751-2467-C447-921C-B703DA626559}"/>
              </a:ext>
            </a:extLst>
          </p:cNvPr>
          <p:cNvGrpSpPr/>
          <p:nvPr userDrawn="1"/>
        </p:nvGrpSpPr>
        <p:grpSpPr>
          <a:xfrm rot="5400000">
            <a:off x="2127600" y="276040"/>
            <a:ext cx="64800" cy="2520000"/>
            <a:chOff x="1005426" y="1892194"/>
            <a:chExt cx="64800" cy="447005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4EA8864-7AFD-0846-8A15-15C293A5A8E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05426" y="1892194"/>
              <a:ext cx="64800" cy="64800"/>
            </a:xfrm>
            <a:prstGeom prst="rect">
              <a:avLst/>
            </a:prstGeom>
            <a:solidFill>
              <a:schemeClr val="tx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>
                <a:solidFill>
                  <a:schemeClr val="accent3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100B7165-64C5-2B4E-BB12-5232588E13B4}"/>
                </a:ext>
              </a:extLst>
            </p:cNvPr>
            <p:cNvSpPr>
              <a:spLocks/>
            </p:cNvSpPr>
            <p:nvPr/>
          </p:nvSpPr>
          <p:spPr>
            <a:xfrm>
              <a:off x="1005426" y="2035069"/>
              <a:ext cx="64800" cy="4392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6C18F50-3D54-424A-9A7C-AC82D5D42682}"/>
                </a:ext>
              </a:extLst>
            </p:cNvPr>
            <p:cNvSpPr>
              <a:spLocks/>
            </p:cNvSpPr>
            <p:nvPr/>
          </p:nvSpPr>
          <p:spPr>
            <a:xfrm>
              <a:off x="1005426" y="2546245"/>
              <a:ext cx="64800" cy="3816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PL"/>
            </a:p>
          </p:txBody>
        </p:sp>
      </p:grpSp>
    </p:spTree>
    <p:extLst>
      <p:ext uri="{BB962C8B-B14F-4D97-AF65-F5344CB8AC3E}">
        <p14:creationId xmlns:p14="http://schemas.microsoft.com/office/powerpoint/2010/main" val="530607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hi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Logo&#10;&#10;Description automatically generated">
            <a:extLst>
              <a:ext uri="{FF2B5EF4-FFF2-40B4-BE49-F238E27FC236}">
                <a16:creationId xmlns:a16="http://schemas.microsoft.com/office/drawing/2014/main" id="{C6931E21-F0CE-4C4C-9A7E-026DC809FA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32027" t="21890" r="44119" b="28110"/>
          <a:stretch/>
        </p:blipFill>
        <p:spPr>
          <a:xfrm>
            <a:off x="7727795" y="577159"/>
            <a:ext cx="4494685" cy="6280842"/>
          </a:xfrm>
          <a:prstGeom prst="rect">
            <a:avLst/>
          </a:prstGeom>
        </p:spPr>
      </p:pic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51BD2D31-E1A1-014D-AA51-E4D75DD6AF4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42834" y="-87142"/>
            <a:ext cx="2979777" cy="198651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9487293-5856-EB44-9D8D-473CEFA685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800" y="3226749"/>
            <a:ext cx="6648720" cy="498598"/>
          </a:xfrm>
          <a:noFill/>
        </p:spPr>
        <p:txBody>
          <a:bodyPr wrap="square" lIns="0" tIns="0" rIns="0" bIns="0" rtlCol="0" anchor="ctr">
            <a:spAutoFit/>
          </a:bodyPr>
          <a:lstStyle>
            <a:lvl1pPr>
              <a:defRPr lang="en-PL" sz="3600" dirty="0">
                <a:solidFill>
                  <a:schemeClr val="accent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1pPr>
          </a:lstStyle>
          <a:p>
            <a:pPr marL="0" lvl="0"/>
            <a:r>
              <a:rPr lang="en-GB" dirty="0"/>
              <a:t>Click to edit Master title style</a:t>
            </a:r>
            <a:endParaRPr lang="en-PL" dirty="0"/>
          </a:p>
        </p:txBody>
      </p:sp>
    </p:spTree>
    <p:extLst>
      <p:ext uri="{BB962C8B-B14F-4D97-AF65-F5344CB8AC3E}">
        <p14:creationId xmlns:p14="http://schemas.microsoft.com/office/powerpoint/2010/main" val="3846316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404B5F2-026B-B74E-B49C-0F705915E8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  <a:prstGeom prst="rect">
            <a:avLst/>
          </a:prstGeom>
        </p:spPr>
        <p:txBody>
          <a:bodyPr vert="horz" lIns="91440" tIns="45720" rIns="91440" bIns="45720" rtlCol="0" anchor="ctr">
            <a:spAutoFit/>
          </a:bodyPr>
          <a:lstStyle/>
          <a:p>
            <a:r>
              <a:rPr lang="en-GB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5992C7-E41F-754E-87CC-70F2D0AAF7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00000" y="1867902"/>
            <a:ext cx="9720000" cy="4432601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buClr>
                <a:schemeClr val="bg2"/>
              </a:buClr>
            </a:pPr>
            <a:r>
              <a:rPr lang="en-GB"/>
              <a:t>Click to edit Master text styles</a:t>
            </a:r>
          </a:p>
          <a:p>
            <a:pPr lvl="1">
              <a:buClr>
                <a:schemeClr val="bg2"/>
              </a:buClr>
            </a:pPr>
            <a:r>
              <a:rPr lang="en-GB"/>
              <a:t>Second level</a:t>
            </a:r>
          </a:p>
          <a:p>
            <a:pPr lvl="2">
              <a:buClr>
                <a:schemeClr val="bg2"/>
              </a:buClr>
            </a:pPr>
            <a:r>
              <a:rPr lang="en-GB"/>
              <a:t>Third level</a:t>
            </a:r>
          </a:p>
          <a:p>
            <a:pPr lvl="3">
              <a:buClr>
                <a:schemeClr val="bg2"/>
              </a:buClr>
            </a:pPr>
            <a:r>
              <a:rPr lang="en-GB"/>
              <a:t>Fourth level</a:t>
            </a:r>
          </a:p>
          <a:p>
            <a:pPr lvl="4">
              <a:buClr>
                <a:schemeClr val="bg2"/>
              </a:buClr>
            </a:pPr>
            <a:r>
              <a:rPr lang="en-GB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37661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72" r:id="rId2"/>
    <p:sldLayoutId id="2147483664" r:id="rId3"/>
    <p:sldLayoutId id="2147483669" r:id="rId4"/>
    <p:sldLayoutId id="2147483667" r:id="rId5"/>
    <p:sldLayoutId id="2147483670" r:id="rId6"/>
    <p:sldLayoutId id="2147483668" r:id="rId7"/>
    <p:sldLayoutId id="2147483671" r:id="rId8"/>
    <p:sldLayoutId id="2147483673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lang="en-GB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587EF2F7-D187-1467-0181-79D31C726F4E}"/>
              </a:ext>
            </a:extLst>
          </p:cNvPr>
          <p:cNvSpPr txBox="1">
            <a:spLocks/>
          </p:cNvSpPr>
          <p:nvPr/>
        </p:nvSpPr>
        <p:spPr>
          <a:xfrm>
            <a:off x="376060" y="2420591"/>
            <a:ext cx="6648720" cy="99719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PL" sz="3600" kern="1200" dirty="0">
                <a:solidFill>
                  <a:schemeClr val="tx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1pPr>
          </a:lstStyle>
          <a:p>
            <a:pPr marL="447675" algn="ctr"/>
            <a:r>
              <a:rPr lang="pl-PL" b="1" dirty="0"/>
              <a:t>Adaptacja do zmian klimatu</a:t>
            </a:r>
            <a:br>
              <a:rPr lang="pl-PL" b="1" dirty="0"/>
            </a:br>
            <a:r>
              <a:rPr lang="pl-PL" b="1" dirty="0"/>
              <a:t>a gospodarka wodna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248B22D3-5A8F-0454-F1B6-B14BB3EDDF75}"/>
              </a:ext>
            </a:extLst>
          </p:cNvPr>
          <p:cNvSpPr txBox="1">
            <a:spLocks/>
          </p:cNvSpPr>
          <p:nvPr/>
        </p:nvSpPr>
        <p:spPr>
          <a:xfrm>
            <a:off x="2431239" y="4250786"/>
            <a:ext cx="3009165" cy="624786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PL" sz="3600" kern="1200" dirty="0">
                <a:solidFill>
                  <a:schemeClr val="tx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1pPr>
          </a:lstStyle>
          <a:p>
            <a:pPr algn="ctr">
              <a:spcAft>
                <a:spcPts val="1200"/>
              </a:spcAft>
            </a:pPr>
            <a:r>
              <a:rPr lang="pl-PL" sz="2000" dirty="0">
                <a:solidFill>
                  <a:schemeClr val="accent5">
                    <a:lumMod val="10000"/>
                  </a:schemeClr>
                </a:solidFill>
              </a:rPr>
              <a:t>Michał Marcinkowski</a:t>
            </a:r>
          </a:p>
          <a:p>
            <a:pPr algn="ctr"/>
            <a:r>
              <a:rPr lang="pl-PL" sz="1400" i="1" dirty="0">
                <a:solidFill>
                  <a:schemeClr val="accent5">
                    <a:lumMod val="10000"/>
                  </a:schemeClr>
                </a:solidFill>
              </a:rPr>
              <a:t>Zakład Adaptacji do Zmian Klimatu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D61C11D2-4405-75A6-DCBF-454D37654B60}"/>
              </a:ext>
            </a:extLst>
          </p:cNvPr>
          <p:cNvSpPr txBox="1">
            <a:spLocks/>
          </p:cNvSpPr>
          <p:nvPr/>
        </p:nvSpPr>
        <p:spPr>
          <a:xfrm>
            <a:off x="611461" y="6188458"/>
            <a:ext cx="6648720" cy="387798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PL" sz="3600" kern="1200" dirty="0">
                <a:solidFill>
                  <a:schemeClr val="tx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1pPr>
          </a:lstStyle>
          <a:p>
            <a:pPr algn="ctr"/>
            <a:r>
              <a:rPr lang="pl-PL" sz="1400" dirty="0">
                <a:solidFill>
                  <a:schemeClr val="accent5">
                    <a:lumMod val="10000"/>
                  </a:schemeClr>
                </a:solidFill>
              </a:rPr>
              <a:t>Innowacyjna Gmina 2025</a:t>
            </a:r>
          </a:p>
          <a:p>
            <a:pPr algn="ctr"/>
            <a:r>
              <a:rPr lang="pl-PL" sz="1400" dirty="0">
                <a:solidFill>
                  <a:schemeClr val="accent5">
                    <a:lumMod val="10000"/>
                  </a:schemeClr>
                </a:solidFill>
              </a:rPr>
              <a:t>Warszawa, 22 października 2025</a:t>
            </a:r>
            <a:endParaRPr lang="pl-PL" sz="1050" dirty="0">
              <a:solidFill>
                <a:schemeClr val="accent5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5525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0A3489-68B9-8E0C-82B5-C6A33D0934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220F882D-6732-7257-ED37-C9FFD61C8324}"/>
              </a:ext>
            </a:extLst>
          </p:cNvPr>
          <p:cNvSpPr txBox="1">
            <a:spLocks/>
          </p:cNvSpPr>
          <p:nvPr/>
        </p:nvSpPr>
        <p:spPr>
          <a:xfrm>
            <a:off x="900001" y="557496"/>
            <a:ext cx="7284444" cy="22143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Koncepcja zagospodarowania wód opadowych</a:t>
            </a:r>
            <a:endParaRPr lang="en-PL" sz="3200" b="1" dirty="0">
              <a:latin typeface="+mn-lt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DAC8554-0153-8E45-B4E3-A0ED83CEC6B4}"/>
              </a:ext>
            </a:extLst>
          </p:cNvPr>
          <p:cNvSpPr txBox="1"/>
          <p:nvPr/>
        </p:nvSpPr>
        <p:spPr>
          <a:xfrm>
            <a:off x="900001" y="1203827"/>
            <a:ext cx="7555378" cy="48506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indent="-45085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Niezbędne elementy:</a:t>
            </a:r>
          </a:p>
          <a:p>
            <a:pPr marL="801688" lvl="1" indent="-344488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Identyfikacja obszarów niedostatecznego zagospodarowania wód opadowych i roztopowych wykonana na podstawie:</a:t>
            </a:r>
          </a:p>
          <a:p>
            <a:pPr marL="1258888" lvl="2" indent="-344488">
              <a:lnSpc>
                <a:spcPts val="2200"/>
              </a:lnSpc>
              <a:spcBef>
                <a:spcPts val="600"/>
              </a:spcBef>
              <a:buClr>
                <a:srgbClr val="92D050"/>
              </a:buClr>
              <a:buFont typeface="Courier New" panose="02070309020205020404" pitchFamily="49" charset="0"/>
              <a:buChar char="o"/>
            </a:pPr>
            <a:r>
              <a:rPr lang="pl-PL" dirty="0">
                <a:solidFill>
                  <a:srgbClr val="002060"/>
                </a:solidFill>
              </a:rPr>
              <a:t>informacji o sumie opadów atmosferycznych</a:t>
            </a:r>
          </a:p>
          <a:p>
            <a:pPr marL="1423988" lvl="1" indent="-171450">
              <a:spcAft>
                <a:spcPts val="600"/>
              </a:spcAft>
              <a:buClr>
                <a:srgbClr val="92D050"/>
              </a:buClr>
              <a:buFont typeface="Courier New" panose="02070309020205020404" pitchFamily="49" charset="0"/>
              <a:buChar char="o"/>
            </a:pPr>
            <a:r>
              <a:rPr lang="pl-PL" sz="1200" dirty="0">
                <a:solidFill>
                  <a:srgbClr val="002060"/>
                </a:solidFill>
              </a:rPr>
              <a:t>(w zależności od dostępności danych należy uwzględnić również inne charakterystyki opadów, </a:t>
            </a:r>
            <a:br>
              <a:rPr lang="pl-PL" sz="1200" dirty="0">
                <a:solidFill>
                  <a:srgbClr val="002060"/>
                </a:solidFill>
              </a:rPr>
            </a:br>
            <a:r>
              <a:rPr lang="pl-PL" sz="1200" dirty="0">
                <a:solidFill>
                  <a:srgbClr val="002060"/>
                </a:solidFill>
              </a:rPr>
              <a:t>w tym dot. natężenia opadów)</a:t>
            </a:r>
          </a:p>
          <a:p>
            <a:pPr marL="1258888" lvl="2" indent="-344488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Courier New" panose="02070309020205020404" pitchFamily="49" charset="0"/>
              <a:buChar char="o"/>
            </a:pPr>
            <a:r>
              <a:rPr lang="pl-PL" dirty="0">
                <a:solidFill>
                  <a:srgbClr val="002060"/>
                </a:solidFill>
              </a:rPr>
              <a:t>występujących obecnie (na podstawie danych państwowej służby hydrologiczno-meteorologicznej);</a:t>
            </a:r>
          </a:p>
          <a:p>
            <a:pPr marL="1258888" lvl="2" indent="-344488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Courier New" panose="02070309020205020404" pitchFamily="49" charset="0"/>
              <a:buChar char="o"/>
            </a:pPr>
            <a:r>
              <a:rPr lang="pl-PL" dirty="0">
                <a:solidFill>
                  <a:srgbClr val="002060"/>
                </a:solidFill>
              </a:rPr>
              <a:t>prognozowanych na przyszłość – z uwzględnieniem określonych scenariuszy zmian klimatu (analizowany horyzont czasowy powinien obejmować minimum najbliższe 50 lat);</a:t>
            </a:r>
          </a:p>
          <a:p>
            <a:pPr marL="1258888" lvl="2" indent="-344488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Courier New" panose="02070309020205020404" pitchFamily="49" charset="0"/>
              <a:buChar char="o"/>
            </a:pPr>
            <a:r>
              <a:rPr lang="pl-PL" dirty="0">
                <a:solidFill>
                  <a:srgbClr val="002060"/>
                </a:solidFill>
              </a:rPr>
              <a:t>lokalizacji podtopień spowodowanych przez opady atmosferyczne w okresie ostatnich 5-10 lat;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8079DFFE-AD82-48C8-96E2-884FBF7D425C}"/>
              </a:ext>
            </a:extLst>
          </p:cNvPr>
          <p:cNvSpPr txBox="1"/>
          <p:nvPr/>
        </p:nvSpPr>
        <p:spPr>
          <a:xfrm>
            <a:off x="0" y="6346964"/>
            <a:ext cx="8392527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sz="1100" i="1" dirty="0">
                <a:solidFill>
                  <a:srgbClr val="002060"/>
                </a:solidFill>
              </a:rPr>
              <a:t>Podręcznik adaptacji dla miast. Wytyczne do przygotowania Miejskiego Planu Adaptacji do zmian klimatu</a:t>
            </a:r>
            <a:r>
              <a:rPr lang="pl-PL" sz="1100" dirty="0">
                <a:solidFill>
                  <a:srgbClr val="002060"/>
                </a:solidFill>
              </a:rPr>
              <a:t>, 2023. IOŚ-PIB, Warszawa (https://klimada2.ios.gov.pl/podrecznik-adaptacji-do-zmian-klimatu-dla-miast/) </a:t>
            </a:r>
          </a:p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sz="1100" dirty="0">
              <a:solidFill>
                <a:srgbClr val="002060"/>
              </a:solidFill>
            </a:endParaRPr>
          </a:p>
        </p:txBody>
      </p:sp>
      <p:pic>
        <p:nvPicPr>
          <p:cNvPr id="5" name="Obraz 4" descr="Obraz zawierający na wolnym powietrzu, budynek, niebo, Sąsiedztwo&#10;&#10;Zawartość wygenerowana przez AI może być niepoprawna.">
            <a:extLst>
              <a:ext uri="{FF2B5EF4-FFF2-40B4-BE49-F238E27FC236}">
                <a16:creationId xmlns:a16="http://schemas.microsoft.com/office/drawing/2014/main" id="{9F2EE132-F955-4462-76E5-290308CA3A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52" r="30283"/>
          <a:stretch>
            <a:fillRect/>
          </a:stretch>
        </p:blipFill>
        <p:spPr>
          <a:xfrm>
            <a:off x="8455379" y="0"/>
            <a:ext cx="3736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3602398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493F75-66CF-06F9-63A9-F60249C6F4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16E05011-267E-E7BA-D7F7-256C9868D382}"/>
              </a:ext>
            </a:extLst>
          </p:cNvPr>
          <p:cNvSpPr txBox="1">
            <a:spLocks/>
          </p:cNvSpPr>
          <p:nvPr/>
        </p:nvSpPr>
        <p:spPr>
          <a:xfrm>
            <a:off x="900001" y="557496"/>
            <a:ext cx="7284444" cy="22143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Koncepcja zagospodarowania wód opadowych</a:t>
            </a:r>
            <a:endParaRPr lang="en-PL" sz="3200" b="1" dirty="0">
              <a:latin typeface="+mn-lt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BB9EC76-B928-A901-19CE-6A4ACA540000}"/>
              </a:ext>
            </a:extLst>
          </p:cNvPr>
          <p:cNvSpPr txBox="1"/>
          <p:nvPr/>
        </p:nvSpPr>
        <p:spPr>
          <a:xfrm>
            <a:off x="900001" y="1203827"/>
            <a:ext cx="7555378" cy="40966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indent="-45085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Niezbędne elementy:</a:t>
            </a:r>
          </a:p>
          <a:p>
            <a:pPr marL="801688" lvl="1" indent="-344488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Identyfikacja obszarów niedostatecznego zagospodarowania wód opadowych i roztopowych wykonana na podstawie:</a:t>
            </a:r>
          </a:p>
          <a:p>
            <a:pPr marL="1258888" lvl="2" indent="-344488">
              <a:lnSpc>
                <a:spcPts val="2200"/>
              </a:lnSpc>
              <a:spcBef>
                <a:spcPts val="600"/>
              </a:spcBef>
              <a:buClr>
                <a:srgbClr val="92D050"/>
              </a:buClr>
              <a:buFont typeface="Courier New" panose="02070309020205020404" pitchFamily="49" charset="0"/>
              <a:buChar char="o"/>
            </a:pPr>
            <a:r>
              <a:rPr lang="pl-PL" dirty="0">
                <a:solidFill>
                  <a:srgbClr val="002060"/>
                </a:solidFill>
              </a:rPr>
              <a:t>lokalizacji terenów o największym stopniu uszczelnienia powierzchni – zarówno w warunkach obecnych, jak 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i planowanych w przyszłości;</a:t>
            </a:r>
          </a:p>
          <a:p>
            <a:pPr marL="1258888" lvl="2" indent="-344488">
              <a:lnSpc>
                <a:spcPts val="2200"/>
              </a:lnSpc>
              <a:spcBef>
                <a:spcPts val="600"/>
              </a:spcBef>
              <a:buClr>
                <a:srgbClr val="92D050"/>
              </a:buClr>
              <a:buFont typeface="Courier New" panose="02070309020205020404" pitchFamily="49" charset="0"/>
              <a:buChar char="o"/>
            </a:pPr>
            <a:r>
              <a:rPr lang="pl-PL" dirty="0">
                <a:solidFill>
                  <a:srgbClr val="002060"/>
                </a:solidFill>
              </a:rPr>
              <a:t>analizy rzeźby terenu miasta warunkującej kierunek spływu wód opadowych oraz miejsca ich gromadzenia;</a:t>
            </a:r>
          </a:p>
          <a:p>
            <a:pPr marL="1258888" lvl="2" indent="-344488">
              <a:lnSpc>
                <a:spcPts val="2200"/>
              </a:lnSpc>
              <a:spcBef>
                <a:spcPts val="600"/>
              </a:spcBef>
              <a:buClr>
                <a:srgbClr val="92D050"/>
              </a:buClr>
              <a:buFont typeface="Courier New" panose="02070309020205020404" pitchFamily="49" charset="0"/>
              <a:buChar char="o"/>
            </a:pPr>
            <a:r>
              <a:rPr lang="pl-PL" dirty="0">
                <a:solidFill>
                  <a:srgbClr val="002060"/>
                </a:solidFill>
              </a:rPr>
              <a:t>oceny aktualnych zdolności retencyjnych na terenie miasta, np. poprzez wskazanie maksymalnej ilości wód opadowych, jakie mogą być zgromadzone w istniejących obiektach retencyjnych;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C361C9AD-F77A-04F2-DBF1-757FFD293817}"/>
              </a:ext>
            </a:extLst>
          </p:cNvPr>
          <p:cNvSpPr txBox="1"/>
          <p:nvPr/>
        </p:nvSpPr>
        <p:spPr>
          <a:xfrm>
            <a:off x="0" y="6346964"/>
            <a:ext cx="8392527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sz="1100" i="1" dirty="0">
                <a:solidFill>
                  <a:srgbClr val="002060"/>
                </a:solidFill>
              </a:rPr>
              <a:t>Podręcznik adaptacji dla miast. Wytyczne do przygotowania Miejskiego Planu Adaptacji do zmian klimatu</a:t>
            </a:r>
            <a:r>
              <a:rPr lang="pl-PL" sz="1100" dirty="0">
                <a:solidFill>
                  <a:srgbClr val="002060"/>
                </a:solidFill>
              </a:rPr>
              <a:t>, 2023. IOŚ-PIB, Warszawa (https://klimada2.ios.gov.pl/podrecznik-adaptacji-do-zmian-klimatu-dla-miast/) </a:t>
            </a:r>
          </a:p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sz="1100" dirty="0">
              <a:solidFill>
                <a:srgbClr val="002060"/>
              </a:solidFill>
            </a:endParaRPr>
          </a:p>
        </p:txBody>
      </p:sp>
      <p:pic>
        <p:nvPicPr>
          <p:cNvPr id="6" name="Obraz 5" descr="Obraz zawierający na wolnym powietrzu, roślina, drzewo, okno&#10;&#10;Zawartość wygenerowana przez AI może być niepoprawna.">
            <a:extLst>
              <a:ext uri="{FF2B5EF4-FFF2-40B4-BE49-F238E27FC236}">
                <a16:creationId xmlns:a16="http://schemas.microsoft.com/office/drawing/2014/main" id="{AAC91BA2-FA06-45CE-36E2-692D1C83B6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497" b="12372"/>
          <a:stretch>
            <a:fillRect/>
          </a:stretch>
        </p:blipFill>
        <p:spPr>
          <a:xfrm rot="5400000">
            <a:off x="6959425" y="1625425"/>
            <a:ext cx="6858000" cy="360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750387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292B39-974B-1956-6B78-5B9D69669A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4E4B3885-EE36-DF03-52C6-98174E7CFE59}"/>
              </a:ext>
            </a:extLst>
          </p:cNvPr>
          <p:cNvSpPr txBox="1">
            <a:spLocks/>
          </p:cNvSpPr>
          <p:nvPr/>
        </p:nvSpPr>
        <p:spPr>
          <a:xfrm>
            <a:off x="900001" y="557496"/>
            <a:ext cx="7284444" cy="22143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Koncepcja zagospodarowania wód opadowych</a:t>
            </a:r>
            <a:endParaRPr lang="en-PL" sz="3200" b="1" dirty="0">
              <a:latin typeface="+mn-lt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916ACF2-9AB2-91FC-1280-30B11EA012A3}"/>
              </a:ext>
            </a:extLst>
          </p:cNvPr>
          <p:cNvSpPr txBox="1"/>
          <p:nvPr/>
        </p:nvSpPr>
        <p:spPr>
          <a:xfrm>
            <a:off x="900001" y="1203827"/>
            <a:ext cx="7555378" cy="4763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indent="-45085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Niezbędne elementy:</a:t>
            </a:r>
          </a:p>
          <a:p>
            <a:pPr marL="801688" lvl="1" indent="-344488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Analiza funkcjonowania sieci kanalizacji deszczowej, ze szczególnym uwzględnieniem zagadnień związanych z niedostateczną jej przepustowością lub nieodpowiednim stanem technicznym;</a:t>
            </a:r>
          </a:p>
          <a:p>
            <a:pPr marL="801688" lvl="1" indent="-344488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Zestawienie działań mających na celu ograniczenie zagrożeń związanych z występowaniem opadów nawalnych, w tym ryzyka występowania podtopień;</a:t>
            </a:r>
          </a:p>
          <a:p>
            <a:pPr marL="801688" lvl="1" indent="-344488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Zestawienie działań mających na celu zwiększenie ilości wód opadowych, która będzie retencjonowana i wykorzystywana.</a:t>
            </a:r>
          </a:p>
          <a:p>
            <a:pPr marL="344488" indent="-344488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Koncepcja zagospodarowania wód opadowych i roztopowych powinna być spójna z koncepcją zazieleniania miasta. </a:t>
            </a:r>
          </a:p>
          <a:p>
            <a:pPr marL="344488" indent="-344488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pl-PL" dirty="0">
              <a:solidFill>
                <a:srgbClr val="002060"/>
              </a:solidFill>
            </a:endParaRP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A20E94ED-CE8D-56A6-95CE-C86F0E6BA3B7}"/>
              </a:ext>
            </a:extLst>
          </p:cNvPr>
          <p:cNvSpPr txBox="1"/>
          <p:nvPr/>
        </p:nvSpPr>
        <p:spPr>
          <a:xfrm>
            <a:off x="0" y="6346964"/>
            <a:ext cx="8392527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sz="1100" i="1" dirty="0">
                <a:solidFill>
                  <a:srgbClr val="002060"/>
                </a:solidFill>
              </a:rPr>
              <a:t>Podręcznik adaptacji dla miast. Wytyczne do przygotowania Miejskiego Planu Adaptacji do zmian klimatu</a:t>
            </a:r>
            <a:r>
              <a:rPr lang="pl-PL" sz="1100" dirty="0">
                <a:solidFill>
                  <a:srgbClr val="002060"/>
                </a:solidFill>
              </a:rPr>
              <a:t>, 2023. IOŚ-PIB, Warszawa (https://klimada2.ios.gov.pl/podrecznik-adaptacji-do-zmian-klimatu-dla-miast/) </a:t>
            </a:r>
          </a:p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sz="1100" dirty="0">
              <a:solidFill>
                <a:srgbClr val="002060"/>
              </a:solidFill>
            </a:endParaRPr>
          </a:p>
        </p:txBody>
      </p:sp>
      <p:pic>
        <p:nvPicPr>
          <p:cNvPr id="6" name="Obraz 5" descr="Obraz zawierający na wolnym powietrzu, roślina, drzewo, okno&#10;&#10;Zawartość wygenerowana przez AI może być niepoprawna.">
            <a:extLst>
              <a:ext uri="{FF2B5EF4-FFF2-40B4-BE49-F238E27FC236}">
                <a16:creationId xmlns:a16="http://schemas.microsoft.com/office/drawing/2014/main" id="{1E1AF118-A317-15EF-D1F9-9C1037A2399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7497" b="12372"/>
          <a:stretch>
            <a:fillRect/>
          </a:stretch>
        </p:blipFill>
        <p:spPr>
          <a:xfrm rot="5400000">
            <a:off x="6959425" y="1625425"/>
            <a:ext cx="6858000" cy="360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01518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9D0FFA-8908-206F-5680-FFF51F1D29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B6D52E81-A349-4156-F654-6787D68BC0FA}"/>
              </a:ext>
            </a:extLst>
          </p:cNvPr>
          <p:cNvSpPr txBox="1">
            <a:spLocks/>
          </p:cNvSpPr>
          <p:nvPr/>
        </p:nvSpPr>
        <p:spPr>
          <a:xfrm>
            <a:off x="900000" y="557496"/>
            <a:ext cx="97200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Hierarchia planowanych działań</a:t>
            </a:r>
            <a:endParaRPr lang="en-PL" sz="3200" b="1" dirty="0">
              <a:latin typeface="+mn-lt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C040623-1B75-0A37-E8B2-0B7D8423A590}"/>
              </a:ext>
            </a:extLst>
          </p:cNvPr>
          <p:cNvSpPr txBox="1"/>
          <p:nvPr/>
        </p:nvSpPr>
        <p:spPr>
          <a:xfrm>
            <a:off x="2743200" y="6346964"/>
            <a:ext cx="8392527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sz="1100" i="1" dirty="0">
                <a:solidFill>
                  <a:srgbClr val="002060"/>
                </a:solidFill>
              </a:rPr>
              <a:t>Podręcznik adaptacji dla miast. Wytyczne do przygotowania Miejskiego Planu Adaptacji do zmian klimatu</a:t>
            </a:r>
            <a:r>
              <a:rPr lang="pl-PL" sz="1100" dirty="0">
                <a:solidFill>
                  <a:srgbClr val="002060"/>
                </a:solidFill>
              </a:rPr>
              <a:t>, 2023. IOŚ-PIB, Warszawa (https://klimada2.ios.gov.pl/podrecznik-adaptacji-do-zmian-klimatu-dla-miast/) </a:t>
            </a:r>
          </a:p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sz="1100" dirty="0">
              <a:solidFill>
                <a:srgbClr val="002060"/>
              </a:solidFill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4863CA2F-E290-CF2A-1C2E-D94CDE3D478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53406916"/>
              </p:ext>
            </p:extLst>
          </p:nvPr>
        </p:nvGraphicFramePr>
        <p:xfrm>
          <a:off x="2032000" y="1083733"/>
          <a:ext cx="8128000" cy="51138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225660806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83466B-7774-B5DF-C2A4-EB05F5390F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7CD5ED21-72B2-85F5-71F8-228281CEDC20}"/>
              </a:ext>
            </a:extLst>
          </p:cNvPr>
          <p:cNvSpPr txBox="1">
            <a:spLocks/>
          </p:cNvSpPr>
          <p:nvPr/>
        </p:nvSpPr>
        <p:spPr>
          <a:xfrm>
            <a:off x="900000" y="388925"/>
            <a:ext cx="7516314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Zrównoważone systemy zagospodarowania wód opadowych</a:t>
            </a:r>
            <a:endParaRPr lang="en-PL" sz="3200" b="1" dirty="0">
              <a:latin typeface="+mn-lt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B5D126B-3261-1C86-B2E7-CFFCA57246EC}"/>
              </a:ext>
            </a:extLst>
          </p:cNvPr>
          <p:cNvSpPr txBox="1"/>
          <p:nvPr/>
        </p:nvSpPr>
        <p:spPr>
          <a:xfrm>
            <a:off x="900000" y="1203827"/>
            <a:ext cx="7086409" cy="5661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indent="-45085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Zagospodarowanie wód opadowych w miejscu opadu, na powierzchni terenu, w celu redukcji odpływu powierzchniowego do poziomu sprzed urbanizacji</a:t>
            </a:r>
          </a:p>
          <a:p>
            <a:pPr marL="450850" indent="-45085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Wykorzystanie naturalnych właściwości gleby i materiału roślinnego do spowalniania i oczyszczania spływów wód deszczowych.</a:t>
            </a:r>
          </a:p>
          <a:p>
            <a:pPr marL="450850" indent="-45085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Kształtowanie ekosystemów wodno-roślinnych w ścisłym powiązaniu 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z kompozycją przestrzenną i przeznaczeniem funkcjonalnym miejsca, 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w celu uzyskania wartości dodanej w postaci:</a:t>
            </a:r>
          </a:p>
          <a:p>
            <a:pPr marL="908050" lvl="2" indent="-4508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wizualnej i funkcjonalnej atrakcyjności miejsca;</a:t>
            </a:r>
          </a:p>
          <a:p>
            <a:pPr marL="908050" lvl="2" indent="-4508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społecznej akceptacji;</a:t>
            </a:r>
          </a:p>
          <a:p>
            <a:pPr marL="908050" lvl="2" indent="-4508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wzrostu świadomości ekologicznej mieszkańców.</a:t>
            </a:r>
          </a:p>
          <a:p>
            <a:pPr marL="450850" indent="-45085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Konieczność planowania wielobranżowego i partycypacji mieszkańców.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62D9DE50-965F-CFAF-D370-B0CA2F8FE90B}"/>
              </a:ext>
            </a:extLst>
          </p:cNvPr>
          <p:cNvSpPr txBox="1"/>
          <p:nvPr/>
        </p:nvSpPr>
        <p:spPr>
          <a:xfrm>
            <a:off x="505838" y="6411724"/>
            <a:ext cx="7910476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sz="1100" dirty="0" err="1">
                <a:solidFill>
                  <a:srgbClr val="002060"/>
                </a:solidFill>
              </a:rPr>
              <a:t>Januchta</a:t>
            </a:r>
            <a:r>
              <a:rPr lang="pl-PL" sz="1100" dirty="0">
                <a:solidFill>
                  <a:srgbClr val="002060"/>
                </a:solidFill>
              </a:rPr>
              <a:t>-Szostak A., 2012, </a:t>
            </a:r>
            <a:r>
              <a:rPr lang="pl-PL" sz="1100" i="1" dirty="0">
                <a:solidFill>
                  <a:srgbClr val="002060"/>
                </a:solidFill>
              </a:rPr>
              <a:t>Usługi ekosystemów wodnych w miastach</a:t>
            </a:r>
            <a:r>
              <a:rPr lang="pl-PL" sz="1100" dirty="0">
                <a:solidFill>
                  <a:srgbClr val="002060"/>
                </a:solidFill>
              </a:rPr>
              <a:t>. [W:] Bergier T., Kronenberg J. (red.), </a:t>
            </a:r>
            <a:r>
              <a:rPr lang="pl-PL" sz="1100" i="1" dirty="0">
                <a:solidFill>
                  <a:srgbClr val="002060"/>
                </a:solidFill>
              </a:rPr>
              <a:t>Zrównoważony rozwój - zastosowania - przyroda w mieście</a:t>
            </a:r>
            <a:r>
              <a:rPr lang="pl-PL" sz="1100" dirty="0">
                <a:solidFill>
                  <a:srgbClr val="002060"/>
                </a:solidFill>
              </a:rPr>
              <a:t>. Fundacja Sendzimira, Kraków.</a:t>
            </a:r>
          </a:p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sz="1100" dirty="0">
              <a:solidFill>
                <a:srgbClr val="002060"/>
              </a:solidFill>
            </a:endParaRPr>
          </a:p>
        </p:txBody>
      </p:sp>
      <p:pic>
        <p:nvPicPr>
          <p:cNvPr id="2" name="Obraz 1" descr="Obraz zawierający na wolnym powietrzu, upadek, niebo, budynek&#10;&#10;Opis wygenerowany automatycznie">
            <a:extLst>
              <a:ext uri="{FF2B5EF4-FFF2-40B4-BE49-F238E27FC236}">
                <a16:creationId xmlns:a16="http://schemas.microsoft.com/office/drawing/2014/main" id="{90E540C7-296C-EE30-07C0-0279C6FD98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r="63298"/>
          <a:stretch>
            <a:fillRect/>
          </a:stretch>
        </p:blipFill>
        <p:spPr>
          <a:xfrm>
            <a:off x="8416314" y="0"/>
            <a:ext cx="3775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2093938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ABF4A2-7AE1-D5AF-8781-183EBCCE54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0E9A4B0E-2C30-6B42-B9D8-2FCD0176CC60}"/>
              </a:ext>
            </a:extLst>
          </p:cNvPr>
          <p:cNvSpPr txBox="1">
            <a:spLocks/>
          </p:cNvSpPr>
          <p:nvPr/>
        </p:nvSpPr>
        <p:spPr>
          <a:xfrm>
            <a:off x="773541" y="557496"/>
            <a:ext cx="7284444" cy="22143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Zalecenia PGW WP</a:t>
            </a:r>
            <a:endParaRPr lang="en-PL" sz="3200" b="1" dirty="0">
              <a:latin typeface="+mn-lt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F57B18C-F10A-8713-BAE0-CD362CE07992}"/>
              </a:ext>
            </a:extLst>
          </p:cNvPr>
          <p:cNvSpPr txBox="1"/>
          <p:nvPr/>
        </p:nvSpPr>
        <p:spPr>
          <a:xfrm>
            <a:off x="-262647" y="6332039"/>
            <a:ext cx="11381362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sz="1100" i="1" dirty="0">
                <a:solidFill>
                  <a:srgbClr val="002060"/>
                </a:solidFill>
              </a:rPr>
              <a:t>Poradnik dla miast. Identyfikacja obszarów zagrożonych wodami opadowymi na terenach zurbanizowanych. Państwowe Gospodarstwo Wodne Wody Polskie. </a:t>
            </a:r>
            <a:br>
              <a:rPr lang="pl-PL" sz="1100" i="1" dirty="0">
                <a:solidFill>
                  <a:srgbClr val="002060"/>
                </a:solidFill>
              </a:rPr>
            </a:br>
            <a:r>
              <a:rPr lang="pl-PL" sz="1100" i="1" dirty="0">
                <a:solidFill>
                  <a:srgbClr val="002060"/>
                </a:solidFill>
              </a:rPr>
              <a:t>(https://www.gov.pl/web/wody-polskie/wody-polskie-przygotowaly-poradnik-dla-miast-w-zakresie-identyfikacji-obszarow-zagrozonych-wodami-opadowymi-na-terenach-zurbanizowanych)</a:t>
            </a:r>
          </a:p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sz="1100" dirty="0">
              <a:solidFill>
                <a:srgbClr val="002060"/>
              </a:solidFill>
            </a:endParaRPr>
          </a:p>
        </p:txBody>
      </p:sp>
      <p:pic>
        <p:nvPicPr>
          <p:cNvPr id="5" name="Picture 2" descr="A diagram of a city with many different features&#10;Description automatically generated with medium confidence">
            <a:extLst>
              <a:ext uri="{FF2B5EF4-FFF2-40B4-BE49-F238E27FC236}">
                <a16:creationId xmlns:a16="http://schemas.microsoft.com/office/drawing/2014/main" id="{086E23D3-4E1F-9001-AFD1-2BEC9FE552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4271" y="-170290"/>
            <a:ext cx="7284444" cy="66953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939506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5F6BCC-FAF4-9E74-E53A-137D6B804D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7D078818-C3E2-B6FA-6FD9-9EC768435F1B}"/>
              </a:ext>
            </a:extLst>
          </p:cNvPr>
          <p:cNvSpPr txBox="1">
            <a:spLocks/>
          </p:cNvSpPr>
          <p:nvPr/>
        </p:nvSpPr>
        <p:spPr>
          <a:xfrm>
            <a:off x="177773" y="0"/>
            <a:ext cx="2407404" cy="207217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Koncepcja opracowana dla m. Redy</a:t>
            </a:r>
            <a:endParaRPr lang="en-PL" sz="3200" b="1" dirty="0">
              <a:latin typeface="+mn-lt"/>
            </a:endParaRPr>
          </a:p>
        </p:txBody>
      </p:sp>
      <p:pic>
        <p:nvPicPr>
          <p:cNvPr id="5" name="Obraz 4" descr="Obraz zawierający tekst, mapa, atlas&#10;&#10;Zawartość wygenerowana przez AI może być niepoprawna.">
            <a:extLst>
              <a:ext uri="{FF2B5EF4-FFF2-40B4-BE49-F238E27FC236}">
                <a16:creationId xmlns:a16="http://schemas.microsoft.com/office/drawing/2014/main" id="{BE63A69B-825A-7971-0040-2C4040B037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29" y="0"/>
            <a:ext cx="9696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003728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5D40491-8BCD-CE41-04E5-E863F269E2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3A56851B-8830-11CA-6D9F-5708AF12C5E7}"/>
              </a:ext>
            </a:extLst>
          </p:cNvPr>
          <p:cNvSpPr txBox="1">
            <a:spLocks/>
          </p:cNvSpPr>
          <p:nvPr/>
        </p:nvSpPr>
        <p:spPr>
          <a:xfrm>
            <a:off x="177773" y="0"/>
            <a:ext cx="2407404" cy="207217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Koncepcja opracowana dla m. Redy</a:t>
            </a:r>
            <a:endParaRPr lang="en-PL" sz="3200" b="1" dirty="0">
              <a:latin typeface="+mn-lt"/>
            </a:endParaRPr>
          </a:p>
        </p:txBody>
      </p:sp>
      <p:pic>
        <p:nvPicPr>
          <p:cNvPr id="3" name="Obraz 2" descr="Obraz zawierający tekst, mapa, atlas&#10;&#10;Zawartość wygenerowana przez AI może być niepoprawna.">
            <a:extLst>
              <a:ext uri="{FF2B5EF4-FFF2-40B4-BE49-F238E27FC236}">
                <a16:creationId xmlns:a16="http://schemas.microsoft.com/office/drawing/2014/main" id="{E96B053E-D9D9-6162-206D-FC805485E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4861" y="0"/>
            <a:ext cx="9696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67984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31EC05-7169-8D6E-1020-5ED689D20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80208283-307E-7127-5BB0-01EA7C33BA77}"/>
              </a:ext>
            </a:extLst>
          </p:cNvPr>
          <p:cNvSpPr txBox="1">
            <a:spLocks/>
          </p:cNvSpPr>
          <p:nvPr/>
        </p:nvSpPr>
        <p:spPr>
          <a:xfrm>
            <a:off x="177773" y="0"/>
            <a:ext cx="2407404" cy="207217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Koncepcja opracowana dla m. Redy</a:t>
            </a:r>
            <a:endParaRPr lang="en-PL" sz="3200" b="1" dirty="0">
              <a:latin typeface="+mn-lt"/>
            </a:endParaRPr>
          </a:p>
        </p:txBody>
      </p:sp>
      <p:pic>
        <p:nvPicPr>
          <p:cNvPr id="3" name="Obraz 2" descr="Obraz zawierający tekst, mapa, atlas&#10;&#10;Zawartość wygenerowana przez AI może być niepoprawna.">
            <a:extLst>
              <a:ext uri="{FF2B5EF4-FFF2-40B4-BE49-F238E27FC236}">
                <a16:creationId xmlns:a16="http://schemas.microsoft.com/office/drawing/2014/main" id="{7BE487EC-6467-160F-2762-47C5E159E2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5678" y="0"/>
            <a:ext cx="9696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143824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4980730-63AA-68A8-98C5-6BFAA580F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0D175F31-73A0-6B9F-B38B-33426D7B4BA4}"/>
              </a:ext>
            </a:extLst>
          </p:cNvPr>
          <p:cNvSpPr txBox="1">
            <a:spLocks/>
          </p:cNvSpPr>
          <p:nvPr/>
        </p:nvSpPr>
        <p:spPr>
          <a:xfrm>
            <a:off x="177773" y="0"/>
            <a:ext cx="2407404" cy="2072173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Koncepcja opracowana dla m. Redy</a:t>
            </a:r>
            <a:endParaRPr lang="en-PL" sz="3200" b="1" dirty="0">
              <a:latin typeface="+mn-lt"/>
            </a:endParaRPr>
          </a:p>
        </p:txBody>
      </p:sp>
      <p:pic>
        <p:nvPicPr>
          <p:cNvPr id="3" name="Obraz 2" descr="Obraz zawierający tekst, mapa, zrzut ekranu, atlas&#10;&#10;Zawartość wygenerowana przez AI może być niepoprawna.">
            <a:extLst>
              <a:ext uri="{FF2B5EF4-FFF2-40B4-BE49-F238E27FC236}">
                <a16:creationId xmlns:a16="http://schemas.microsoft.com/office/drawing/2014/main" id="{726EA6B8-2CF6-A725-568B-10259774D1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5629" y="0"/>
            <a:ext cx="969637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127675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>
            <a:extLst>
              <a:ext uri="{FF2B5EF4-FFF2-40B4-BE49-F238E27FC236}">
                <a16:creationId xmlns:a16="http://schemas.microsoft.com/office/drawing/2014/main" id="{3C05FE61-728E-6640-8B56-2CFC9D85A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0000" y="557496"/>
            <a:ext cx="9720000" cy="646331"/>
          </a:xfrm>
        </p:spPr>
        <p:txBody>
          <a:bodyPr wrap="square" anchor="ctr">
            <a:normAutofit/>
          </a:bodyPr>
          <a:lstStyle/>
          <a:p>
            <a:r>
              <a:rPr lang="pl-PL" sz="3200" b="1" dirty="0">
                <a:latin typeface="+mn-lt"/>
              </a:rPr>
              <a:t>Plan</a:t>
            </a:r>
            <a:endParaRPr lang="en-PL" sz="3200" b="1" dirty="0">
              <a:latin typeface="+mn-lt"/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3AD89109-CB93-6EE2-0105-61B214FF330D}"/>
              </a:ext>
            </a:extLst>
          </p:cNvPr>
          <p:cNvSpPr txBox="1"/>
          <p:nvPr/>
        </p:nvSpPr>
        <p:spPr>
          <a:xfrm>
            <a:off x="1211094" y="1373570"/>
            <a:ext cx="6969868" cy="20067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indent="-538163" algn="just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rgbClr val="002060"/>
                </a:solidFill>
              </a:rPr>
              <a:t>Zmiany klimatu a gospodarka wodna</a:t>
            </a:r>
          </a:p>
          <a:p>
            <a:pPr marL="538163" indent="-538163" algn="just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rgbClr val="002060"/>
                </a:solidFill>
              </a:rPr>
              <a:t>Koncepcja zagospodarowania wód opadowych jako element Miejskich Planów Adaptacji do zmian klimatu</a:t>
            </a:r>
          </a:p>
          <a:p>
            <a:pPr marL="538163" indent="-538163" algn="just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sz="2000" dirty="0">
                <a:solidFill>
                  <a:srgbClr val="002060"/>
                </a:solidFill>
              </a:rPr>
              <a:t>Przykładowe analizy realizowane przez IOŚ-PIB</a:t>
            </a:r>
          </a:p>
        </p:txBody>
      </p:sp>
    </p:spTree>
    <p:extLst>
      <p:ext uri="{BB962C8B-B14F-4D97-AF65-F5344CB8AC3E}">
        <p14:creationId xmlns:p14="http://schemas.microsoft.com/office/powerpoint/2010/main" val="4028748261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EB8715-524D-D5D0-A681-BD53925068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99929231-5FBB-018B-CBC4-C943C1DD2ADD}"/>
              </a:ext>
            </a:extLst>
          </p:cNvPr>
          <p:cNvSpPr txBox="1">
            <a:spLocks/>
          </p:cNvSpPr>
          <p:nvPr/>
        </p:nvSpPr>
        <p:spPr>
          <a:xfrm>
            <a:off x="900000" y="388925"/>
            <a:ext cx="7516314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Szacowanie składowych bilansu wodnego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080441D9-8793-1BFB-ED7C-6D89364B8F7F}"/>
              </a:ext>
            </a:extLst>
          </p:cNvPr>
          <p:cNvSpPr txBox="1"/>
          <p:nvPr/>
        </p:nvSpPr>
        <p:spPr>
          <a:xfrm>
            <a:off x="900000" y="1203827"/>
            <a:ext cx="7086409" cy="4994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indent="-45085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Dane wejściowe</a:t>
            </a:r>
          </a:p>
          <a:p>
            <a:pPr marL="908050" lvl="2" indent="-4508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Opady atmosferyczne o określonym prawdopodobieństwie</a:t>
            </a:r>
          </a:p>
          <a:p>
            <a:pPr marL="908050" lvl="2" indent="-4508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Dane meteorologiczne</a:t>
            </a:r>
          </a:p>
          <a:p>
            <a:pPr marL="908050" lvl="2" indent="-4508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Informacja o zagospodarowaniu terenu i jego planowanych zmianach</a:t>
            </a:r>
          </a:p>
          <a:p>
            <a:pPr marL="908050" lvl="2" indent="-4508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Rzeźba terenu</a:t>
            </a:r>
          </a:p>
          <a:p>
            <a:pPr marL="908050" lvl="2" indent="-450850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Budowa podłoża</a:t>
            </a:r>
          </a:p>
          <a:p>
            <a:pPr marL="450850" indent="-45085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Wybór metody wpływa na dokładność wyników (należy uwzględnić dostępność danych źródłowych, czasu oraz środków finansowych)</a:t>
            </a:r>
          </a:p>
          <a:p>
            <a:pPr marL="450850" indent="-45085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W miarę możliwości ich wyniki powinny być weryfikowane na podstawie dostępnych danych pomiarowych.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23FB0398-6006-4349-E276-721A05624171}"/>
              </a:ext>
            </a:extLst>
          </p:cNvPr>
          <p:cNvSpPr txBox="1"/>
          <p:nvPr/>
        </p:nvSpPr>
        <p:spPr>
          <a:xfrm>
            <a:off x="505838" y="6411724"/>
            <a:ext cx="79104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sz="1100" dirty="0" err="1">
                <a:solidFill>
                  <a:srgbClr val="002060"/>
                </a:solidFill>
              </a:rPr>
              <a:t>Ulańczyk</a:t>
            </a:r>
            <a:r>
              <a:rPr lang="pl-PL" sz="1100" dirty="0">
                <a:solidFill>
                  <a:srgbClr val="002060"/>
                </a:solidFill>
              </a:rPr>
              <a:t> R., Marcinkowski M., Pecka T., 2023, </a:t>
            </a:r>
            <a:br>
              <a:rPr lang="pl-PL" sz="1100" dirty="0">
                <a:solidFill>
                  <a:srgbClr val="002060"/>
                </a:solidFill>
              </a:rPr>
            </a:br>
            <a:r>
              <a:rPr lang="pl-PL" sz="1100" i="1" dirty="0">
                <a:solidFill>
                  <a:srgbClr val="002060"/>
                </a:solidFill>
              </a:rPr>
              <a:t>Raport z realizacji wsparcia w kategorii tematycznej „retencja miejska” projektu </a:t>
            </a:r>
            <a:r>
              <a:rPr lang="pl-PL" sz="1100" i="1" dirty="0" err="1">
                <a:solidFill>
                  <a:srgbClr val="002060"/>
                </a:solidFill>
              </a:rPr>
              <a:t>MzK</a:t>
            </a:r>
            <a:r>
              <a:rPr lang="pl-PL" sz="1100" i="1" dirty="0">
                <a:solidFill>
                  <a:srgbClr val="002060"/>
                </a:solidFill>
              </a:rPr>
              <a:t> – Świdnik</a:t>
            </a:r>
            <a:r>
              <a:rPr lang="pl-PL" sz="1100" dirty="0">
                <a:solidFill>
                  <a:srgbClr val="002060"/>
                </a:solidFill>
              </a:rPr>
              <a:t>. IOŚ-PIB, Warszawa</a:t>
            </a:r>
          </a:p>
        </p:txBody>
      </p:sp>
      <p:pic>
        <p:nvPicPr>
          <p:cNvPr id="2" name="Obraz 1" descr="Obraz zawierający na wolnym powietrzu, upadek, niebo, budynek&#10;&#10;Opis wygenerowany automatycznie">
            <a:extLst>
              <a:ext uri="{FF2B5EF4-FFF2-40B4-BE49-F238E27FC236}">
                <a16:creationId xmlns:a16="http://schemas.microsoft.com/office/drawing/2014/main" id="{42BE5BD7-A0FE-17E4-14E9-CA68EBC07F9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r="63298"/>
          <a:stretch>
            <a:fillRect/>
          </a:stretch>
        </p:blipFill>
        <p:spPr>
          <a:xfrm>
            <a:off x="8416314" y="-15389"/>
            <a:ext cx="3775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237244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CD41A1-AE36-0BF7-EA87-DA170070A1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182A7962-BCB0-2FAD-DC9F-39D1F4EC8740}"/>
              </a:ext>
            </a:extLst>
          </p:cNvPr>
          <p:cNvSpPr txBox="1">
            <a:spLocks/>
          </p:cNvSpPr>
          <p:nvPr/>
        </p:nvSpPr>
        <p:spPr>
          <a:xfrm>
            <a:off x="900000" y="388925"/>
            <a:ext cx="7516314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Szacowanie składowych bilansu wodnego</a:t>
            </a: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592579E2-FB7E-EC35-7329-209300B4C8CD}"/>
              </a:ext>
            </a:extLst>
          </p:cNvPr>
          <p:cNvSpPr txBox="1"/>
          <p:nvPr/>
        </p:nvSpPr>
        <p:spPr>
          <a:xfrm>
            <a:off x="900000" y="1203827"/>
            <a:ext cx="7086409" cy="5661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indent="-45085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Procedura obliczeń:</a:t>
            </a:r>
          </a:p>
          <a:p>
            <a:pPr marL="908050" lvl="1" indent="-45085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Różne dane przestrzenne są na siebie nakładane, co pozwala do uzyskania obszarów o jednorodnych warunkach (spadek, pokrycie terenu, właściwości podłoża), a więc obszarów, w których składowe bilansu wodnego kształtowane są w podobny sposób. Dla tych jednostek wykonywane są obliczenia.</a:t>
            </a:r>
          </a:p>
          <a:p>
            <a:pPr marL="908050" lvl="1" indent="-45085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Możliwa jest realizacja obliczeń dla dowolnych jednostek określonych przez Miasto.</a:t>
            </a:r>
          </a:p>
          <a:p>
            <a:pPr marL="450850" indent="-45085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Istotne uwagi:</a:t>
            </a:r>
          </a:p>
          <a:p>
            <a:pPr marL="742950" lvl="1" indent="-28575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Niepewność danych wejściowych</a:t>
            </a:r>
          </a:p>
          <a:p>
            <a:pPr marL="742950" lvl="1" indent="-28575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Potrzeba kalibracji modelu – oceny trafności doboru parametrów (często trudne ze względu na zakres dostępnych danych pomiarowych)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FA98BD7C-4DC2-A024-907C-D717B66C620B}"/>
              </a:ext>
            </a:extLst>
          </p:cNvPr>
          <p:cNvSpPr txBox="1"/>
          <p:nvPr/>
        </p:nvSpPr>
        <p:spPr>
          <a:xfrm>
            <a:off x="505838" y="6411724"/>
            <a:ext cx="79104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sz="1100" dirty="0" err="1">
                <a:solidFill>
                  <a:srgbClr val="002060"/>
                </a:solidFill>
              </a:rPr>
              <a:t>Ulańczyk</a:t>
            </a:r>
            <a:r>
              <a:rPr lang="pl-PL" sz="1100" dirty="0">
                <a:solidFill>
                  <a:srgbClr val="002060"/>
                </a:solidFill>
              </a:rPr>
              <a:t> R., Marcinkowski M., Pecka T., 2023, </a:t>
            </a:r>
            <a:br>
              <a:rPr lang="pl-PL" sz="1100" dirty="0">
                <a:solidFill>
                  <a:srgbClr val="002060"/>
                </a:solidFill>
              </a:rPr>
            </a:br>
            <a:r>
              <a:rPr lang="pl-PL" sz="1100" i="1" dirty="0">
                <a:solidFill>
                  <a:srgbClr val="002060"/>
                </a:solidFill>
              </a:rPr>
              <a:t>Raport z realizacji wsparcia w kategorii tematycznej „retencja miejska” projektu </a:t>
            </a:r>
            <a:r>
              <a:rPr lang="pl-PL" sz="1100" i="1" dirty="0" err="1">
                <a:solidFill>
                  <a:srgbClr val="002060"/>
                </a:solidFill>
              </a:rPr>
              <a:t>MzK</a:t>
            </a:r>
            <a:r>
              <a:rPr lang="pl-PL" sz="1100" i="1" dirty="0">
                <a:solidFill>
                  <a:srgbClr val="002060"/>
                </a:solidFill>
              </a:rPr>
              <a:t> – Świdnik</a:t>
            </a:r>
            <a:r>
              <a:rPr lang="pl-PL" sz="1100" dirty="0">
                <a:solidFill>
                  <a:srgbClr val="002060"/>
                </a:solidFill>
              </a:rPr>
              <a:t>. IOŚ-PIB, Warszawa</a:t>
            </a:r>
          </a:p>
        </p:txBody>
      </p:sp>
      <p:pic>
        <p:nvPicPr>
          <p:cNvPr id="2" name="Obraz 1" descr="Obraz zawierający na wolnym powietrzu, upadek, niebo, budynek&#10;&#10;Opis wygenerowany automatycznie">
            <a:extLst>
              <a:ext uri="{FF2B5EF4-FFF2-40B4-BE49-F238E27FC236}">
                <a16:creationId xmlns:a16="http://schemas.microsoft.com/office/drawing/2014/main" id="{B2BA2B0B-F7D9-6EAB-EBC5-07208AB9FD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1" r="63298"/>
          <a:stretch>
            <a:fillRect/>
          </a:stretch>
        </p:blipFill>
        <p:spPr>
          <a:xfrm>
            <a:off x="8416314" y="-15389"/>
            <a:ext cx="37756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70255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5A54DF-AD24-884D-C60F-1ECD96107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26D20E07-59A0-0FAF-5D62-F855E9585755}"/>
              </a:ext>
            </a:extLst>
          </p:cNvPr>
          <p:cNvSpPr txBox="1">
            <a:spLocks/>
          </p:cNvSpPr>
          <p:nvPr/>
        </p:nvSpPr>
        <p:spPr>
          <a:xfrm>
            <a:off x="900000" y="388925"/>
            <a:ext cx="7516314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Szacowanie składowych bilansu wodnego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B069FA9-88A3-87A0-3B81-0ABF6B1BB472}"/>
              </a:ext>
            </a:extLst>
          </p:cNvPr>
          <p:cNvSpPr txBox="1"/>
          <p:nvPr/>
        </p:nvSpPr>
        <p:spPr>
          <a:xfrm>
            <a:off x="3287948" y="6411724"/>
            <a:ext cx="79104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sz="1100" dirty="0" err="1">
                <a:solidFill>
                  <a:srgbClr val="002060"/>
                </a:solidFill>
              </a:rPr>
              <a:t>Ulańczyk</a:t>
            </a:r>
            <a:r>
              <a:rPr lang="pl-PL" sz="1100" dirty="0">
                <a:solidFill>
                  <a:srgbClr val="002060"/>
                </a:solidFill>
              </a:rPr>
              <a:t> R., Marcinkowski M., Pecka T., 2023, </a:t>
            </a:r>
            <a:br>
              <a:rPr lang="pl-PL" sz="1100" dirty="0">
                <a:solidFill>
                  <a:srgbClr val="002060"/>
                </a:solidFill>
              </a:rPr>
            </a:br>
            <a:r>
              <a:rPr lang="pl-PL" sz="1100" i="1" dirty="0">
                <a:solidFill>
                  <a:srgbClr val="002060"/>
                </a:solidFill>
              </a:rPr>
              <a:t>Raport z realizacji wsparcia w kategorii tematycznej „retencja miejska” projektu </a:t>
            </a:r>
            <a:r>
              <a:rPr lang="pl-PL" sz="1100" i="1" dirty="0" err="1">
                <a:solidFill>
                  <a:srgbClr val="002060"/>
                </a:solidFill>
              </a:rPr>
              <a:t>MzK</a:t>
            </a:r>
            <a:r>
              <a:rPr lang="pl-PL" sz="1100" i="1" dirty="0">
                <a:solidFill>
                  <a:srgbClr val="002060"/>
                </a:solidFill>
              </a:rPr>
              <a:t> – Świdnik</a:t>
            </a:r>
            <a:r>
              <a:rPr lang="pl-PL" sz="1100" dirty="0">
                <a:solidFill>
                  <a:srgbClr val="002060"/>
                </a:solidFill>
              </a:rPr>
              <a:t>. IOŚ-PIB, Warszawa</a:t>
            </a:r>
          </a:p>
        </p:txBody>
      </p:sp>
      <p:pic>
        <p:nvPicPr>
          <p:cNvPr id="4" name="Obraz 3" descr="Na mapie zaprezentowano zróżnicowanie wielkości dobowego spływu powierzchniowego dla opadu o prawdopodobieństwie 10% w m. Świdnik. Najwyższe wartości charakterystyczne są dla terenów zurbanizowanych, niższe są natomiast charakterystyczne dla terenów, na których dominuje roślinność (łąki, lasy)." title="Dobowy spływ powierzchniowy">
            <a:extLst>
              <a:ext uri="{FF2B5EF4-FFF2-40B4-BE49-F238E27FC236}">
                <a16:creationId xmlns:a16="http://schemas.microsoft.com/office/drawing/2014/main" id="{E32E4B52-A858-178F-B7D7-152E4E33B8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2956" y="1849433"/>
            <a:ext cx="6068623" cy="4320000"/>
          </a:xfrm>
          <a:prstGeom prst="rect">
            <a:avLst/>
          </a:prstGeom>
        </p:spPr>
      </p:pic>
      <p:sp>
        <p:nvSpPr>
          <p:cNvPr id="5" name="pole tekstowe 4">
            <a:extLst>
              <a:ext uri="{FF2B5EF4-FFF2-40B4-BE49-F238E27FC236}">
                <a16:creationId xmlns:a16="http://schemas.microsoft.com/office/drawing/2014/main" id="{86AE72BA-CE0C-943A-7B73-5056BBFA7EB7}"/>
              </a:ext>
            </a:extLst>
          </p:cNvPr>
          <p:cNvSpPr txBox="1"/>
          <p:nvPr/>
        </p:nvSpPr>
        <p:spPr>
          <a:xfrm>
            <a:off x="900000" y="1203827"/>
            <a:ext cx="8458009" cy="403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indent="-45085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Dobowy spływ powierzchniowy dla opadu o prawdopodobieństwie 10% - Świdnik</a:t>
            </a:r>
          </a:p>
        </p:txBody>
      </p:sp>
    </p:spTree>
    <p:extLst>
      <p:ext uri="{BB962C8B-B14F-4D97-AF65-F5344CB8AC3E}">
        <p14:creationId xmlns:p14="http://schemas.microsoft.com/office/powerpoint/2010/main" val="3585921439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0FD111-68D3-DAB5-798B-BA1AAF30A8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3217B38E-7453-651A-1A03-F0219A75B07A}"/>
              </a:ext>
            </a:extLst>
          </p:cNvPr>
          <p:cNvSpPr txBox="1">
            <a:spLocks/>
          </p:cNvSpPr>
          <p:nvPr/>
        </p:nvSpPr>
        <p:spPr>
          <a:xfrm>
            <a:off x="900000" y="388925"/>
            <a:ext cx="7516314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Szacowanie składowych bilansu wodnego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65228E6-274A-00D1-BDB4-D3A41EC39206}"/>
              </a:ext>
            </a:extLst>
          </p:cNvPr>
          <p:cNvSpPr txBox="1"/>
          <p:nvPr/>
        </p:nvSpPr>
        <p:spPr>
          <a:xfrm>
            <a:off x="3287948" y="6411724"/>
            <a:ext cx="79104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sz="1100" dirty="0" err="1">
                <a:solidFill>
                  <a:srgbClr val="002060"/>
                </a:solidFill>
              </a:rPr>
              <a:t>Ulańczyk</a:t>
            </a:r>
            <a:r>
              <a:rPr lang="pl-PL" sz="1100" dirty="0">
                <a:solidFill>
                  <a:srgbClr val="002060"/>
                </a:solidFill>
              </a:rPr>
              <a:t> R., Marcinkowski M., Pecka T., 2023, </a:t>
            </a:r>
            <a:br>
              <a:rPr lang="pl-PL" sz="1100" dirty="0">
                <a:solidFill>
                  <a:srgbClr val="002060"/>
                </a:solidFill>
              </a:rPr>
            </a:br>
            <a:r>
              <a:rPr lang="pl-PL" sz="1100" i="1" dirty="0">
                <a:solidFill>
                  <a:srgbClr val="002060"/>
                </a:solidFill>
              </a:rPr>
              <a:t>Raport z realizacji wsparcia w kategorii tematycznej „retencja miejska” projektu </a:t>
            </a:r>
            <a:r>
              <a:rPr lang="pl-PL" sz="1100" i="1" dirty="0" err="1">
                <a:solidFill>
                  <a:srgbClr val="002060"/>
                </a:solidFill>
              </a:rPr>
              <a:t>MzK</a:t>
            </a:r>
            <a:r>
              <a:rPr lang="pl-PL" sz="1100" i="1" dirty="0">
                <a:solidFill>
                  <a:srgbClr val="002060"/>
                </a:solidFill>
              </a:rPr>
              <a:t> – Świdnik</a:t>
            </a:r>
            <a:r>
              <a:rPr lang="pl-PL" sz="1100" dirty="0">
                <a:solidFill>
                  <a:srgbClr val="002060"/>
                </a:solidFill>
              </a:rPr>
              <a:t>. IOŚ-PIB, Warszawa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5AC9BFFD-5701-5347-DE43-0761A2B929DB}"/>
              </a:ext>
            </a:extLst>
          </p:cNvPr>
          <p:cNvSpPr txBox="1"/>
          <p:nvPr/>
        </p:nvSpPr>
        <p:spPr>
          <a:xfrm>
            <a:off x="900000" y="1203827"/>
            <a:ext cx="8458009" cy="403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indent="-45085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Dobowy spływ powierzchniowy dla opadu o prawdopodobieństwie 5% - Świdnik</a:t>
            </a:r>
          </a:p>
        </p:txBody>
      </p:sp>
      <p:pic>
        <p:nvPicPr>
          <p:cNvPr id="2" name="Obraz 1" descr="Na mapie zaprezentowano zróżnicowanie wielkości dobowego spływu powierzchniowego dla opadu o prawdopodobieństwie 5% w m. Świdnik. Najwyższe wartości charakterystyczne są dla terenów zurbanizowanych, niższe są natomiast charakterystyczne dla terenów, na których dominuje roślinność (łąki, lasy)." title="Dobowy spływ powierzchniowy">
            <a:extLst>
              <a:ext uri="{FF2B5EF4-FFF2-40B4-BE49-F238E27FC236}">
                <a16:creationId xmlns:a16="http://schemas.microsoft.com/office/drawing/2014/main" id="{139996AF-5063-742E-9F41-D2F2E5DC26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697" y="1849433"/>
            <a:ext cx="606862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8972103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058615-57B1-C77D-4099-28C49C5215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A4B86713-E7F5-BDC2-4E83-65BB7F5CE416}"/>
              </a:ext>
            </a:extLst>
          </p:cNvPr>
          <p:cNvSpPr txBox="1">
            <a:spLocks/>
          </p:cNvSpPr>
          <p:nvPr/>
        </p:nvSpPr>
        <p:spPr>
          <a:xfrm>
            <a:off x="900000" y="388925"/>
            <a:ext cx="7516314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Szacowanie składowych bilansu wodnego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37875507-C5B7-BA5C-50C8-8AC7FF90FA0B}"/>
              </a:ext>
            </a:extLst>
          </p:cNvPr>
          <p:cNvSpPr txBox="1"/>
          <p:nvPr/>
        </p:nvSpPr>
        <p:spPr>
          <a:xfrm>
            <a:off x="3287948" y="6411724"/>
            <a:ext cx="79104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sz="1100" dirty="0" err="1">
                <a:solidFill>
                  <a:srgbClr val="002060"/>
                </a:solidFill>
              </a:rPr>
              <a:t>Ulańczyk</a:t>
            </a:r>
            <a:r>
              <a:rPr lang="pl-PL" sz="1100" dirty="0">
                <a:solidFill>
                  <a:srgbClr val="002060"/>
                </a:solidFill>
              </a:rPr>
              <a:t> R., Marcinkowski M., Pecka T., 2023, </a:t>
            </a:r>
            <a:br>
              <a:rPr lang="pl-PL" sz="1100" dirty="0">
                <a:solidFill>
                  <a:srgbClr val="002060"/>
                </a:solidFill>
              </a:rPr>
            </a:br>
            <a:r>
              <a:rPr lang="pl-PL" sz="1100" i="1" dirty="0">
                <a:solidFill>
                  <a:srgbClr val="002060"/>
                </a:solidFill>
              </a:rPr>
              <a:t>Raport z realizacji wsparcia w kategorii tematycznej „retencja miejska” projektu </a:t>
            </a:r>
            <a:r>
              <a:rPr lang="pl-PL" sz="1100" i="1" dirty="0" err="1">
                <a:solidFill>
                  <a:srgbClr val="002060"/>
                </a:solidFill>
              </a:rPr>
              <a:t>MzK</a:t>
            </a:r>
            <a:r>
              <a:rPr lang="pl-PL" sz="1100" i="1" dirty="0">
                <a:solidFill>
                  <a:srgbClr val="002060"/>
                </a:solidFill>
              </a:rPr>
              <a:t> – Świdnik</a:t>
            </a:r>
            <a:r>
              <a:rPr lang="pl-PL" sz="1100" dirty="0">
                <a:solidFill>
                  <a:srgbClr val="002060"/>
                </a:solidFill>
              </a:rPr>
              <a:t>. IOŚ-PIB, Warszawa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301BF071-84F4-A5B7-FCA5-6C018288EAD1}"/>
              </a:ext>
            </a:extLst>
          </p:cNvPr>
          <p:cNvSpPr txBox="1"/>
          <p:nvPr/>
        </p:nvSpPr>
        <p:spPr>
          <a:xfrm>
            <a:off x="900000" y="1203827"/>
            <a:ext cx="8458009" cy="403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indent="-45085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Dobowy spływ powierzchniowy dla opadu o prawdopodobieństwie 1% - Świdnik</a:t>
            </a:r>
          </a:p>
        </p:txBody>
      </p:sp>
      <p:pic>
        <p:nvPicPr>
          <p:cNvPr id="3" name="Obraz 2" descr="Na mapie zaprezentowano zróżnicowanie wielkości dobowego spływu powierzchniowego dla opadu o prawdopodobieństwie 1% w m. Świdnik. Najwyższe wartości charakterystyczne są dla terenów zurbanizowanych, niższe są natomiast charakterystyczne dla terenów, na których dominuje roślinność (łąki, lasy)." title="Dobowy spływ powierzchniowy">
            <a:extLst>
              <a:ext uri="{FF2B5EF4-FFF2-40B4-BE49-F238E27FC236}">
                <a16:creationId xmlns:a16="http://schemas.microsoft.com/office/drawing/2014/main" id="{E7156AFE-7C94-86FD-8985-6416B2C1A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5697" y="1849433"/>
            <a:ext cx="6068623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094277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7D8BDC-33BD-2C4C-7261-6139E99B46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89FAE599-36DE-DA46-C274-19DD9165625A}"/>
              </a:ext>
            </a:extLst>
          </p:cNvPr>
          <p:cNvSpPr txBox="1">
            <a:spLocks/>
          </p:cNvSpPr>
          <p:nvPr/>
        </p:nvSpPr>
        <p:spPr>
          <a:xfrm>
            <a:off x="900000" y="388925"/>
            <a:ext cx="7516314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Szacowanie składowych bilansu wodnego</a:t>
            </a:r>
          </a:p>
        </p:txBody>
      </p:sp>
      <p:sp>
        <p:nvSpPr>
          <p:cNvPr id="6" name="pole tekstowe 5">
            <a:extLst>
              <a:ext uri="{FF2B5EF4-FFF2-40B4-BE49-F238E27FC236}">
                <a16:creationId xmlns:a16="http://schemas.microsoft.com/office/drawing/2014/main" id="{C4E67FA0-6824-FB44-8BAF-CDE4F50A4462}"/>
              </a:ext>
            </a:extLst>
          </p:cNvPr>
          <p:cNvSpPr txBox="1"/>
          <p:nvPr/>
        </p:nvSpPr>
        <p:spPr>
          <a:xfrm>
            <a:off x="3287948" y="6411724"/>
            <a:ext cx="791047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sz="1100" dirty="0" err="1">
                <a:solidFill>
                  <a:srgbClr val="002060"/>
                </a:solidFill>
              </a:rPr>
              <a:t>Ulańczyk</a:t>
            </a:r>
            <a:r>
              <a:rPr lang="pl-PL" sz="1100" dirty="0">
                <a:solidFill>
                  <a:srgbClr val="002060"/>
                </a:solidFill>
              </a:rPr>
              <a:t> R., Marcinkowski M., Pecka T., 2023, </a:t>
            </a:r>
            <a:br>
              <a:rPr lang="pl-PL" sz="1100" dirty="0">
                <a:solidFill>
                  <a:srgbClr val="002060"/>
                </a:solidFill>
              </a:rPr>
            </a:br>
            <a:r>
              <a:rPr lang="pl-PL" sz="1100" i="1" dirty="0">
                <a:solidFill>
                  <a:srgbClr val="002060"/>
                </a:solidFill>
              </a:rPr>
              <a:t>Raport z realizacji wsparcia w kategorii tematycznej „retencja miejska” projektu </a:t>
            </a:r>
            <a:r>
              <a:rPr lang="pl-PL" sz="1100" i="1" dirty="0" err="1">
                <a:solidFill>
                  <a:srgbClr val="002060"/>
                </a:solidFill>
              </a:rPr>
              <a:t>MzK</a:t>
            </a:r>
            <a:r>
              <a:rPr lang="pl-PL" sz="1100" i="1" dirty="0">
                <a:solidFill>
                  <a:srgbClr val="002060"/>
                </a:solidFill>
              </a:rPr>
              <a:t> – Świdnik</a:t>
            </a:r>
            <a:r>
              <a:rPr lang="pl-PL" sz="1100" dirty="0">
                <a:solidFill>
                  <a:srgbClr val="002060"/>
                </a:solidFill>
              </a:rPr>
              <a:t>. IOŚ-PIB, Warszawa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A3812ABA-FB5E-1607-6F5E-F84793417FC1}"/>
              </a:ext>
            </a:extLst>
          </p:cNvPr>
          <p:cNvSpPr txBox="1"/>
          <p:nvPr/>
        </p:nvSpPr>
        <p:spPr>
          <a:xfrm>
            <a:off x="900000" y="1203827"/>
            <a:ext cx="8458009" cy="4033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indent="-45085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Prognozowana zmiana odpływu wód opadowych – scenariusz RCP 8,5 </a:t>
            </a:r>
          </a:p>
        </p:txBody>
      </p:sp>
      <p:pic>
        <p:nvPicPr>
          <p:cNvPr id="2" name="Obraz 1" descr="Na zestawie map zaprezentowano prognozowane zmiany odpływu wód opadowych w kolejnych dekadach XXI w. " title="Prognozowana zmiana odpływu wód opadowych">
            <a:extLst>
              <a:ext uri="{FF2B5EF4-FFF2-40B4-BE49-F238E27FC236}">
                <a16:creationId xmlns:a16="http://schemas.microsoft.com/office/drawing/2014/main" id="{A5CAF03A-71B2-2B4E-7679-1681B1366E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0123"/>
          <a:stretch/>
        </p:blipFill>
        <p:spPr>
          <a:xfrm>
            <a:off x="541045" y="1775714"/>
            <a:ext cx="5604830" cy="4400718"/>
          </a:xfrm>
          <a:prstGeom prst="rect">
            <a:avLst/>
          </a:prstGeom>
        </p:spPr>
      </p:pic>
      <p:pic>
        <p:nvPicPr>
          <p:cNvPr id="4" name="Obraz 3" descr="Na zestawie map zaprezentowano prognozowane zmiany odpływu wód opadowych w kolejnych dekadach XXI w. " title="Prognozowana zmiana odpływu wód opadowych">
            <a:extLst>
              <a:ext uri="{FF2B5EF4-FFF2-40B4-BE49-F238E27FC236}">
                <a16:creationId xmlns:a16="http://schemas.microsoft.com/office/drawing/2014/main" id="{A273A6F6-7A18-E161-6D2E-BD08B700E7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9610" r="16965" b="-200"/>
          <a:stretch/>
        </p:blipFill>
        <p:spPr>
          <a:xfrm>
            <a:off x="6299986" y="1775714"/>
            <a:ext cx="4653960" cy="446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64723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D66C2A-58DD-5245-BBA1-C12E7AC466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9890" y="2973790"/>
            <a:ext cx="6648720" cy="498598"/>
          </a:xfrm>
        </p:spPr>
        <p:txBody>
          <a:bodyPr/>
          <a:lstStyle/>
          <a:p>
            <a:r>
              <a:rPr lang="pl-PL" b="1" dirty="0">
                <a:solidFill>
                  <a:schemeClr val="accent5">
                    <a:lumMod val="10000"/>
                  </a:schemeClr>
                </a:solidFill>
              </a:rPr>
              <a:t>Dziękuję za uwagę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92DFF4F2-C243-442E-3853-1FB50D3893DC}"/>
              </a:ext>
            </a:extLst>
          </p:cNvPr>
          <p:cNvSpPr txBox="1">
            <a:spLocks/>
          </p:cNvSpPr>
          <p:nvPr/>
        </p:nvSpPr>
        <p:spPr>
          <a:xfrm>
            <a:off x="4407546" y="4790429"/>
            <a:ext cx="3376908" cy="1400383"/>
          </a:xfrm>
          <a:prstGeom prst="rect">
            <a:avLst/>
          </a:prstGeom>
          <a:noFill/>
        </p:spPr>
        <p:txBody>
          <a:bodyPr vert="horz" wrap="square" lIns="0" tIns="0" rIns="0" bIns="0" rtlCol="0" anchor="ctr">
            <a:sp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PL" sz="3600" kern="1200" dirty="0">
                <a:solidFill>
                  <a:schemeClr val="tx1"/>
                </a:solidFill>
                <a:latin typeface="+mn-lt"/>
                <a:ea typeface="+mn-ea"/>
                <a:cs typeface="Segoe UI Semibold" panose="020B0702040204020203" pitchFamily="34" charset="0"/>
              </a:defRPr>
            </a:lvl1pPr>
          </a:lstStyle>
          <a:p>
            <a:pPr>
              <a:spcAft>
                <a:spcPts val="1200"/>
              </a:spcAft>
            </a:pPr>
            <a:r>
              <a:rPr lang="pl-PL" sz="2000" dirty="0">
                <a:solidFill>
                  <a:schemeClr val="accent5">
                    <a:lumMod val="10000"/>
                  </a:schemeClr>
                </a:solidFill>
              </a:rPr>
              <a:t>Michał Marcinkowski</a:t>
            </a:r>
          </a:p>
          <a:p>
            <a:r>
              <a:rPr lang="pl-PL" sz="1400" dirty="0">
                <a:solidFill>
                  <a:schemeClr val="accent5">
                    <a:lumMod val="10000"/>
                  </a:schemeClr>
                </a:solidFill>
              </a:rPr>
              <a:t>Zakład Adaptacji do Zmian Klimatu</a:t>
            </a:r>
          </a:p>
          <a:p>
            <a:endParaRPr lang="pl-PL" sz="1400" dirty="0">
              <a:solidFill>
                <a:schemeClr val="accent5">
                  <a:lumMod val="10000"/>
                </a:schemeClr>
              </a:solidFill>
            </a:endParaRPr>
          </a:p>
          <a:p>
            <a:r>
              <a:rPr lang="pl-PL" sz="1400" dirty="0">
                <a:solidFill>
                  <a:schemeClr val="accent5">
                    <a:lumMod val="10000"/>
                  </a:schemeClr>
                </a:solidFill>
              </a:rPr>
              <a:t>tel. 505-912-761</a:t>
            </a:r>
          </a:p>
          <a:p>
            <a:r>
              <a:rPr lang="pl-PL" sz="1400" dirty="0">
                <a:solidFill>
                  <a:schemeClr val="accent5">
                    <a:lumMod val="10000"/>
                  </a:schemeClr>
                </a:solidFill>
              </a:rPr>
              <a:t>e-mail: michal.marcinkowski@ios.edu.pl</a:t>
            </a:r>
          </a:p>
          <a:p>
            <a:pPr marL="631825"/>
            <a:r>
              <a:rPr lang="pl-PL" sz="1400" dirty="0">
                <a:solidFill>
                  <a:schemeClr val="accent5">
                    <a:lumMod val="10000"/>
                  </a:schemeClr>
                </a:solidFill>
              </a:rPr>
              <a:t>adaptacja@ios.edu.pl</a:t>
            </a:r>
          </a:p>
        </p:txBody>
      </p:sp>
    </p:spTree>
    <p:extLst>
      <p:ext uri="{BB962C8B-B14F-4D97-AF65-F5344CB8AC3E}">
        <p14:creationId xmlns:p14="http://schemas.microsoft.com/office/powerpoint/2010/main" val="36975557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964E20-3C54-8644-073B-6C43D77D7D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6FB3337D-ED30-610B-FF73-CDDDD0A9D797}"/>
              </a:ext>
            </a:extLst>
          </p:cNvPr>
          <p:cNvSpPr txBox="1">
            <a:spLocks/>
          </p:cNvSpPr>
          <p:nvPr/>
        </p:nvSpPr>
        <p:spPr>
          <a:xfrm>
            <a:off x="900000" y="557496"/>
            <a:ext cx="97200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Zmiany klimatu a gospodarka wodna</a:t>
            </a:r>
            <a:endParaRPr lang="en-PL" sz="3200" b="1" dirty="0">
              <a:latin typeface="+mn-lt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713B8F7E-36FB-8662-6320-AFDFF7714BDD}"/>
              </a:ext>
            </a:extLst>
          </p:cNvPr>
          <p:cNvSpPr txBox="1"/>
          <p:nvPr/>
        </p:nvSpPr>
        <p:spPr>
          <a:xfrm>
            <a:off x="900000" y="1203827"/>
            <a:ext cx="4225155" cy="2526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indent="-538163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Prognozy dot. zmian sum opadów w wyniku zmian klimatu nie są jednoznaczne i w dużym stopniu zależą od przyjętego scenariusza oraz lokalizacji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A9C46E52-8D0F-5069-D664-8AC962DFDF3B}"/>
              </a:ext>
            </a:extLst>
          </p:cNvPr>
          <p:cNvSpPr txBox="1"/>
          <p:nvPr/>
        </p:nvSpPr>
        <p:spPr>
          <a:xfrm>
            <a:off x="1389190" y="3855053"/>
            <a:ext cx="3291188" cy="3372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dirty="0">
                <a:solidFill>
                  <a:srgbClr val="002060"/>
                </a:solidFill>
              </a:rPr>
              <a:t>Zmiana mediany rocznych sum opadu pomiędzy: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Horyzontem 1: 2038-2068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dirty="0">
                <a:solidFill>
                  <a:srgbClr val="002060"/>
                </a:solidFill>
              </a:rPr>
              <a:t>Horyzontem 2: 2069-2100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dirty="0">
                <a:solidFill>
                  <a:srgbClr val="002060"/>
                </a:solidFill>
              </a:rPr>
              <a:t>a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dirty="0">
                <a:solidFill>
                  <a:srgbClr val="002060"/>
                </a:solidFill>
              </a:rPr>
              <a:t>Horyzontem 0: 2006-2037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dirty="0">
              <a:solidFill>
                <a:srgbClr val="002060"/>
              </a:solidFill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BF258D9-8CD0-1DFE-AF88-A52F8FB69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08616" y="1188859"/>
            <a:ext cx="5675834" cy="4848108"/>
          </a:xfrm>
          <a:prstGeom prst="rect">
            <a:avLst/>
          </a:prstGeom>
        </p:spPr>
      </p:pic>
      <p:sp>
        <p:nvSpPr>
          <p:cNvPr id="6" name="pole tekstowe 5">
            <a:extLst>
              <a:ext uri="{FF2B5EF4-FFF2-40B4-BE49-F238E27FC236}">
                <a16:creationId xmlns:a16="http://schemas.microsoft.com/office/drawing/2014/main" id="{FD66D818-5DEE-BBD2-6748-58E4E22D24D6}"/>
              </a:ext>
            </a:extLst>
          </p:cNvPr>
          <p:cNvSpPr txBox="1"/>
          <p:nvPr/>
        </p:nvSpPr>
        <p:spPr>
          <a:xfrm>
            <a:off x="5283200" y="6305782"/>
            <a:ext cx="5926667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sz="1100" dirty="0">
                <a:solidFill>
                  <a:srgbClr val="002060"/>
                </a:solidFill>
              </a:rPr>
              <a:t>Piniewski M. i in., 2021, </a:t>
            </a:r>
            <a:r>
              <a:rPr lang="pl-PL" sz="1100" i="1" dirty="0">
                <a:solidFill>
                  <a:srgbClr val="002060"/>
                </a:solidFill>
              </a:rPr>
              <a:t>Wykonanie obliczeń wielkości składowych bilansu wodnego przy założeniu różnych scenariuszy zmian klimatu dla obszaru całej Polski. </a:t>
            </a:r>
            <a:r>
              <a:rPr lang="pl-PL" sz="1100" dirty="0">
                <a:solidFill>
                  <a:srgbClr val="002060"/>
                </a:solidFill>
              </a:rPr>
              <a:t>SGGW, Warszawa</a:t>
            </a:r>
          </a:p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8479832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42D483-2736-3775-2E5E-C65E2521AA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39107A8B-5AD3-79FC-C0E5-3E5F8EC0B814}"/>
              </a:ext>
            </a:extLst>
          </p:cNvPr>
          <p:cNvSpPr txBox="1">
            <a:spLocks/>
          </p:cNvSpPr>
          <p:nvPr/>
        </p:nvSpPr>
        <p:spPr>
          <a:xfrm>
            <a:off x="900000" y="557496"/>
            <a:ext cx="97200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Zmiany klimatu a gospodarka wodna</a:t>
            </a:r>
            <a:endParaRPr lang="en-PL" sz="3200" b="1" dirty="0">
              <a:latin typeface="+mn-lt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F29545A5-C955-5E18-E3AC-8E170EB0F699}"/>
              </a:ext>
            </a:extLst>
          </p:cNvPr>
          <p:cNvSpPr txBox="1"/>
          <p:nvPr/>
        </p:nvSpPr>
        <p:spPr>
          <a:xfrm>
            <a:off x="900000" y="1203827"/>
            <a:ext cx="4225155" cy="252607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indent="-538163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Prognozy dot. zmian sum opadów w wyniku zmian klimatu nie są jednoznaczne i w dużym stopniu zależą od przyjętego scenariusza oraz lokalizacji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7" name="pole tekstowe 6">
            <a:extLst>
              <a:ext uri="{FF2B5EF4-FFF2-40B4-BE49-F238E27FC236}">
                <a16:creationId xmlns:a16="http://schemas.microsoft.com/office/drawing/2014/main" id="{ED6C9ACD-7D51-85FD-953A-B49A958896BC}"/>
              </a:ext>
            </a:extLst>
          </p:cNvPr>
          <p:cNvSpPr txBox="1"/>
          <p:nvPr/>
        </p:nvSpPr>
        <p:spPr>
          <a:xfrm>
            <a:off x="1389190" y="3855053"/>
            <a:ext cx="3770278" cy="337246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dirty="0">
                <a:solidFill>
                  <a:srgbClr val="002060"/>
                </a:solidFill>
              </a:rPr>
              <a:t>Zmiana mediany rocznych sum spływu powierzchniowego: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Horyzontem 1: 2038-2068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dirty="0">
                <a:solidFill>
                  <a:srgbClr val="002060"/>
                </a:solidFill>
              </a:rPr>
              <a:t>Horyzontem 2: 2069-2100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dirty="0">
                <a:solidFill>
                  <a:srgbClr val="002060"/>
                </a:solidFill>
              </a:rPr>
              <a:t>a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dirty="0">
                <a:solidFill>
                  <a:srgbClr val="002060"/>
                </a:solidFill>
              </a:rPr>
              <a:t>Horyzontem 0: 2006-2037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9" name="pole tekstowe 8">
            <a:extLst>
              <a:ext uri="{FF2B5EF4-FFF2-40B4-BE49-F238E27FC236}">
                <a16:creationId xmlns:a16="http://schemas.microsoft.com/office/drawing/2014/main" id="{E9049BFE-5E9A-2EEB-A5C8-B73AB6E20F60}"/>
              </a:ext>
            </a:extLst>
          </p:cNvPr>
          <p:cNvSpPr txBox="1"/>
          <p:nvPr/>
        </p:nvSpPr>
        <p:spPr>
          <a:xfrm>
            <a:off x="5283200" y="6328359"/>
            <a:ext cx="5926667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sz="1100" dirty="0">
                <a:solidFill>
                  <a:srgbClr val="002060"/>
                </a:solidFill>
              </a:rPr>
              <a:t>Piniewski M. i in., 2021, </a:t>
            </a:r>
            <a:r>
              <a:rPr lang="pl-PL" sz="1100" i="1" dirty="0">
                <a:solidFill>
                  <a:srgbClr val="002060"/>
                </a:solidFill>
              </a:rPr>
              <a:t>Wykonanie obliczeń wielkości składowych bilansu wodnego przy założeniu różnych scenariuszy zmian klimatu dla obszaru całej Polski. </a:t>
            </a:r>
            <a:r>
              <a:rPr lang="pl-PL" sz="1100" dirty="0">
                <a:solidFill>
                  <a:srgbClr val="002060"/>
                </a:solidFill>
              </a:rPr>
              <a:t>SGGW, Warszawa</a:t>
            </a:r>
          </a:p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sz="1100" dirty="0">
              <a:solidFill>
                <a:srgbClr val="00206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9AFBB04-A754-480D-C919-0CDA262FC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83200" y="1203827"/>
            <a:ext cx="5841840" cy="4780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38362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4AB931-6618-299E-BE42-55ACCF05A4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93DB1AF2-C882-6A9D-60CA-BE834CB60CDD}"/>
              </a:ext>
            </a:extLst>
          </p:cNvPr>
          <p:cNvSpPr txBox="1">
            <a:spLocks/>
          </p:cNvSpPr>
          <p:nvPr/>
        </p:nvSpPr>
        <p:spPr>
          <a:xfrm>
            <a:off x="900000" y="557496"/>
            <a:ext cx="97200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Zmiany klimatu a gospodarka wodna</a:t>
            </a:r>
            <a:endParaRPr lang="en-PL" sz="3200" b="1" dirty="0">
              <a:latin typeface="+mn-lt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44F0C2A2-94C3-C6AF-FB6D-D9C69D42992C}"/>
              </a:ext>
            </a:extLst>
          </p:cNvPr>
          <p:cNvSpPr txBox="1"/>
          <p:nvPr/>
        </p:nvSpPr>
        <p:spPr>
          <a:xfrm>
            <a:off x="900001" y="1203827"/>
            <a:ext cx="4635038" cy="43659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indent="-538163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Prognozy wskazują na wzrost częstotliwości zdarzeń ekstremalnych, w tym:</a:t>
            </a:r>
          </a:p>
          <a:p>
            <a:pPr marL="995363" lvl="1" indent="-538163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Opadów nawalnych powodujących wezbrania i powodzie</a:t>
            </a:r>
          </a:p>
          <a:p>
            <a:pPr marL="995363" lvl="1" indent="-538163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Bezopadowych okresów występowania wysokich temperatur powodujących lub przedłużających okresy suszy</a:t>
            </a:r>
          </a:p>
          <a:p>
            <a:pPr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4" name="Shape 139">
            <a:extLst>
              <a:ext uri="{FF2B5EF4-FFF2-40B4-BE49-F238E27FC236}">
                <a16:creationId xmlns:a16="http://schemas.microsoft.com/office/drawing/2014/main" id="{23E2B18B-455E-6826-A3F8-6D5C31A47CC7}"/>
              </a:ext>
            </a:extLst>
          </p:cNvPr>
          <p:cNvSpPr/>
          <p:nvPr/>
        </p:nvSpPr>
        <p:spPr>
          <a:xfrm>
            <a:off x="1148038" y="6502968"/>
            <a:ext cx="10940306" cy="389850"/>
          </a:xfrm>
          <a:prstGeom prst="rect">
            <a:avLst/>
          </a:prstGeom>
          <a:noFill/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50800" tIns="50800" rIns="50800" bIns="50800" anchor="t">
            <a:spAutoFit/>
          </a:bodyPr>
          <a:lstStyle/>
          <a:p>
            <a:pPr lvl="8" indent="0" algn="r">
              <a:buSzPct val="100000"/>
              <a:defRPr sz="180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1400" baseline="30000" dirty="0">
                <a:solidFill>
                  <a:srgbClr val="002060"/>
                </a:solidFill>
                <a:sym typeface="Lato Regular"/>
              </a:rPr>
              <a:t>Projekt KLIMADA 2.0, </a:t>
            </a:r>
            <a:r>
              <a:rPr lang="pl-PL" sz="1400" i="1" baseline="30000" dirty="0">
                <a:solidFill>
                  <a:srgbClr val="002060"/>
                </a:solidFill>
                <a:sym typeface="Lato Regular"/>
              </a:rPr>
              <a:t>Baza wiedzy o zmianach klimatu…</a:t>
            </a:r>
            <a:r>
              <a:rPr lang="pl-PL" sz="1400" baseline="30000" dirty="0">
                <a:solidFill>
                  <a:srgbClr val="002060"/>
                </a:solidFill>
                <a:sym typeface="Lato Regular"/>
              </a:rPr>
              <a:t>,</a:t>
            </a:r>
          </a:p>
          <a:p>
            <a:pPr lvl="8" indent="0" algn="r">
              <a:buSzPct val="100000"/>
              <a:defRPr sz="1800"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pl-PL" sz="1400" baseline="30000" dirty="0">
                <a:solidFill>
                  <a:srgbClr val="002060"/>
                </a:solidFill>
                <a:sym typeface="Lato Regular"/>
              </a:rPr>
              <a:t> https://klimada2.ios.gov.pl/klimat-scenariusze/</a:t>
            </a: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7DD8D62-9BF8-5986-02AA-704B7CA0411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"/>
          <a:stretch/>
        </p:blipFill>
        <p:spPr>
          <a:xfrm>
            <a:off x="5535039" y="1850158"/>
            <a:ext cx="6553305" cy="4563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24921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60E73-0F67-8544-8B24-02E5B2E6F3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6A3FC0FB-7333-CDD5-45A8-37D20BD6001B}"/>
              </a:ext>
            </a:extLst>
          </p:cNvPr>
          <p:cNvSpPr txBox="1">
            <a:spLocks/>
          </p:cNvSpPr>
          <p:nvPr/>
        </p:nvSpPr>
        <p:spPr>
          <a:xfrm>
            <a:off x="900000" y="557496"/>
            <a:ext cx="97200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solidFill>
                  <a:srgbClr val="002060"/>
                </a:solidFill>
                <a:latin typeface="+mn-lt"/>
              </a:rPr>
              <a:t>Podatność miast na zmiany klimatu</a:t>
            </a:r>
            <a:endParaRPr lang="en-PL" sz="32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1DF8A07F-4E38-C949-4B05-9C8C63298783}"/>
              </a:ext>
            </a:extLst>
          </p:cNvPr>
          <p:cNvSpPr txBox="1"/>
          <p:nvPr/>
        </p:nvSpPr>
        <p:spPr>
          <a:xfrm>
            <a:off x="1211093" y="1373570"/>
            <a:ext cx="6901775" cy="51546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indent="-538163"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Gospodarka wodna należy do sektorów najwrażliwszych na zmiany klimatu.</a:t>
            </a:r>
          </a:p>
          <a:p>
            <a:pPr marL="538163" indent="-538163"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Do kluczowych obszarów problemowych należą:</a:t>
            </a:r>
          </a:p>
          <a:p>
            <a:pPr marL="995363" lvl="1" indent="-538163"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b="1" u="sng" dirty="0">
                <a:solidFill>
                  <a:srgbClr val="002060"/>
                </a:solidFill>
              </a:rPr>
              <a:t>Gospodarowanie wodami opadowymi</a:t>
            </a:r>
          </a:p>
          <a:p>
            <a:pPr marL="1452563" lvl="2" indent="-538163"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Courier New" panose="02070309020205020404" pitchFamily="49" charset="0"/>
              <a:buChar char="o"/>
            </a:pPr>
            <a:r>
              <a:rPr lang="pl-PL" dirty="0">
                <a:solidFill>
                  <a:srgbClr val="002060"/>
                </a:solidFill>
              </a:rPr>
              <a:t>Zdolności retencyjne miasta</a:t>
            </a:r>
          </a:p>
          <a:p>
            <a:pPr marL="1452563" lvl="2" indent="-538163"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Courier New" panose="02070309020205020404" pitchFamily="49" charset="0"/>
              <a:buChar char="o"/>
            </a:pPr>
            <a:r>
              <a:rPr lang="pl-PL" dirty="0">
                <a:solidFill>
                  <a:srgbClr val="002060"/>
                </a:solidFill>
              </a:rPr>
              <a:t>Odsetek powierzchni nieprzepuszczalnych</a:t>
            </a:r>
          </a:p>
          <a:p>
            <a:pPr marL="1452563" lvl="2" indent="-538163"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Courier New" panose="02070309020205020404" pitchFamily="49" charset="0"/>
              <a:buChar char="o"/>
            </a:pPr>
            <a:r>
              <a:rPr lang="pl-PL" dirty="0">
                <a:solidFill>
                  <a:srgbClr val="002060"/>
                </a:solidFill>
              </a:rPr>
              <a:t>Przepustowość sieci kanalizacyjnej</a:t>
            </a:r>
          </a:p>
          <a:p>
            <a:pPr marL="995363" lvl="1" indent="-538163"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Zabezpieczenie przeciwpowodziowe</a:t>
            </a:r>
          </a:p>
          <a:p>
            <a:pPr marL="995363" lvl="1" indent="-538163"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Ochrona zasobów wodnych i zaopatrzenie ludności 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dirty="0">
                <a:solidFill>
                  <a:srgbClr val="002060"/>
                </a:solidFill>
              </a:rPr>
              <a:t>w wodę</a:t>
            </a:r>
          </a:p>
          <a:p>
            <a:pPr marL="995363" lvl="1" indent="-538163"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Edukacja</a:t>
            </a:r>
          </a:p>
          <a:p>
            <a:pPr marL="995363" lvl="1" indent="-538163"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Zarządzanie kryzysowe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70223D28-3837-E70B-01C3-2C29087DF53E}"/>
              </a:ext>
            </a:extLst>
          </p:cNvPr>
          <p:cNvSpPr txBox="1"/>
          <p:nvPr/>
        </p:nvSpPr>
        <p:spPr>
          <a:xfrm>
            <a:off x="7078132" y="6300504"/>
            <a:ext cx="5113867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sz="1100" dirty="0">
                <a:solidFill>
                  <a:srgbClr val="002060"/>
                </a:solidFill>
              </a:rPr>
              <a:t>Woda wybijająca z sieci kanalizacyjnej – Warszawa, sierpień 2023 </a:t>
            </a:r>
            <a:br>
              <a:rPr lang="pl-PL" sz="1100" dirty="0">
                <a:solidFill>
                  <a:srgbClr val="002060"/>
                </a:solidFill>
              </a:rPr>
            </a:br>
            <a:r>
              <a:rPr lang="pl-PL" sz="1100" dirty="0">
                <a:solidFill>
                  <a:srgbClr val="002060"/>
                </a:solidFill>
              </a:rPr>
              <a:t>(fot. </a:t>
            </a:r>
            <a:r>
              <a:rPr lang="pl-PL" sz="1100" dirty="0" err="1">
                <a:solidFill>
                  <a:srgbClr val="002060"/>
                </a:solidFill>
              </a:rPr>
              <a:t>K.Skąpski</a:t>
            </a:r>
            <a:r>
              <a:rPr lang="pl-PL" sz="1100" dirty="0">
                <a:solidFill>
                  <a:srgbClr val="002060"/>
                </a:solidFill>
              </a:rPr>
              <a:t>)</a:t>
            </a:r>
          </a:p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sz="11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9226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5C1DD9-1594-B660-E941-991EF68600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AAD78D33-06EC-19A9-CAF7-6F5C082831D8}"/>
              </a:ext>
            </a:extLst>
          </p:cNvPr>
          <p:cNvSpPr txBox="1">
            <a:spLocks/>
          </p:cNvSpPr>
          <p:nvPr/>
        </p:nvSpPr>
        <p:spPr>
          <a:xfrm>
            <a:off x="900000" y="557496"/>
            <a:ext cx="97200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Zmiany legislacyjne</a:t>
            </a:r>
            <a:endParaRPr lang="en-PL" sz="3200" b="1" dirty="0">
              <a:latin typeface="+mn-lt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B8EC7891-0434-04A2-5394-5E25E0790EA5}"/>
              </a:ext>
            </a:extLst>
          </p:cNvPr>
          <p:cNvSpPr txBox="1"/>
          <p:nvPr/>
        </p:nvSpPr>
        <p:spPr>
          <a:xfrm>
            <a:off x="1055546" y="4107404"/>
            <a:ext cx="9408907" cy="24423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indent="-538163"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Każde miasto o liczbie mieszkańców ≥ 20 tys. ma obowiązek opracowania MPA</a:t>
            </a:r>
          </a:p>
          <a:p>
            <a:pPr marL="995363" lvl="1" indent="-538163"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Uchwalenie MPA powinno nastąpić w ciągu 30 miesięcy od dnia ogłoszenia przez GUS danych statystycznych.</a:t>
            </a:r>
          </a:p>
          <a:p>
            <a:pPr marL="538163" indent="-538163" algn="just">
              <a:lnSpc>
                <a:spcPts val="24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MPA jednym z dokumentów, za pomocą którego prowadzona jest polityka ochrony środowiska.</a:t>
            </a:r>
          </a:p>
          <a:p>
            <a:pPr algn="just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dirty="0">
              <a:solidFill>
                <a:srgbClr val="002060"/>
              </a:solidFill>
            </a:endParaRPr>
          </a:p>
        </p:txBody>
      </p:sp>
      <p:sp>
        <p:nvSpPr>
          <p:cNvPr id="4" name="pole tekstowe 3">
            <a:extLst>
              <a:ext uri="{FF2B5EF4-FFF2-40B4-BE49-F238E27FC236}">
                <a16:creationId xmlns:a16="http://schemas.microsoft.com/office/drawing/2014/main" id="{0869E5A1-CA49-F2F1-C881-3568DEE91ACA}"/>
              </a:ext>
            </a:extLst>
          </p:cNvPr>
          <p:cNvSpPr txBox="1"/>
          <p:nvPr/>
        </p:nvSpPr>
        <p:spPr>
          <a:xfrm>
            <a:off x="1211093" y="1373570"/>
            <a:ext cx="8419289" cy="881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dirty="0">
                <a:solidFill>
                  <a:srgbClr val="002060"/>
                </a:solidFill>
              </a:rPr>
              <a:t>Ustawa z dnia 27 listopada 2024 roku o zmianie ustawy </a:t>
            </a:r>
            <a:r>
              <a:rPr lang="pl-PL" i="1" dirty="0">
                <a:solidFill>
                  <a:srgbClr val="002060"/>
                </a:solidFill>
              </a:rPr>
              <a:t>Prawo ochrony środowiska </a:t>
            </a:r>
            <a:r>
              <a:rPr lang="pl-PL" dirty="0">
                <a:solidFill>
                  <a:srgbClr val="002060"/>
                </a:solidFill>
              </a:rPr>
              <a:t>oraz niektórych innych ustaw</a:t>
            </a: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9C9BA7FA-CF19-1BA7-6B8B-E01295A7DBAE}"/>
              </a:ext>
            </a:extLst>
          </p:cNvPr>
          <p:cNvSpPr txBox="1"/>
          <p:nvPr/>
        </p:nvSpPr>
        <p:spPr>
          <a:xfrm>
            <a:off x="1181910" y="2871717"/>
            <a:ext cx="8419289" cy="4678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ts val="3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dirty="0">
                <a:solidFill>
                  <a:srgbClr val="002060"/>
                </a:solidFill>
              </a:rPr>
              <a:t>Ustawa z dnia 27 kwietnia 2001 roku </a:t>
            </a:r>
            <a:r>
              <a:rPr lang="pl-PL" i="1" dirty="0">
                <a:solidFill>
                  <a:srgbClr val="002060"/>
                </a:solidFill>
              </a:rPr>
              <a:t>Prawo ochrony środowiska</a:t>
            </a:r>
          </a:p>
        </p:txBody>
      </p:sp>
      <p:sp>
        <p:nvSpPr>
          <p:cNvPr id="6" name="Strzałka: w dół 5">
            <a:extLst>
              <a:ext uri="{FF2B5EF4-FFF2-40B4-BE49-F238E27FC236}">
                <a16:creationId xmlns:a16="http://schemas.microsoft.com/office/drawing/2014/main" id="{6A9299DD-4900-4710-D874-B4E9549CC6C2}"/>
              </a:ext>
            </a:extLst>
          </p:cNvPr>
          <p:cNvSpPr/>
          <p:nvPr/>
        </p:nvSpPr>
        <p:spPr>
          <a:xfrm>
            <a:off x="5040153" y="2347824"/>
            <a:ext cx="562979" cy="53865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7" name="Strzałka: w dół 6">
            <a:extLst>
              <a:ext uri="{FF2B5EF4-FFF2-40B4-BE49-F238E27FC236}">
                <a16:creationId xmlns:a16="http://schemas.microsoft.com/office/drawing/2014/main" id="{FA89F63B-89FE-8AA0-DD0E-263F8B8E1DDB}"/>
              </a:ext>
            </a:extLst>
          </p:cNvPr>
          <p:cNvSpPr/>
          <p:nvPr/>
        </p:nvSpPr>
        <p:spPr>
          <a:xfrm>
            <a:off x="5040152" y="3454143"/>
            <a:ext cx="562979" cy="53865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0462770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FBD2B-2AB9-FA9E-FA2F-8EC4AC4634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0243341B-76B5-B1EC-DDD6-8CD7CFC60924}"/>
              </a:ext>
            </a:extLst>
          </p:cNvPr>
          <p:cNvSpPr txBox="1">
            <a:spLocks/>
          </p:cNvSpPr>
          <p:nvPr/>
        </p:nvSpPr>
        <p:spPr>
          <a:xfrm>
            <a:off x="900000" y="557496"/>
            <a:ext cx="9720000" cy="646331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Miejski Plan Adaptacji do zmian klimatu</a:t>
            </a:r>
            <a:endParaRPr lang="en-PL" sz="3200" b="1" dirty="0">
              <a:latin typeface="+mn-lt"/>
            </a:endParaRPr>
          </a:p>
        </p:txBody>
      </p:sp>
      <p:sp>
        <p:nvSpPr>
          <p:cNvPr id="2" name="pole tekstowe 1">
            <a:extLst>
              <a:ext uri="{FF2B5EF4-FFF2-40B4-BE49-F238E27FC236}">
                <a16:creationId xmlns:a16="http://schemas.microsoft.com/office/drawing/2014/main" id="{47DCE149-ABCB-EA43-3250-501D7CC0A482}"/>
              </a:ext>
            </a:extLst>
          </p:cNvPr>
          <p:cNvSpPr txBox="1"/>
          <p:nvPr/>
        </p:nvSpPr>
        <p:spPr>
          <a:xfrm>
            <a:off x="1211094" y="1373570"/>
            <a:ext cx="6969868" cy="49882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38163" indent="-538163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Dokument o charakterze </a:t>
            </a:r>
            <a:r>
              <a:rPr lang="pl-PL" dirty="0" err="1">
                <a:solidFill>
                  <a:srgbClr val="002060"/>
                </a:solidFill>
              </a:rPr>
              <a:t>strategiczno</a:t>
            </a:r>
            <a:r>
              <a:rPr lang="pl-PL" dirty="0">
                <a:solidFill>
                  <a:srgbClr val="002060"/>
                </a:solidFill>
              </a:rPr>
              <a:t>-wdrożeniowym;</a:t>
            </a:r>
          </a:p>
          <a:p>
            <a:pPr marL="538163" indent="-538163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Obejmujący zakresem obszar danego miasta;</a:t>
            </a:r>
          </a:p>
          <a:p>
            <a:pPr marL="538163" indent="-538163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Mający na celu zmniejszenie podatności miasta na zmiany klimatu, w tym poprawę zdolności przystosowania miasta do zmian klimatu;</a:t>
            </a:r>
          </a:p>
          <a:p>
            <a:pPr marL="538163" indent="-538163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Nie jest aktem prawa miejscowego.</a:t>
            </a:r>
          </a:p>
          <a:p>
            <a:pPr marL="538163" indent="-538163" algn="just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pl-PL" dirty="0">
              <a:solidFill>
                <a:srgbClr val="002060"/>
              </a:solidFill>
            </a:endParaRPr>
          </a:p>
          <a:p>
            <a:pPr marL="538163" indent="-538163" algn="just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endParaRPr lang="pl-PL" dirty="0">
              <a:solidFill>
                <a:srgbClr val="002060"/>
              </a:solidFill>
            </a:endParaRPr>
          </a:p>
          <a:p>
            <a:pPr marL="538163" indent="-538163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Jednym z obowiązkowych elementów dokumentu jest </a:t>
            </a:r>
            <a:br>
              <a:rPr lang="pl-PL" dirty="0">
                <a:solidFill>
                  <a:srgbClr val="002060"/>
                </a:solidFill>
              </a:rPr>
            </a:br>
            <a:r>
              <a:rPr lang="pl-PL" b="1" dirty="0">
                <a:solidFill>
                  <a:srgbClr val="002060"/>
                </a:solidFill>
              </a:rPr>
              <a:t>Koncepcja zagospodarowania wód opadowych</a:t>
            </a:r>
          </a:p>
          <a:p>
            <a:pPr algn="just">
              <a:lnSpc>
                <a:spcPts val="30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sz="2000" dirty="0">
              <a:solidFill>
                <a:srgbClr val="002060"/>
              </a:solidFill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9078DB62-42D1-F504-9518-7B8DFD8A00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05797" y="1852896"/>
            <a:ext cx="3586203" cy="4717237"/>
          </a:xfrm>
          <a:prstGeom prst="rect">
            <a:avLst/>
          </a:prstGeom>
        </p:spPr>
      </p:pic>
      <p:pic>
        <p:nvPicPr>
          <p:cNvPr id="3" name="Obraz 2" descr="Obraz zawierający zabawka, kreskówka&#10;&#10;Zawartość wygenerowana przez sztuczną inteligencję może być niepoprawna.">
            <a:extLst>
              <a:ext uri="{FF2B5EF4-FFF2-40B4-BE49-F238E27FC236}">
                <a16:creationId xmlns:a16="http://schemas.microsoft.com/office/drawing/2014/main" id="{782906F7-326C-630F-B271-B77BC23410D5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7980" y="-91573"/>
            <a:ext cx="2590800" cy="259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25472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284990-1FC8-F791-163F-192938DF68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>
            <a:extLst>
              <a:ext uri="{FF2B5EF4-FFF2-40B4-BE49-F238E27FC236}">
                <a16:creationId xmlns:a16="http://schemas.microsoft.com/office/drawing/2014/main" id="{8BD8E30F-B394-B789-815E-FF01294CA60B}"/>
              </a:ext>
            </a:extLst>
          </p:cNvPr>
          <p:cNvSpPr txBox="1">
            <a:spLocks/>
          </p:cNvSpPr>
          <p:nvPr/>
        </p:nvSpPr>
        <p:spPr>
          <a:xfrm>
            <a:off x="900001" y="557496"/>
            <a:ext cx="7284444" cy="221437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l-PL" sz="3200" b="1" dirty="0">
                <a:latin typeface="+mn-lt"/>
              </a:rPr>
              <a:t>Koncepcja zagospodarowania wód opadowych</a:t>
            </a:r>
            <a:endParaRPr lang="en-PL" sz="3200" b="1" dirty="0">
              <a:latin typeface="+mn-lt"/>
            </a:endParaRPr>
          </a:p>
        </p:txBody>
      </p:sp>
      <p:sp>
        <p:nvSpPr>
          <p:cNvPr id="3" name="pole tekstowe 2">
            <a:extLst>
              <a:ext uri="{FF2B5EF4-FFF2-40B4-BE49-F238E27FC236}">
                <a16:creationId xmlns:a16="http://schemas.microsoft.com/office/drawing/2014/main" id="{90E54B05-3DD5-547D-2228-2A70E18D5EB8}"/>
              </a:ext>
            </a:extLst>
          </p:cNvPr>
          <p:cNvSpPr txBox="1"/>
          <p:nvPr/>
        </p:nvSpPr>
        <p:spPr>
          <a:xfrm>
            <a:off x="900001" y="1203827"/>
            <a:ext cx="7555378" cy="33083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0850" indent="-45085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Cele:</a:t>
            </a:r>
          </a:p>
          <a:p>
            <a:pPr marL="801688" lvl="1" indent="-344488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Obniżenie zagrożenia podtopieniami, w tym powodziami błyskawicznymi;</a:t>
            </a:r>
          </a:p>
          <a:p>
            <a:pPr marL="801688" lvl="1" indent="-344488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Minimalizacja skutków suszy;</a:t>
            </a:r>
          </a:p>
          <a:p>
            <a:pPr marL="801688" lvl="1" indent="-344488">
              <a:lnSpc>
                <a:spcPts val="22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§"/>
            </a:pPr>
            <a:r>
              <a:rPr lang="pl-PL" dirty="0">
                <a:solidFill>
                  <a:srgbClr val="002060"/>
                </a:solidFill>
              </a:rPr>
              <a:t>Poprawa walorów estetycznych i przyrodniczych miasta.</a:t>
            </a:r>
          </a:p>
          <a:p>
            <a:pPr marL="450850" indent="-450850"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  <a:buFont typeface="Wingdings" panose="05000000000000000000" pitchFamily="2" charset="2"/>
              <a:buChar char="q"/>
            </a:pPr>
            <a:r>
              <a:rPr lang="pl-PL" dirty="0">
                <a:solidFill>
                  <a:srgbClr val="002060"/>
                </a:solidFill>
              </a:rPr>
              <a:t>Szczegółowość i zakres koncepcji powinny być uzależnione od specyfiki danego miasta oraz zakresu i aktualności dostępnych danych.</a:t>
            </a:r>
          </a:p>
          <a:p>
            <a:pPr>
              <a:lnSpc>
                <a:spcPts val="2600"/>
              </a:lnSpc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sz="2000" dirty="0">
              <a:solidFill>
                <a:srgbClr val="002060"/>
              </a:solidFill>
            </a:endParaRPr>
          </a:p>
        </p:txBody>
      </p:sp>
      <p:sp>
        <p:nvSpPr>
          <p:cNvPr id="5" name="pole tekstowe 4">
            <a:extLst>
              <a:ext uri="{FF2B5EF4-FFF2-40B4-BE49-F238E27FC236}">
                <a16:creationId xmlns:a16="http://schemas.microsoft.com/office/drawing/2014/main" id="{087E1AFA-2062-868C-12C7-7320804AEA39}"/>
              </a:ext>
            </a:extLst>
          </p:cNvPr>
          <p:cNvSpPr txBox="1"/>
          <p:nvPr/>
        </p:nvSpPr>
        <p:spPr>
          <a:xfrm>
            <a:off x="0" y="6346964"/>
            <a:ext cx="8392527" cy="7540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r>
              <a:rPr lang="pl-PL" sz="1100" i="1" dirty="0">
                <a:solidFill>
                  <a:srgbClr val="002060"/>
                </a:solidFill>
              </a:rPr>
              <a:t>Podręcznik adaptacji dla miast. Wytyczne do przygotowania Miejskiego Planu Adaptacji do zmian klimatu</a:t>
            </a:r>
            <a:r>
              <a:rPr lang="pl-PL" sz="1100" dirty="0">
                <a:solidFill>
                  <a:srgbClr val="002060"/>
                </a:solidFill>
              </a:rPr>
              <a:t>, 2023. IOŚ-PIB, Warszawa (https://klimada2.ios.gov.pl/podrecznik-adaptacji-do-zmian-klimatu-dla-miast/) </a:t>
            </a:r>
          </a:p>
          <a:p>
            <a:pPr algn="r">
              <a:spcBef>
                <a:spcPts val="600"/>
              </a:spcBef>
              <a:spcAft>
                <a:spcPts val="600"/>
              </a:spcAft>
              <a:buClr>
                <a:srgbClr val="92D050"/>
              </a:buClr>
            </a:pPr>
            <a:endParaRPr lang="pl-PL" sz="1100" dirty="0">
              <a:solidFill>
                <a:srgbClr val="002060"/>
              </a:solidFill>
            </a:endParaRPr>
          </a:p>
        </p:txBody>
      </p:sp>
      <p:pic>
        <p:nvPicPr>
          <p:cNvPr id="9" name="Obraz 8" descr="Obraz zawierający na wolnym powietrzu, budynek, niebo, Sąsiedztwo&#10;&#10;Zawartość wygenerowana przez AI może być niepoprawna.">
            <a:extLst>
              <a:ext uri="{FF2B5EF4-FFF2-40B4-BE49-F238E27FC236}">
                <a16:creationId xmlns:a16="http://schemas.microsoft.com/office/drawing/2014/main" id="{F44ED2D5-5AE3-D86B-9F15-35BCFE22E0D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852" r="30283"/>
          <a:stretch>
            <a:fillRect/>
          </a:stretch>
        </p:blipFill>
        <p:spPr>
          <a:xfrm>
            <a:off x="8455379" y="0"/>
            <a:ext cx="37366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9981264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Office Theme">
  <a:themeElements>
    <a:clrScheme name="IOS-PIB 1">
      <a:dk1>
        <a:srgbClr val="0D004B"/>
      </a:dk1>
      <a:lt1>
        <a:srgbClr val="FFFFFF"/>
      </a:lt1>
      <a:dk2>
        <a:srgbClr val="50A4D2"/>
      </a:dk2>
      <a:lt2>
        <a:srgbClr val="9BCA44"/>
      </a:lt2>
      <a:accent1>
        <a:srgbClr val="0064AC"/>
      </a:accent1>
      <a:accent2>
        <a:srgbClr val="61BE46"/>
      </a:accent2>
      <a:accent3>
        <a:srgbClr val="C1E8FA"/>
      </a:accent3>
      <a:accent4>
        <a:srgbClr val="AAD79B"/>
      </a:accent4>
      <a:accent5>
        <a:srgbClr val="E1EEFA"/>
      </a:accent5>
      <a:accent6>
        <a:srgbClr val="EEF0A5"/>
      </a:accent6>
      <a:hlink>
        <a:srgbClr val="61BE46"/>
      </a:hlink>
      <a:folHlink>
        <a:srgbClr val="0064A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ADF8D48C94647347AC1A1B8E420E0418" ma:contentTypeVersion="4" ma:contentTypeDescription="Utwórz nowy dokument." ma:contentTypeScope="" ma:versionID="7aec44ef1b66c3a51e48d78f9886f288">
  <xsd:schema xmlns:xsd="http://www.w3.org/2001/XMLSchema" xmlns:xs="http://www.w3.org/2001/XMLSchema" xmlns:p="http://schemas.microsoft.com/office/2006/metadata/properties" xmlns:ns1="http://schemas.microsoft.com/sharepoint/v3" xmlns:ns2="5fc289bd-d3de-4e33-bcdd-e4da85716066" xmlns:ns3="53127432-4619-4dc6-b9b7-9c307b4c7f91" targetNamespace="http://schemas.microsoft.com/office/2006/metadata/properties" ma:root="true" ma:fieldsID="7b8fdca0ca7aaa68ceefaaebcb03b1aa" ns1:_="" ns2:_="" ns3:_="">
    <xsd:import namespace="http://schemas.microsoft.com/sharepoint/v3"/>
    <xsd:import namespace="5fc289bd-d3de-4e33-bcdd-e4da85716066"/>
    <xsd:import namespace="53127432-4619-4dc6-b9b7-9c307b4c7f91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godzina" minOccurs="0"/>
                <xsd:element ref="ns1:PublishingStartDate" minOccurs="0"/>
                <xsd:element ref="ns1:PublishingExpirationDate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11" nillable="true" ma:displayName="Planowana data rozpoczęcia" ma:description="Kolumna Planowana data rozpoczęcia to kolumna witryny utworzona przez funkcję publikowania. Jest ona używana w celu określenia daty i godziny pierwszego wyświetlenia tej strony dla osób odwiedzających witrynę." ma:internalName="PublishingStartDate">
      <xsd:simpleType>
        <xsd:restriction base="dms:Unknown"/>
      </xsd:simpleType>
    </xsd:element>
    <xsd:element name="PublishingExpirationDate" ma:index="12" nillable="true" ma:displayName="Planowana data zakończenia" ma:description="Kolumna Planowana data zakończenia to kolumna witryny utworzona przez funkcję publikowania. Jest ona używana w celu określenia daty i godziny, od której ta strona nie będzie więcej wyświetlana dla osób odwiedzających witrynę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fc289bd-d3de-4e33-bcdd-e4da85716066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_dlc_DocId" ma:index="13" nillable="true" ma:displayName="Wartość identyfikatora dokumentu" ma:description="Wartość identyfikatora dokumentu przypisanego do tego elementu." ma:internalName="_dlc_DocId" ma:readOnly="true">
      <xsd:simpleType>
        <xsd:restriction base="dms:Text"/>
      </xsd:simpleType>
    </xsd:element>
    <xsd:element name="_dlc_DocIdUrl" ma:index="14" nillable="true" ma:displayName="Identyfikator dokumentu" ma:description="Łącze stałe do tego dokumentu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5" nillable="true" ma:displayName="Identyfikator trwały" ma:description="Zachowaj identyfikator podczas dodawania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127432-4619-4dc6-b9b7-9c307b4c7f91" elementFormDefault="qualified">
    <xsd:import namespace="http://schemas.microsoft.com/office/2006/documentManagement/types"/>
    <xsd:import namespace="http://schemas.microsoft.com/office/infopath/2007/PartnerControls"/>
    <xsd:element name="godzina" ma:index="10" nillable="true" ma:displayName="godzina" ma:format="DateTime" ma:internalName="godzina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5fc289bd-d3de-4e33-bcdd-e4da85716066">WM3ZFWZD7MDK-2102554853-171</_dlc_DocId>
    <_dlc_DocIdUrl xmlns="5fc289bd-d3de-4e33-bcdd-e4da85716066">
      <Url>http://intranet/_layouts/15/DocIdRedir.aspx?ID=WM3ZFWZD7MDK-2102554853-171</Url>
      <Description>WM3ZFWZD7MDK-2102554853-171</Description>
    </_dlc_DocIdUrl>
    <godzina xmlns="53127432-4619-4dc6-b9b7-9c307b4c7f91" xsi:nil="true"/>
    <PublishingExpirationDate xmlns="http://schemas.microsoft.com/sharepoint/v3" xsi:nil="true"/>
    <PublishingStartDate xmlns="http://schemas.microsoft.com/sharepoint/v3" xsi:nil="true"/>
    <SharedWithUsers xmlns="5fc289bd-d3de-4e33-bcdd-e4da85716066">
      <UserInfo>
        <DisplayName>Sielicka Anna</DisplayName>
        <AccountId>513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4E2A18A5-E0B9-482D-B830-9FE6779FB045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B1FBFAE6-C78E-46D6-90D0-E82928C257B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C1D39C1-4B99-4826-805A-8DC2B2439E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fc289bd-d3de-4e33-bcdd-e4da85716066"/>
    <ds:schemaRef ds:uri="53127432-4619-4dc6-b9b7-9c307b4c7f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4.xml><?xml version="1.0" encoding="utf-8"?>
<ds:datastoreItem xmlns:ds="http://schemas.openxmlformats.org/officeDocument/2006/customXml" ds:itemID="{12334920-23C5-4D1C-88F2-065474FA45B3}">
  <ds:schemaRefs>
    <ds:schemaRef ds:uri="5fc289bd-d3de-4e33-bcdd-e4da85716066"/>
    <ds:schemaRef ds:uri="http://www.w3.org/XML/1998/namespace"/>
    <ds:schemaRef ds:uri="http://schemas.microsoft.com/office/2006/documentManagement/types"/>
    <ds:schemaRef ds:uri="http://purl.org/dc/dcmitype/"/>
    <ds:schemaRef ds:uri="http://purl.org/dc/elements/1.1/"/>
    <ds:schemaRef ds:uri="http://schemas.microsoft.com/sharepoint/v3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53127432-4619-4dc6-b9b7-9c307b4c7f91"/>
    <ds:schemaRef ds:uri="http://purl.org/dc/terms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6742</TotalTime>
  <Words>1497</Words>
  <Application>Microsoft Office PowerPoint</Application>
  <PresentationFormat>Panoramiczny</PresentationFormat>
  <Paragraphs>142</Paragraphs>
  <Slides>26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26</vt:i4>
      </vt:variant>
    </vt:vector>
  </HeadingPairs>
  <TitlesOfParts>
    <vt:vector size="34" baseType="lpstr">
      <vt:lpstr>Arial</vt:lpstr>
      <vt:lpstr>Calibri</vt:lpstr>
      <vt:lpstr>Calibri Light</vt:lpstr>
      <vt:lpstr>Courier New</vt:lpstr>
      <vt:lpstr>Lato Regular</vt:lpstr>
      <vt:lpstr>Segoe UI Semibold</vt:lpstr>
      <vt:lpstr>Wingdings</vt:lpstr>
      <vt:lpstr>Office Theme</vt:lpstr>
      <vt:lpstr>Prezentacja programu PowerPoint</vt:lpstr>
      <vt:lpstr>Plan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Dziękuję za uwagę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Marek Chrostowski</dc:creator>
  <cp:lastModifiedBy>Łukasz</cp:lastModifiedBy>
  <cp:revision>71</cp:revision>
  <dcterms:created xsi:type="dcterms:W3CDTF">2020-10-16T17:46:25Z</dcterms:created>
  <dcterms:modified xsi:type="dcterms:W3CDTF">2025-11-03T15:56:14Z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0x010100ADF8D48C94647347AC1A1B8E420E0418</vt:lpwstr>
  </property>
  <property fmtid="{D5CDD505-2E9C-101B-9397-08002B2CF9AE}" pid="3" name="_dlc_DocIdItemGuid">
    <vt:lpwstr>fcbe6b45-55bc-41ed-b3b6-007c6a18fc1f</vt:lpwstr>
  </property>
</Properties>
</file>