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5" r:id="rId4"/>
    <p:sldId id="260" r:id="rId5"/>
    <p:sldId id="276" r:id="rId6"/>
    <p:sldId id="273" r:id="rId7"/>
    <p:sldId id="266" r:id="rId8"/>
  </p:sldIdLst>
  <p:sldSz cx="18288000" cy="10287000"/>
  <p:notesSz cx="6858000" cy="9144000"/>
  <p:embeddedFontLst>
    <p:embeddedFont>
      <p:font typeface="Arsenal Bold" panose="020B0604020202020204" charset="-18"/>
      <p:regular r:id="rId9"/>
      <p:bold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lisowski" initials="p" lastIdx="8" clrIdx="0">
    <p:extLst>
      <p:ext uri="{19B8F6BF-5375-455C-9EA6-DF929625EA0E}">
        <p15:presenceInfo xmlns:p15="http://schemas.microsoft.com/office/powerpoint/2012/main" userId="plisowsk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Styl jasny 3 — Ak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46" autoAdjust="0"/>
    <p:restoredTop sz="94641" autoAdjust="0"/>
  </p:normalViewPr>
  <p:slideViewPr>
    <p:cSldViewPr>
      <p:cViewPr varScale="1">
        <p:scale>
          <a:sx n="103" d="100"/>
          <a:sy n="103" d="100"/>
        </p:scale>
        <p:origin x="3366" y="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zpec@zpec.pl" TargetMode="External"/><Relationship Id="rId2" Type="http://schemas.openxmlformats.org/officeDocument/2006/relationships/hyperlink" Target="https://www.google.com/maps/place/data=!4m2!3m1!1s0x47113213495a0f29:0xe58983dafc03fbd?sa=X&amp;ved=1t:8290&amp;ictx=111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5659100" y="0"/>
            <a:ext cx="2628900" cy="10515600"/>
          </a:xfrm>
          <a:prstGeom prst="rect">
            <a:avLst/>
          </a:prstGeom>
          <a:solidFill>
            <a:srgbClr val="F6F6ED"/>
          </a:solidFill>
        </p:spPr>
      </p:sp>
      <p:sp>
        <p:nvSpPr>
          <p:cNvPr id="3" name="Freeform 3"/>
          <p:cNvSpPr/>
          <p:nvPr/>
        </p:nvSpPr>
        <p:spPr>
          <a:xfrm>
            <a:off x="15898196" y="7278101"/>
            <a:ext cx="2093265" cy="2809752"/>
          </a:xfrm>
          <a:custGeom>
            <a:avLst/>
            <a:gdLst/>
            <a:ahLst/>
            <a:cxnLst/>
            <a:rect l="l" t="t" r="r" b="b"/>
            <a:pathLst>
              <a:path w="2093265" h="2809752">
                <a:moveTo>
                  <a:pt x="0" y="0"/>
                </a:moveTo>
                <a:lnTo>
                  <a:pt x="2093265" y="0"/>
                </a:lnTo>
                <a:lnTo>
                  <a:pt x="2093265" y="2809752"/>
                </a:lnTo>
                <a:lnTo>
                  <a:pt x="0" y="28097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64770" y="1028700"/>
            <a:ext cx="15197791" cy="85520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l-PL" sz="9600" b="1" dirty="0">
                <a:solidFill>
                  <a:schemeClr val="bg1"/>
                </a:solidFill>
              </a:rPr>
              <a:t>Digitalizacja danych oraz  modernizacja i wymiana  infrastruktury ZPEC Zabrze</a:t>
            </a:r>
            <a:endParaRPr lang="pl-PL" sz="9600" dirty="0">
              <a:solidFill>
                <a:schemeClr val="bg1"/>
              </a:solidFill>
            </a:endParaRPr>
          </a:p>
          <a:p>
            <a:pPr algn="l">
              <a:lnSpc>
                <a:spcPts val="11403"/>
              </a:lnSpc>
            </a:pPr>
            <a:endParaRPr lang="pl-PL" sz="11756" b="1" dirty="0">
              <a:solidFill>
                <a:srgbClr val="F6F6ED"/>
              </a:solidFill>
              <a:latin typeface="Arsenal Bold"/>
              <a:ea typeface="Arsenal Bold"/>
              <a:cs typeface="Arsenal Bold"/>
              <a:sym typeface="Arsenal Bold"/>
            </a:endParaRPr>
          </a:p>
          <a:p>
            <a:pPr algn="l">
              <a:lnSpc>
                <a:spcPts val="11403"/>
              </a:lnSpc>
            </a:pPr>
            <a:endParaRPr lang="pl-PL" sz="3200" b="1" dirty="0">
              <a:solidFill>
                <a:srgbClr val="F6F6ED"/>
              </a:solidFill>
              <a:latin typeface="Arsenal Bold"/>
              <a:ea typeface="Arsenal Bold"/>
              <a:cs typeface="Arsenal Bold"/>
              <a:sym typeface="Arsenal Bold"/>
            </a:endParaRPr>
          </a:p>
          <a:p>
            <a:pPr algn="l">
              <a:lnSpc>
                <a:spcPts val="11403"/>
              </a:lnSpc>
            </a:pPr>
            <a:r>
              <a:rPr lang="pl-PL" sz="3200" b="1" dirty="0">
                <a:solidFill>
                  <a:srgbClr val="F6F6ED"/>
                </a:solidFill>
                <a:latin typeface="Arsenal Bold"/>
                <a:ea typeface="Arsenal Bold"/>
                <a:cs typeface="Arsenal Bold"/>
                <a:sym typeface="Arsenal Bold"/>
              </a:rPr>
              <a:t>Konferencja Innowacyjna Gmina 25, październik 2025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6873668" y="9258300"/>
            <a:ext cx="11566732" cy="1035566"/>
          </a:xfrm>
          <a:prstGeom prst="rect">
            <a:avLst/>
          </a:prstGeom>
          <a:solidFill>
            <a:srgbClr val="0070C0"/>
          </a:solidFill>
        </p:spPr>
      </p:sp>
      <p:sp>
        <p:nvSpPr>
          <p:cNvPr id="4" name="Freeform 4"/>
          <p:cNvSpPr/>
          <p:nvPr/>
        </p:nvSpPr>
        <p:spPr>
          <a:xfrm>
            <a:off x="1183721" y="-571500"/>
            <a:ext cx="5894832" cy="11430000"/>
          </a:xfrm>
          <a:custGeom>
            <a:avLst/>
            <a:gdLst/>
            <a:ahLst/>
            <a:cxnLst/>
            <a:rect l="l" t="t" r="r" b="b"/>
            <a:pathLst>
              <a:path w="5894832" h="11430000">
                <a:moveTo>
                  <a:pt x="0" y="0"/>
                </a:moveTo>
                <a:lnTo>
                  <a:pt x="5894832" y="0"/>
                </a:lnTo>
                <a:lnTo>
                  <a:pt x="5894832" y="11430000"/>
                </a:lnTo>
                <a:lnTo>
                  <a:pt x="0" y="1143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6938" r="-133645"/>
            </a:stretch>
          </a:blipFill>
        </p:spPr>
      </p:sp>
      <p:sp>
        <p:nvSpPr>
          <p:cNvPr id="5" name="AutoShape 5"/>
          <p:cNvSpPr/>
          <p:nvPr/>
        </p:nvSpPr>
        <p:spPr>
          <a:xfrm>
            <a:off x="778229" y="-2029293"/>
            <a:ext cx="47625" cy="10439400"/>
          </a:xfrm>
          <a:prstGeom prst="rect">
            <a:avLst/>
          </a:prstGeom>
          <a:solidFill>
            <a:srgbClr val="0070C0"/>
          </a:solidFill>
        </p:spPr>
      </p:sp>
      <p:sp>
        <p:nvSpPr>
          <p:cNvPr id="6" name="TextBox 6"/>
          <p:cNvSpPr txBox="1"/>
          <p:nvPr/>
        </p:nvSpPr>
        <p:spPr>
          <a:xfrm>
            <a:off x="295117" y="9516368"/>
            <a:ext cx="966223" cy="471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pl-PL" sz="2800" b="1" spc="221" dirty="0">
                <a:solidFill>
                  <a:srgbClr val="0070C0"/>
                </a:solidFill>
                <a:latin typeface="Arsenal Bold"/>
                <a:ea typeface="Arsenal Bold"/>
                <a:cs typeface="Arsenal Bold"/>
                <a:sym typeface="Arsenal Bold"/>
              </a:rPr>
              <a:t>1</a:t>
            </a:r>
            <a:endParaRPr lang="en-US" sz="2800" b="1" spc="221" dirty="0">
              <a:solidFill>
                <a:srgbClr val="0070C0"/>
              </a:solidFill>
              <a:latin typeface="Arsenal Bold"/>
              <a:ea typeface="Arsenal Bold"/>
              <a:cs typeface="Arsenal Bold"/>
              <a:sym typeface="Arsenal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182978" y="9582408"/>
            <a:ext cx="15111406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</a:pPr>
            <a:r>
              <a:rPr lang="pl-PL" sz="2400" b="1" spc="124" dirty="0">
                <a:solidFill>
                  <a:srgbClr val="F6F6ED"/>
                </a:solidFill>
                <a:latin typeface="Arsenal Bold"/>
                <a:ea typeface="Arsenal Bold"/>
                <a:cs typeface="Arsenal Bold"/>
                <a:sym typeface="Arsenal Bold"/>
              </a:rPr>
              <a:t>ZABRZAŃSKIE PRZEDSIĘBIORSTWO ENERGETYKI CIEPLNEJ</a:t>
            </a:r>
            <a:endParaRPr lang="en-US" sz="2400" b="1" spc="124" dirty="0">
              <a:solidFill>
                <a:srgbClr val="F6F6ED"/>
              </a:solidFill>
              <a:latin typeface="Arsenal Bold"/>
              <a:ea typeface="Arsenal Bold"/>
              <a:cs typeface="Arsenal Bold"/>
              <a:sym typeface="Arsenal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7440503" y="210937"/>
            <a:ext cx="9853882" cy="997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99"/>
              </a:lnSpc>
            </a:pPr>
            <a:r>
              <a:rPr lang="pl-PL" sz="6399" b="1" spc="127" dirty="0">
                <a:solidFill>
                  <a:srgbClr val="0070C0"/>
                </a:solidFill>
                <a:latin typeface="Arsenal Bold"/>
                <a:ea typeface="Arsenal Bold"/>
                <a:cs typeface="Arsenal Bold"/>
                <a:sym typeface="Arsenal Bold"/>
              </a:rPr>
              <a:t>ZPEC</a:t>
            </a:r>
            <a:endParaRPr lang="en-US" sz="6399" b="1" spc="127" dirty="0">
              <a:solidFill>
                <a:srgbClr val="0070C0"/>
              </a:solidFill>
              <a:latin typeface="Arsenal Bold"/>
              <a:ea typeface="Arsenal Bold"/>
              <a:cs typeface="Arsenal Bold"/>
              <a:sym typeface="Arsenal Bold"/>
            </a:endParaRP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C51D70BB-F944-1906-5AE2-2CF26D44B7BC}"/>
              </a:ext>
            </a:extLst>
          </p:cNvPr>
          <p:cNvSpPr/>
          <p:nvPr/>
        </p:nvSpPr>
        <p:spPr>
          <a:xfrm>
            <a:off x="7436420" y="1790700"/>
            <a:ext cx="1021077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400" dirty="0"/>
              <a:t>Zabrzańskie Przedsiębiorstwo Energetyki Cieplnej Spółka z ograniczoną odpowiedzialnością jest specjalistycznym, branżowym przedsiębiorstwem ciepłowniczym o 55-letnim doświadczeniu, które zajmuje się wytwarzaniem, </a:t>
            </a:r>
            <a:r>
              <a:rPr lang="pl-PL" sz="2400" dirty="0" err="1"/>
              <a:t>przesyłem</a:t>
            </a:r>
            <a:r>
              <a:rPr lang="pl-PL" sz="2400" dirty="0"/>
              <a:t> i dystrybucją ciepła systemowego.</a:t>
            </a:r>
          </a:p>
          <a:p>
            <a:pPr algn="just"/>
            <a:endParaRPr lang="pl-PL" sz="2400" dirty="0"/>
          </a:p>
          <a:p>
            <a:pPr algn="just"/>
            <a:r>
              <a:rPr lang="pl-PL" sz="2400" dirty="0"/>
              <a:t>Naszym nadrzędnym celem jest zadowolenie klienta. Nowoczesne technologie i wykwalifikowana kadra są gwarantem wysokiej jakości  usług, które dodatkowo bazują na blisko 55-letnim doświadczeniu.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CFFE1434-E5C9-E872-F470-86B1E3BC8681}"/>
              </a:ext>
            </a:extLst>
          </p:cNvPr>
          <p:cNvSpPr/>
          <p:nvPr/>
        </p:nvSpPr>
        <p:spPr>
          <a:xfrm>
            <a:off x="7548725" y="5304476"/>
            <a:ext cx="96543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400" dirty="0">
                <a:ea typeface="Calibri" panose="020F0502020204030204" pitchFamily="34" charset="0"/>
              </a:rPr>
              <a:t>W skład infrastruktury ZPEC wchodzi:</a:t>
            </a:r>
          </a:p>
          <a:p>
            <a:pPr algn="just"/>
            <a:endParaRPr lang="pl-PL" sz="2400" dirty="0">
              <a:ea typeface="Calibri" panose="020F0502020204030204" pitchFamily="34" charset="0"/>
            </a:endParaRPr>
          </a:p>
          <a:p>
            <a:pPr marL="457200" indent="-457200" algn="just">
              <a:buFontTx/>
              <a:buChar char="-"/>
            </a:pPr>
            <a:r>
              <a:rPr lang="pl-PL" sz="2400" dirty="0">
                <a:ea typeface="Calibri" panose="020F0502020204030204" pitchFamily="34" charset="0"/>
              </a:rPr>
              <a:t>119,39 km sieci ciepłowniczej,</a:t>
            </a:r>
          </a:p>
          <a:p>
            <a:pPr marL="457200" indent="-457200" algn="just">
              <a:buFontTx/>
              <a:buChar char="-"/>
            </a:pPr>
            <a:r>
              <a:rPr lang="pl-PL" sz="2400" dirty="0">
                <a:ea typeface="Calibri" panose="020F0502020204030204" pitchFamily="34" charset="0"/>
              </a:rPr>
              <a:t>600 węzłów cieplnych, z czego 278 jest sterowanych zdalnie,</a:t>
            </a:r>
          </a:p>
          <a:p>
            <a:pPr marL="457200" indent="-457200" algn="just">
              <a:buFontTx/>
              <a:buChar char="-"/>
            </a:pPr>
            <a:r>
              <a:rPr lang="pl-PL" sz="2400" dirty="0">
                <a:ea typeface="Calibri" panose="020F0502020204030204" pitchFamily="34" charset="0"/>
              </a:rPr>
              <a:t>1450 urządzeń rozliczeniowo-pomiarowych.</a:t>
            </a:r>
          </a:p>
          <a:p>
            <a:pPr marL="457200" indent="-457200" algn="just">
              <a:buFontTx/>
              <a:buChar char="-"/>
            </a:pPr>
            <a:endParaRPr lang="pl-PL" sz="2400" dirty="0">
              <a:ea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945368" y="-571500"/>
            <a:ext cx="5894832" cy="11430000"/>
          </a:xfrm>
          <a:custGeom>
            <a:avLst/>
            <a:gdLst/>
            <a:ahLst/>
            <a:cxnLst/>
            <a:rect l="l" t="t" r="r" b="b"/>
            <a:pathLst>
              <a:path w="5894832" h="11430000">
                <a:moveTo>
                  <a:pt x="0" y="0"/>
                </a:moveTo>
                <a:lnTo>
                  <a:pt x="5894832" y="0"/>
                </a:lnTo>
                <a:lnTo>
                  <a:pt x="5894832" y="11430000"/>
                </a:lnTo>
                <a:lnTo>
                  <a:pt x="0" y="1143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4268" r="-191978"/>
            </a:stretch>
          </a:blipFill>
        </p:spPr>
      </p:sp>
      <p:sp>
        <p:nvSpPr>
          <p:cNvPr id="3" name="AutoShape 3"/>
          <p:cNvSpPr/>
          <p:nvPr/>
        </p:nvSpPr>
        <p:spPr>
          <a:xfrm>
            <a:off x="-287213" y="9258300"/>
            <a:ext cx="11270681" cy="1035566"/>
          </a:xfrm>
          <a:prstGeom prst="rect">
            <a:avLst/>
          </a:prstGeom>
          <a:solidFill>
            <a:srgbClr val="0070C0"/>
          </a:solidFill>
        </p:spPr>
      </p:sp>
      <p:grpSp>
        <p:nvGrpSpPr>
          <p:cNvPr id="4" name="Group 4"/>
          <p:cNvGrpSpPr/>
          <p:nvPr/>
        </p:nvGrpSpPr>
        <p:grpSpPr>
          <a:xfrm>
            <a:off x="17004789" y="-2062313"/>
            <a:ext cx="966223" cy="12017467"/>
            <a:chOff x="0" y="0"/>
            <a:chExt cx="1288297" cy="16023289"/>
          </a:xfrm>
        </p:grpSpPr>
        <p:sp>
          <p:nvSpPr>
            <p:cNvPr id="5" name="AutoShape 5"/>
            <p:cNvSpPr/>
            <p:nvPr/>
          </p:nvSpPr>
          <p:spPr>
            <a:xfrm>
              <a:off x="644149" y="0"/>
              <a:ext cx="63500" cy="13919200"/>
            </a:xfrm>
            <a:prstGeom prst="rect">
              <a:avLst/>
            </a:prstGeom>
            <a:solidFill>
              <a:srgbClr val="0070C0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15410091"/>
              <a:ext cx="1288297" cy="6131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19"/>
                </a:lnSpc>
              </a:pPr>
              <a:r>
                <a:rPr lang="pl-PL" sz="2800" b="1" spc="221" dirty="0">
                  <a:solidFill>
                    <a:srgbClr val="0070C0"/>
                  </a:solidFill>
                  <a:latin typeface="Arsenal Bold"/>
                  <a:ea typeface="Arsenal Bold"/>
                  <a:cs typeface="Arsenal Bold"/>
                  <a:sym typeface="Arsenal Bold"/>
                </a:rPr>
                <a:t>2</a:t>
              </a:r>
              <a:endParaRPr lang="en-US" sz="2800" b="1" spc="221" dirty="0">
                <a:solidFill>
                  <a:srgbClr val="0070C0"/>
                </a:solidFill>
                <a:latin typeface="Arsenal Bold"/>
                <a:ea typeface="Arsenal Bold"/>
                <a:cs typeface="Arsenal Bold"/>
                <a:sym typeface="Arsenal Bold"/>
              </a:endParaRP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99709" y="149459"/>
            <a:ext cx="10583734" cy="8467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55"/>
              </a:lnSpc>
            </a:pPr>
            <a:r>
              <a:rPr lang="pl-PL" sz="5564" b="1" spc="111" dirty="0">
                <a:solidFill>
                  <a:srgbClr val="0070C0"/>
                </a:solidFill>
                <a:latin typeface="Arsenal Bold"/>
                <a:ea typeface="Arsenal Bold"/>
                <a:cs typeface="Arsenal Bold"/>
                <a:sym typeface="Arsenal Bold"/>
              </a:rPr>
              <a:t>Inteligentne sieci ciepłownicze</a:t>
            </a:r>
            <a:endParaRPr lang="en-US" sz="5564" b="1" spc="111" dirty="0">
              <a:solidFill>
                <a:srgbClr val="0070C0"/>
              </a:solidFill>
              <a:latin typeface="Arsenal Bold"/>
              <a:ea typeface="Arsenal Bold"/>
              <a:cs typeface="Arsenal Bold"/>
              <a:sym typeface="Arsenal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223545" y="9549388"/>
            <a:ext cx="15111406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pl-PL" sz="2400" b="1" spc="124" dirty="0">
                <a:solidFill>
                  <a:srgbClr val="F6F6ED"/>
                </a:solidFill>
                <a:latin typeface="Arsenal Bold"/>
                <a:ea typeface="Arsenal Bold"/>
                <a:cs typeface="Arsenal Bold"/>
                <a:sym typeface="Arsenal Bold"/>
              </a:rPr>
              <a:t>ZABRZAŃSKIE PRZEDSIĘBIORSTWO ENERGETYKI CIEPLNEJ</a:t>
            </a:r>
            <a:endParaRPr lang="en-US" sz="2400" b="1" spc="124" dirty="0">
              <a:solidFill>
                <a:srgbClr val="F6F6ED"/>
              </a:solidFill>
              <a:latin typeface="Arsenal Bold"/>
              <a:ea typeface="Arsenal Bold"/>
              <a:cs typeface="Arsenal Bold"/>
              <a:sym typeface="Arsenal Bold"/>
            </a:endParaRP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CB380326-0B86-8B8F-E12E-BAC1442654AD}"/>
              </a:ext>
            </a:extLst>
          </p:cNvPr>
          <p:cNvSpPr/>
          <p:nvPr/>
        </p:nvSpPr>
        <p:spPr>
          <a:xfrm>
            <a:off x="120651" y="2118936"/>
            <a:ext cx="1068552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800" dirty="0"/>
              <a:t>Digitalizacja sieci ciepłowniczych, to wdrożenie rozwiązań IT, </a:t>
            </a:r>
            <a:r>
              <a:rPr lang="pl-PL" sz="2800" dirty="0" err="1"/>
              <a:t>IoT</a:t>
            </a:r>
            <a:r>
              <a:rPr lang="pl-PL" sz="2800" dirty="0"/>
              <a:t> oraz zaawansowanej analityki, które w czasie rzeczywistym przetwarzają zgromadzone dane o stanie infrastruktury.</a:t>
            </a:r>
          </a:p>
          <a:p>
            <a:pPr algn="just"/>
            <a:endParaRPr lang="pl-PL" sz="2800" dirty="0"/>
          </a:p>
          <a:p>
            <a:pPr algn="just"/>
            <a:endParaRPr lang="pl-PL" sz="2800" dirty="0"/>
          </a:p>
          <a:p>
            <a:pPr algn="just"/>
            <a:endParaRPr lang="pl-PL" sz="2600" dirty="0"/>
          </a:p>
          <a:p>
            <a:pPr algn="just"/>
            <a:endParaRPr lang="pl-PL" sz="2600" dirty="0"/>
          </a:p>
          <a:p>
            <a:pPr algn="just"/>
            <a:endParaRPr lang="pl-PL" sz="2600" dirty="0"/>
          </a:p>
          <a:p>
            <a:pPr algn="just"/>
            <a:endParaRPr lang="pl-PL" sz="2600" dirty="0"/>
          </a:p>
          <a:p>
            <a:pPr algn="just"/>
            <a:endParaRPr lang="pl-PL" sz="2600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0C301C1C-1B89-EF6D-2DC6-4D97AB984282}"/>
              </a:ext>
            </a:extLst>
          </p:cNvPr>
          <p:cNvSpPr/>
          <p:nvPr/>
        </p:nvSpPr>
        <p:spPr>
          <a:xfrm>
            <a:off x="103545" y="4457700"/>
            <a:ext cx="103401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800" dirty="0">
                <a:ea typeface="Calibri" panose="020F0502020204030204" pitchFamily="34" charset="0"/>
              </a:rPr>
              <a:t>Inwestycja pn. </a:t>
            </a:r>
            <a:r>
              <a:rPr lang="pl-PL" sz="2800" dirty="0"/>
              <a:t>„Inteligentne sieci ciepłownicze ZPEC Sp. z o.o. w Zabrzu - monitoring i optymalizacja pracy”, planowana jest do realizacji w ramach III naboru Narodowego Funduszu Ochrony Środowiska i Gospodarki Wodnej, programu priorytetowego „Digitalizacja sieci ciepłowniczej”</a:t>
            </a:r>
          </a:p>
          <a:p>
            <a:pPr algn="just"/>
            <a:r>
              <a:rPr lang="pl-PL" sz="2800" dirty="0">
                <a:ea typeface="Calibri" panose="020F0502020204030204" pitchFamily="34" charset="0"/>
              </a:rPr>
              <a:t>Główna faza projektu zaplanowana jest  na lata 2027 – 2028.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945368" y="-571500"/>
            <a:ext cx="5894832" cy="11430000"/>
          </a:xfrm>
          <a:custGeom>
            <a:avLst/>
            <a:gdLst/>
            <a:ahLst/>
            <a:cxnLst/>
            <a:rect l="l" t="t" r="r" b="b"/>
            <a:pathLst>
              <a:path w="5894832" h="11430000">
                <a:moveTo>
                  <a:pt x="0" y="0"/>
                </a:moveTo>
                <a:lnTo>
                  <a:pt x="5894832" y="0"/>
                </a:lnTo>
                <a:lnTo>
                  <a:pt x="5894832" y="11430000"/>
                </a:lnTo>
                <a:lnTo>
                  <a:pt x="0" y="1143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3219" r="-38158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7004789" y="-2062313"/>
            <a:ext cx="966223" cy="12017467"/>
            <a:chOff x="0" y="0"/>
            <a:chExt cx="1288297" cy="16023289"/>
          </a:xfrm>
        </p:grpSpPr>
        <p:sp>
          <p:nvSpPr>
            <p:cNvPr id="5" name="AutoShape 5"/>
            <p:cNvSpPr/>
            <p:nvPr/>
          </p:nvSpPr>
          <p:spPr>
            <a:xfrm>
              <a:off x="644149" y="0"/>
              <a:ext cx="63500" cy="13919200"/>
            </a:xfrm>
            <a:prstGeom prst="rect">
              <a:avLst/>
            </a:prstGeom>
            <a:solidFill>
              <a:srgbClr val="0070C0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15410091"/>
              <a:ext cx="1288297" cy="6131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19"/>
                </a:lnSpc>
              </a:pPr>
              <a:r>
                <a:rPr lang="pl-PL" sz="2800" b="1" spc="221" dirty="0">
                  <a:solidFill>
                    <a:srgbClr val="0070C0"/>
                  </a:solidFill>
                  <a:latin typeface="Arsenal Bold"/>
                  <a:ea typeface="Arsenal Bold"/>
                  <a:cs typeface="Arsenal Bold"/>
                  <a:sym typeface="Arsenal Bold"/>
                </a:rPr>
                <a:t>3</a:t>
              </a:r>
              <a:endParaRPr lang="en-US" sz="2800" b="1" spc="221" dirty="0">
                <a:solidFill>
                  <a:srgbClr val="0070C0"/>
                </a:solidFill>
                <a:latin typeface="Arsenal Bold"/>
                <a:ea typeface="Arsenal Bold"/>
                <a:cs typeface="Arsenal Bold"/>
                <a:sym typeface="Arsenal Bold"/>
              </a:endParaRPr>
            </a:p>
          </p:txBody>
        </p:sp>
      </p:grpSp>
      <p:sp>
        <p:nvSpPr>
          <p:cNvPr id="3" name="TextBox 17">
            <a:extLst>
              <a:ext uri="{FF2B5EF4-FFF2-40B4-BE49-F238E27FC236}">
                <a16:creationId xmlns:a16="http://schemas.microsoft.com/office/drawing/2014/main" id="{394426E6-4C5A-5524-CE1E-CAE0D0FD56D4}"/>
              </a:ext>
            </a:extLst>
          </p:cNvPr>
          <p:cNvSpPr txBox="1"/>
          <p:nvPr/>
        </p:nvSpPr>
        <p:spPr>
          <a:xfrm>
            <a:off x="-789293" y="15446"/>
            <a:ext cx="7615445" cy="9689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999"/>
              </a:lnSpc>
            </a:pPr>
            <a:r>
              <a:rPr lang="pl-PL" sz="6399" b="1" spc="127" dirty="0">
                <a:solidFill>
                  <a:srgbClr val="0070C0"/>
                </a:solidFill>
                <a:latin typeface="Arsenal Bold"/>
                <a:ea typeface="Arsenal Bold"/>
                <a:cs typeface="Arsenal Bold"/>
                <a:sym typeface="Arsenal Bold"/>
              </a:rPr>
              <a:t>Stan docelowy</a:t>
            </a:r>
            <a:endParaRPr lang="en-US" sz="6399" b="1" spc="127" dirty="0">
              <a:solidFill>
                <a:srgbClr val="0070C0"/>
              </a:solidFill>
              <a:latin typeface="Arsenal Bold"/>
              <a:ea typeface="Arsenal Bold"/>
              <a:cs typeface="Arsenal Bold"/>
              <a:sym typeface="Arsenal Bold"/>
            </a:endParaRP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2C6B16FF-C29F-4B51-F8CD-5067C2EB3C1D}"/>
              </a:ext>
            </a:extLst>
          </p:cNvPr>
          <p:cNvSpPr/>
          <p:nvPr/>
        </p:nvSpPr>
        <p:spPr>
          <a:xfrm>
            <a:off x="247608" y="1240667"/>
            <a:ext cx="991105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pl-PL" sz="2400" b="1" dirty="0"/>
              <a:t>Instalacja urządzeń do zdalnego monitoringu i sterowania:</a:t>
            </a:r>
            <a:r>
              <a:rPr lang="pl-PL" sz="2400" dirty="0"/>
              <a:t> ok. 315 szt. węzłów cieplny ZPEC Sp. z o.o. zostanie wyposażonych w urządzenia umożliwiające zdalny monitoring oraz zmianę parametrów pracy, co pozwoli na bieżące zarządzanie systemem bez konieczności fizycznej interwencji.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841FB8F6-4D10-50D5-E647-6B704F84457B}"/>
              </a:ext>
            </a:extLst>
          </p:cNvPr>
          <p:cNvSpPr/>
          <p:nvPr/>
        </p:nvSpPr>
        <p:spPr>
          <a:xfrm>
            <a:off x="247608" y="2856124"/>
            <a:ext cx="991105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pl-PL" sz="2400" b="1" dirty="0"/>
              <a:t>Automatyczny odczyt pomiarów:</a:t>
            </a:r>
            <a:r>
              <a:rPr lang="pl-PL" sz="2400" dirty="0"/>
              <a:t> Rozwiązanie przewiduje zdalny i automatyczny odczyt danych z węzłów w tym także ciepłomierzy oraz wodomierzy z węzłów cieplnych Odbiorców, co zagwarantuje ciągłość i precyzyjność zbierania danych operacyjnych.</a:t>
            </a: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4168C526-73F4-5871-13AF-FB54646451EB}"/>
              </a:ext>
            </a:extLst>
          </p:cNvPr>
          <p:cNvSpPr/>
          <p:nvPr/>
        </p:nvSpPr>
        <p:spPr>
          <a:xfrm>
            <a:off x="223544" y="4352073"/>
            <a:ext cx="991105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pl-PL" sz="2400" b="1" dirty="0"/>
              <a:t>Integracja z istniejącą infrastrukturą:</a:t>
            </a:r>
          </a:p>
          <a:p>
            <a:pPr marL="742950" lvl="1" indent="-285750" algn="just">
              <a:buFontTx/>
              <a:buChar char="-"/>
            </a:pPr>
            <a:r>
              <a:rPr lang="pl-PL" sz="2400" dirty="0"/>
              <a:t>Węzły cieplne ZPEC Sp. z o.o.: W ramach projektu zintegrowane z nowym systemem zostanie 278 szt. już monitorowanych węzłów Spółki.</a:t>
            </a:r>
          </a:p>
          <a:p>
            <a:pPr marL="742950" lvl="1" indent="-285750" algn="just">
              <a:buFontTx/>
              <a:buChar char="-"/>
            </a:pPr>
            <a:r>
              <a:rPr lang="pl-PL" sz="2400" dirty="0"/>
              <a:t>Węzły cieplne Odbiorców: Projekt obejmuje wymianę ok. 200 szt. ciepłomierzy oraz 500 szt. wodomierzy w węzłach Odbiorców wraz z  zapewnieniem transmisji danych z tych urządzeń.</a:t>
            </a:r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id="{8439DFA0-3533-3DDC-CFAF-881EC2F0515B}"/>
              </a:ext>
            </a:extLst>
          </p:cNvPr>
          <p:cNvSpPr/>
          <p:nvPr/>
        </p:nvSpPr>
        <p:spPr>
          <a:xfrm>
            <a:off x="247608" y="7562417"/>
            <a:ext cx="105331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pl-PL" sz="2400" b="1" dirty="0"/>
              <a:t>Dostawa oprogramowania do predykcji temperatury zasilania sieci.</a:t>
            </a:r>
            <a:endParaRPr lang="pl-PL" sz="2400" dirty="0"/>
          </a:p>
        </p:txBody>
      </p:sp>
      <p:sp>
        <p:nvSpPr>
          <p:cNvPr id="19" name="Prostokąt 18">
            <a:extLst>
              <a:ext uri="{FF2B5EF4-FFF2-40B4-BE49-F238E27FC236}">
                <a16:creationId xmlns:a16="http://schemas.microsoft.com/office/drawing/2014/main" id="{A9810AE5-EB9F-05A1-F46C-044CB2ABA343}"/>
              </a:ext>
            </a:extLst>
          </p:cNvPr>
          <p:cNvSpPr/>
          <p:nvPr/>
        </p:nvSpPr>
        <p:spPr>
          <a:xfrm>
            <a:off x="247608" y="6671165"/>
            <a:ext cx="99110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pl-PL" sz="2400" b="1" dirty="0"/>
              <a:t>Instalacja urządzeń do lokalizacji wycieków i zalania komór ciepłowniczych.</a:t>
            </a:r>
            <a:endParaRPr lang="pl-PL" sz="2400" dirty="0"/>
          </a:p>
        </p:txBody>
      </p:sp>
      <p:sp>
        <p:nvSpPr>
          <p:cNvPr id="20" name="AutoShape 3">
            <a:extLst>
              <a:ext uri="{FF2B5EF4-FFF2-40B4-BE49-F238E27FC236}">
                <a16:creationId xmlns:a16="http://schemas.microsoft.com/office/drawing/2014/main" id="{AE44671F-8085-25CF-57D0-3A0212FFB0DA}"/>
              </a:ext>
            </a:extLst>
          </p:cNvPr>
          <p:cNvSpPr/>
          <p:nvPr/>
        </p:nvSpPr>
        <p:spPr>
          <a:xfrm>
            <a:off x="-287213" y="9258300"/>
            <a:ext cx="11270681" cy="1035566"/>
          </a:xfrm>
          <a:prstGeom prst="rect">
            <a:avLst/>
          </a:prstGeom>
          <a:solidFill>
            <a:srgbClr val="0070C0"/>
          </a:solidFill>
        </p:spPr>
      </p:sp>
      <p:sp>
        <p:nvSpPr>
          <p:cNvPr id="21" name="TextBox 9">
            <a:extLst>
              <a:ext uri="{FF2B5EF4-FFF2-40B4-BE49-F238E27FC236}">
                <a16:creationId xmlns:a16="http://schemas.microsoft.com/office/drawing/2014/main" id="{65F958B2-D575-EC0C-1568-BC84CE1BBED7}"/>
              </a:ext>
            </a:extLst>
          </p:cNvPr>
          <p:cNvSpPr txBox="1"/>
          <p:nvPr/>
        </p:nvSpPr>
        <p:spPr>
          <a:xfrm>
            <a:off x="223545" y="9549388"/>
            <a:ext cx="15111406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pl-PL" sz="2400" b="1" spc="124" dirty="0">
                <a:solidFill>
                  <a:srgbClr val="F6F6ED"/>
                </a:solidFill>
                <a:latin typeface="Arsenal Bold"/>
                <a:ea typeface="Arsenal Bold"/>
                <a:cs typeface="Arsenal Bold"/>
                <a:sym typeface="Arsenal Bold"/>
              </a:rPr>
              <a:t>ZABRZAŃSKIE PRZEDSIĘBIORSTWO ENERGETYKI CIEPLNEJ</a:t>
            </a:r>
            <a:endParaRPr lang="en-US" sz="2400" b="1" spc="124" dirty="0">
              <a:solidFill>
                <a:srgbClr val="F6F6ED"/>
              </a:solidFill>
              <a:latin typeface="Arsenal Bold"/>
              <a:ea typeface="Arsenal Bold"/>
              <a:cs typeface="Arsenal Bold"/>
              <a:sym typeface="Arsenal Bold"/>
            </a:endParaRPr>
          </a:p>
        </p:txBody>
      </p:sp>
      <p:sp>
        <p:nvSpPr>
          <p:cNvPr id="22" name="Prostokąt 21">
            <a:extLst>
              <a:ext uri="{FF2B5EF4-FFF2-40B4-BE49-F238E27FC236}">
                <a16:creationId xmlns:a16="http://schemas.microsoft.com/office/drawing/2014/main" id="{8D5924DA-51BF-3CF2-9D67-389D2C3E77EC}"/>
              </a:ext>
            </a:extLst>
          </p:cNvPr>
          <p:cNvSpPr/>
          <p:nvPr/>
        </p:nvSpPr>
        <p:spPr>
          <a:xfrm>
            <a:off x="223545" y="8579945"/>
            <a:ext cx="99110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pl-PL" sz="2400" b="1" dirty="0"/>
              <a:t>Dostawa drona z kamerą termowizyjną.</a:t>
            </a:r>
            <a:endParaRPr lang="pl-PL" sz="2400" dirty="0"/>
          </a:p>
        </p:txBody>
      </p:sp>
      <p:sp>
        <p:nvSpPr>
          <p:cNvPr id="23" name="Prostokąt 22">
            <a:extLst>
              <a:ext uri="{FF2B5EF4-FFF2-40B4-BE49-F238E27FC236}">
                <a16:creationId xmlns:a16="http://schemas.microsoft.com/office/drawing/2014/main" id="{146C9A67-4473-C840-96E8-7B1E2EA8525B}"/>
              </a:ext>
            </a:extLst>
          </p:cNvPr>
          <p:cNvSpPr/>
          <p:nvPr/>
        </p:nvSpPr>
        <p:spPr>
          <a:xfrm>
            <a:off x="223544" y="8071181"/>
            <a:ext cx="105331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pl-PL" sz="2400" b="1" dirty="0"/>
              <a:t>Integracja z systemem billingowym.</a:t>
            </a:r>
            <a:endParaRPr lang="pl-PL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DCE5DC1-E5D3-A3A3-AC96-F592782E24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Łącznik prosty 38">
            <a:extLst>
              <a:ext uri="{FF2B5EF4-FFF2-40B4-BE49-F238E27FC236}">
                <a16:creationId xmlns:a16="http://schemas.microsoft.com/office/drawing/2014/main" id="{EB9398CC-2969-8438-459B-A8016D33DB24}"/>
              </a:ext>
            </a:extLst>
          </p:cNvPr>
          <p:cNvCxnSpPr>
            <a:cxnSpLocks/>
          </p:cNvCxnSpPr>
          <p:nvPr/>
        </p:nvCxnSpPr>
        <p:spPr>
          <a:xfrm flipH="1">
            <a:off x="2442816" y="3822631"/>
            <a:ext cx="304453" cy="249221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Łącznik prosty 39">
            <a:extLst>
              <a:ext uri="{FF2B5EF4-FFF2-40B4-BE49-F238E27FC236}">
                <a16:creationId xmlns:a16="http://schemas.microsoft.com/office/drawing/2014/main" id="{36B69A9B-CD09-0AF6-C0CD-E1FEA3668EDE}"/>
              </a:ext>
            </a:extLst>
          </p:cNvPr>
          <p:cNvCxnSpPr>
            <a:cxnSpLocks/>
          </p:cNvCxnSpPr>
          <p:nvPr/>
        </p:nvCxnSpPr>
        <p:spPr>
          <a:xfrm flipH="1">
            <a:off x="2699201" y="3760598"/>
            <a:ext cx="328563" cy="295446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Łącznik prosty 31">
            <a:extLst>
              <a:ext uri="{FF2B5EF4-FFF2-40B4-BE49-F238E27FC236}">
                <a16:creationId xmlns:a16="http://schemas.microsoft.com/office/drawing/2014/main" id="{4E8ADA7F-C0A2-9DB9-3C29-B43047F2C3E7}"/>
              </a:ext>
            </a:extLst>
          </p:cNvPr>
          <p:cNvCxnSpPr>
            <a:cxnSpLocks/>
          </p:cNvCxnSpPr>
          <p:nvPr/>
        </p:nvCxnSpPr>
        <p:spPr>
          <a:xfrm>
            <a:off x="3240766" y="3687485"/>
            <a:ext cx="2644462" cy="2501427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trzałka: zakrzywiona w dół 24">
            <a:extLst>
              <a:ext uri="{FF2B5EF4-FFF2-40B4-BE49-F238E27FC236}">
                <a16:creationId xmlns:a16="http://schemas.microsoft.com/office/drawing/2014/main" id="{EFE23107-8CAF-B651-B4BB-0E044339041F}"/>
              </a:ext>
            </a:extLst>
          </p:cNvPr>
          <p:cNvSpPr/>
          <p:nvPr/>
        </p:nvSpPr>
        <p:spPr>
          <a:xfrm rot="20289379">
            <a:off x="3585139" y="1113238"/>
            <a:ext cx="4085129" cy="829991"/>
          </a:xfrm>
          <a:prstGeom prst="curved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cxnSp>
        <p:nvCxnSpPr>
          <p:cNvPr id="21" name="Łącznik prosty 20">
            <a:extLst>
              <a:ext uri="{FF2B5EF4-FFF2-40B4-BE49-F238E27FC236}">
                <a16:creationId xmlns:a16="http://schemas.microsoft.com/office/drawing/2014/main" id="{A4751A05-E904-481A-1B9D-57A0B3BFA755}"/>
              </a:ext>
            </a:extLst>
          </p:cNvPr>
          <p:cNvCxnSpPr>
            <a:cxnSpLocks/>
          </p:cNvCxnSpPr>
          <p:nvPr/>
        </p:nvCxnSpPr>
        <p:spPr>
          <a:xfrm>
            <a:off x="3451538" y="3523135"/>
            <a:ext cx="2644462" cy="250142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AutoShape 3">
            <a:extLst>
              <a:ext uri="{FF2B5EF4-FFF2-40B4-BE49-F238E27FC236}">
                <a16:creationId xmlns:a16="http://schemas.microsoft.com/office/drawing/2014/main" id="{B8E4E7DA-2BEA-664C-B739-FE69AD8A6063}"/>
              </a:ext>
            </a:extLst>
          </p:cNvPr>
          <p:cNvSpPr/>
          <p:nvPr/>
        </p:nvSpPr>
        <p:spPr>
          <a:xfrm>
            <a:off x="-287213" y="9258300"/>
            <a:ext cx="11270681" cy="1035566"/>
          </a:xfrm>
          <a:prstGeom prst="rect">
            <a:avLst/>
          </a:prstGeom>
          <a:solidFill>
            <a:srgbClr val="0070C0"/>
          </a:solidFill>
        </p:spPr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1F2C77E2-CAD3-B36A-62D3-4265C7B40A3E}"/>
              </a:ext>
            </a:extLst>
          </p:cNvPr>
          <p:cNvGrpSpPr/>
          <p:nvPr/>
        </p:nvGrpSpPr>
        <p:grpSpPr>
          <a:xfrm>
            <a:off x="17004789" y="-2062313"/>
            <a:ext cx="966223" cy="12017467"/>
            <a:chOff x="0" y="0"/>
            <a:chExt cx="1288297" cy="16023289"/>
          </a:xfrm>
        </p:grpSpPr>
        <p:sp>
          <p:nvSpPr>
            <p:cNvPr id="5" name="AutoShape 5">
              <a:extLst>
                <a:ext uri="{FF2B5EF4-FFF2-40B4-BE49-F238E27FC236}">
                  <a16:creationId xmlns:a16="http://schemas.microsoft.com/office/drawing/2014/main" id="{80F506B3-486C-697D-0689-9E42F8C1382C}"/>
                </a:ext>
              </a:extLst>
            </p:cNvPr>
            <p:cNvSpPr/>
            <p:nvPr/>
          </p:nvSpPr>
          <p:spPr>
            <a:xfrm>
              <a:off x="644149" y="0"/>
              <a:ext cx="63500" cy="13919200"/>
            </a:xfrm>
            <a:prstGeom prst="rect">
              <a:avLst/>
            </a:prstGeom>
            <a:solidFill>
              <a:srgbClr val="0070C0"/>
            </a:solidFill>
          </p:spPr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82C8505B-9C6F-EBA7-8FD0-D7ACA39F8747}"/>
                </a:ext>
              </a:extLst>
            </p:cNvPr>
            <p:cNvSpPr txBox="1"/>
            <p:nvPr/>
          </p:nvSpPr>
          <p:spPr>
            <a:xfrm>
              <a:off x="0" y="15410091"/>
              <a:ext cx="1288297" cy="6131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19"/>
                </a:lnSpc>
              </a:pPr>
              <a:r>
                <a:rPr lang="pl-PL" sz="2800" b="1" spc="221" dirty="0">
                  <a:solidFill>
                    <a:srgbClr val="0070C0"/>
                  </a:solidFill>
                  <a:latin typeface="Arsenal Bold"/>
                  <a:ea typeface="Arsenal Bold"/>
                  <a:cs typeface="Arsenal Bold"/>
                  <a:sym typeface="Arsenal Bold"/>
                </a:rPr>
                <a:t>4</a:t>
              </a:r>
              <a:endParaRPr lang="en-US" sz="2800" b="1" spc="221" dirty="0">
                <a:solidFill>
                  <a:srgbClr val="0070C0"/>
                </a:solidFill>
                <a:latin typeface="Arsenal Bold"/>
                <a:ea typeface="Arsenal Bold"/>
                <a:cs typeface="Arsenal Bold"/>
                <a:sym typeface="Arsenal Bold"/>
              </a:endParaRPr>
            </a:p>
          </p:txBody>
        </p:sp>
      </p:grpSp>
      <p:sp>
        <p:nvSpPr>
          <p:cNvPr id="8" name="TextBox 8">
            <a:extLst>
              <a:ext uri="{FF2B5EF4-FFF2-40B4-BE49-F238E27FC236}">
                <a16:creationId xmlns:a16="http://schemas.microsoft.com/office/drawing/2014/main" id="{7C9F2889-B458-7E13-B52F-00E4A20BC8FE}"/>
              </a:ext>
            </a:extLst>
          </p:cNvPr>
          <p:cNvSpPr txBox="1"/>
          <p:nvPr/>
        </p:nvSpPr>
        <p:spPr>
          <a:xfrm>
            <a:off x="199709" y="149459"/>
            <a:ext cx="10432682" cy="8467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55"/>
              </a:lnSpc>
            </a:pPr>
            <a:r>
              <a:rPr lang="pl-PL" sz="5564" b="1" spc="111" dirty="0">
                <a:solidFill>
                  <a:srgbClr val="0070C0"/>
                </a:solidFill>
                <a:latin typeface="Arsenal Bold"/>
                <a:ea typeface="Arsenal Bold"/>
                <a:cs typeface="Arsenal Bold"/>
                <a:sym typeface="Arsenal Bold"/>
              </a:rPr>
              <a:t>Schemat systemu</a:t>
            </a:r>
            <a:endParaRPr lang="en-US" sz="5564" b="1" spc="111" dirty="0">
              <a:solidFill>
                <a:srgbClr val="0070C0"/>
              </a:solidFill>
              <a:latin typeface="Arsenal Bold"/>
              <a:ea typeface="Arsenal Bold"/>
              <a:cs typeface="Arsenal Bold"/>
              <a:sym typeface="Arsenal Bold"/>
            </a:endParaRP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76CC181F-D090-DE5A-A558-66885E00A01E}"/>
              </a:ext>
            </a:extLst>
          </p:cNvPr>
          <p:cNvSpPr txBox="1"/>
          <p:nvPr/>
        </p:nvSpPr>
        <p:spPr>
          <a:xfrm>
            <a:off x="223545" y="9549388"/>
            <a:ext cx="15111406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pl-PL" sz="2400" b="1" spc="124" dirty="0">
                <a:solidFill>
                  <a:srgbClr val="F6F6ED"/>
                </a:solidFill>
                <a:latin typeface="Arsenal Bold"/>
                <a:ea typeface="Arsenal Bold"/>
                <a:cs typeface="Arsenal Bold"/>
                <a:sym typeface="Arsenal Bold"/>
              </a:rPr>
              <a:t>ZABRZAŃSKIE PRZEDSIĘBIORSTWO ENERGETYKI CIEPLNEJ</a:t>
            </a:r>
            <a:endParaRPr lang="en-US" sz="2400" b="1" spc="124" dirty="0">
              <a:solidFill>
                <a:srgbClr val="F6F6ED"/>
              </a:solidFill>
              <a:latin typeface="Arsenal Bold"/>
              <a:ea typeface="Arsenal Bold"/>
              <a:cs typeface="Arsenal Bold"/>
              <a:sym typeface="Arsenal Bold"/>
            </a:endParaRP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1A8E56F1-7756-857C-627C-AB0AAD3B7F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585819"/>
            <a:ext cx="3505200" cy="3644085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1F8E807C-4F9E-9B20-2FC1-6462354FA8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498" y="5085970"/>
            <a:ext cx="4106480" cy="356561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A6CC708E-E195-37AC-A570-4B855C291F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037" y="383045"/>
            <a:ext cx="3285940" cy="30099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0A70F479-2AA0-ABDC-D95A-B7919B583AE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3057" y="2178823"/>
            <a:ext cx="4063870" cy="3792411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04DB02EA-0766-3B40-C09E-2E997EC8AFE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4852659"/>
            <a:ext cx="4928985" cy="3565610"/>
          </a:xfrm>
          <a:prstGeom prst="rect">
            <a:avLst/>
          </a:prstGeom>
        </p:spPr>
      </p:pic>
      <p:pic>
        <p:nvPicPr>
          <p:cNvPr id="28" name="Obraz 27">
            <a:extLst>
              <a:ext uri="{FF2B5EF4-FFF2-40B4-BE49-F238E27FC236}">
                <a16:creationId xmlns:a16="http://schemas.microsoft.com/office/drawing/2014/main" id="{A768DAE0-2531-64A2-2B95-12E36EA5F2F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428" y="4291428"/>
            <a:ext cx="910140" cy="1933612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3D272335-6C29-78F7-7195-5467F467DC2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582" y="1046143"/>
            <a:ext cx="910140" cy="1933612"/>
          </a:xfrm>
          <a:prstGeom prst="rect">
            <a:avLst/>
          </a:prstGeom>
        </p:spPr>
      </p:pic>
      <p:pic>
        <p:nvPicPr>
          <p:cNvPr id="34" name="Obraz 33">
            <a:extLst>
              <a:ext uri="{FF2B5EF4-FFF2-40B4-BE49-F238E27FC236}">
                <a16:creationId xmlns:a16="http://schemas.microsoft.com/office/drawing/2014/main" id="{957AD443-93EC-0501-EACC-0D3CA6CAA38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94806" y="4983413"/>
            <a:ext cx="2423707" cy="1545022"/>
          </a:xfrm>
          <a:prstGeom prst="rect">
            <a:avLst/>
          </a:prstGeom>
        </p:spPr>
      </p:pic>
      <p:sp>
        <p:nvSpPr>
          <p:cNvPr id="36" name="Strzałka: zakrzywiona w dół 35">
            <a:extLst>
              <a:ext uri="{FF2B5EF4-FFF2-40B4-BE49-F238E27FC236}">
                <a16:creationId xmlns:a16="http://schemas.microsoft.com/office/drawing/2014/main" id="{374FD399-C331-068A-811D-1FB3466337FC}"/>
              </a:ext>
            </a:extLst>
          </p:cNvPr>
          <p:cNvSpPr/>
          <p:nvPr/>
        </p:nvSpPr>
        <p:spPr>
          <a:xfrm rot="739870" flipV="1">
            <a:off x="3671707" y="7294950"/>
            <a:ext cx="7436379" cy="1774404"/>
          </a:xfrm>
          <a:prstGeom prst="curved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pic>
        <p:nvPicPr>
          <p:cNvPr id="38" name="Obraz 37">
            <a:extLst>
              <a:ext uri="{FF2B5EF4-FFF2-40B4-BE49-F238E27FC236}">
                <a16:creationId xmlns:a16="http://schemas.microsoft.com/office/drawing/2014/main" id="{66D50AC5-8B51-7466-3192-6FBC36C15BA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2" y="6070174"/>
            <a:ext cx="4418875" cy="3109872"/>
          </a:xfrm>
          <a:prstGeom prst="rect">
            <a:avLst/>
          </a:prstGeom>
        </p:spPr>
      </p:pic>
      <p:pic>
        <p:nvPicPr>
          <p:cNvPr id="30" name="Obraz 29">
            <a:extLst>
              <a:ext uri="{FF2B5EF4-FFF2-40B4-BE49-F238E27FC236}">
                <a16:creationId xmlns:a16="http://schemas.microsoft.com/office/drawing/2014/main" id="{D9568B0E-8AE6-8203-1157-F01489E043A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402" y="3164863"/>
            <a:ext cx="910140" cy="1933612"/>
          </a:xfrm>
          <a:prstGeom prst="rect">
            <a:avLst/>
          </a:prstGeom>
        </p:spPr>
      </p:pic>
      <p:sp>
        <p:nvSpPr>
          <p:cNvPr id="47" name="pole tekstowe 46">
            <a:extLst>
              <a:ext uri="{FF2B5EF4-FFF2-40B4-BE49-F238E27FC236}">
                <a16:creationId xmlns:a16="http://schemas.microsoft.com/office/drawing/2014/main" id="{D7D745D1-5472-E5D1-13A5-98E5975F910E}"/>
              </a:ext>
            </a:extLst>
          </p:cNvPr>
          <p:cNvSpPr txBox="1"/>
          <p:nvPr/>
        </p:nvSpPr>
        <p:spPr>
          <a:xfrm>
            <a:off x="395156" y="3575932"/>
            <a:ext cx="1789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Producent ciepła</a:t>
            </a:r>
          </a:p>
        </p:txBody>
      </p:sp>
      <p:sp>
        <p:nvSpPr>
          <p:cNvPr id="48" name="pole tekstowe 47">
            <a:extLst>
              <a:ext uri="{FF2B5EF4-FFF2-40B4-BE49-F238E27FC236}">
                <a16:creationId xmlns:a16="http://schemas.microsoft.com/office/drawing/2014/main" id="{5598239D-0BF4-74DB-DEA3-1AAFE4EE0CE6}"/>
              </a:ext>
            </a:extLst>
          </p:cNvPr>
          <p:cNvSpPr txBox="1"/>
          <p:nvPr/>
        </p:nvSpPr>
        <p:spPr>
          <a:xfrm>
            <a:off x="4128708" y="8441840"/>
            <a:ext cx="1050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Odbiorcy</a:t>
            </a:r>
          </a:p>
        </p:txBody>
      </p:sp>
      <p:sp>
        <p:nvSpPr>
          <p:cNvPr id="49" name="pole tekstowe 48">
            <a:extLst>
              <a:ext uri="{FF2B5EF4-FFF2-40B4-BE49-F238E27FC236}">
                <a16:creationId xmlns:a16="http://schemas.microsoft.com/office/drawing/2014/main" id="{FA9D93C9-A675-9878-3C1A-85B83CF952D1}"/>
              </a:ext>
            </a:extLst>
          </p:cNvPr>
          <p:cNvSpPr txBox="1"/>
          <p:nvPr/>
        </p:nvSpPr>
        <p:spPr>
          <a:xfrm>
            <a:off x="12358296" y="8222356"/>
            <a:ext cx="2067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Dyspozytornia ZPEC</a:t>
            </a:r>
          </a:p>
        </p:txBody>
      </p:sp>
      <p:sp>
        <p:nvSpPr>
          <p:cNvPr id="50" name="pole tekstowe 49">
            <a:extLst>
              <a:ext uri="{FF2B5EF4-FFF2-40B4-BE49-F238E27FC236}">
                <a16:creationId xmlns:a16="http://schemas.microsoft.com/office/drawing/2014/main" id="{C79604F8-F539-96E4-0D51-93BB9D99912B}"/>
              </a:ext>
            </a:extLst>
          </p:cNvPr>
          <p:cNvSpPr txBox="1"/>
          <p:nvPr/>
        </p:nvSpPr>
        <p:spPr>
          <a:xfrm>
            <a:off x="15591249" y="2006533"/>
            <a:ext cx="16814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b="1" dirty="0"/>
              <a:t>Serwer aplikacji</a:t>
            </a:r>
          </a:p>
          <a:p>
            <a:pPr algn="ctr"/>
            <a:r>
              <a:rPr lang="pl-PL" b="1" dirty="0"/>
              <a:t>z bazą danych</a:t>
            </a:r>
          </a:p>
        </p:txBody>
      </p:sp>
      <p:sp>
        <p:nvSpPr>
          <p:cNvPr id="52" name="Strzałka: w lewo i w prawo 51">
            <a:extLst>
              <a:ext uri="{FF2B5EF4-FFF2-40B4-BE49-F238E27FC236}">
                <a16:creationId xmlns:a16="http://schemas.microsoft.com/office/drawing/2014/main" id="{34083F74-4F1A-36E1-8909-82A04E42E9AB}"/>
              </a:ext>
            </a:extLst>
          </p:cNvPr>
          <p:cNvSpPr/>
          <p:nvPr/>
        </p:nvSpPr>
        <p:spPr>
          <a:xfrm rot="18585783">
            <a:off x="6315310" y="4085246"/>
            <a:ext cx="3659733" cy="261555"/>
          </a:xfrm>
          <a:prstGeom prst="left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3" name="Strzałka: w lewo i w prawo 52">
            <a:extLst>
              <a:ext uri="{FF2B5EF4-FFF2-40B4-BE49-F238E27FC236}">
                <a16:creationId xmlns:a16="http://schemas.microsoft.com/office/drawing/2014/main" id="{F9AE32D9-7206-0315-F0F5-2915A6AC7BD9}"/>
              </a:ext>
            </a:extLst>
          </p:cNvPr>
          <p:cNvSpPr/>
          <p:nvPr/>
        </p:nvSpPr>
        <p:spPr>
          <a:xfrm rot="19095229">
            <a:off x="4277072" y="2954533"/>
            <a:ext cx="3801382" cy="274177"/>
          </a:xfrm>
          <a:prstGeom prst="left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4" name="Strzałka: w lewo i w prawo 53">
            <a:extLst>
              <a:ext uri="{FF2B5EF4-FFF2-40B4-BE49-F238E27FC236}">
                <a16:creationId xmlns:a16="http://schemas.microsoft.com/office/drawing/2014/main" id="{9FA3FFD0-8602-CC80-4638-99D5F1D81222}"/>
              </a:ext>
            </a:extLst>
          </p:cNvPr>
          <p:cNvSpPr/>
          <p:nvPr/>
        </p:nvSpPr>
        <p:spPr>
          <a:xfrm>
            <a:off x="10750013" y="4658194"/>
            <a:ext cx="2789088" cy="261555"/>
          </a:xfrm>
          <a:prstGeom prst="left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5" name="Strzałka: w lewo i w prawo 54">
            <a:extLst>
              <a:ext uri="{FF2B5EF4-FFF2-40B4-BE49-F238E27FC236}">
                <a16:creationId xmlns:a16="http://schemas.microsoft.com/office/drawing/2014/main" id="{CE7EC11D-FAF2-C5DC-73F6-1935F7583885}"/>
              </a:ext>
            </a:extLst>
          </p:cNvPr>
          <p:cNvSpPr/>
          <p:nvPr/>
        </p:nvSpPr>
        <p:spPr>
          <a:xfrm rot="18585783">
            <a:off x="13473164" y="5937444"/>
            <a:ext cx="1743673" cy="277641"/>
          </a:xfrm>
          <a:prstGeom prst="left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7" name="Obraz 56">
            <a:extLst>
              <a:ext uri="{FF2B5EF4-FFF2-40B4-BE49-F238E27FC236}">
                <a16:creationId xmlns:a16="http://schemas.microsoft.com/office/drawing/2014/main" id="{26A5A987-9076-82A0-87CB-07AE190BE57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58441">
            <a:off x="9504240" y="4083483"/>
            <a:ext cx="1554044" cy="1534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786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A820200-9D1E-53F8-FD02-755C2E689B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>
            <a:extLst>
              <a:ext uri="{FF2B5EF4-FFF2-40B4-BE49-F238E27FC236}">
                <a16:creationId xmlns:a16="http://schemas.microsoft.com/office/drawing/2014/main" id="{2A4F0D8A-74F8-2ECF-9E87-51BC72FFE3B1}"/>
              </a:ext>
            </a:extLst>
          </p:cNvPr>
          <p:cNvGrpSpPr/>
          <p:nvPr/>
        </p:nvGrpSpPr>
        <p:grpSpPr>
          <a:xfrm>
            <a:off x="17004789" y="-2062313"/>
            <a:ext cx="966223" cy="12017467"/>
            <a:chOff x="0" y="0"/>
            <a:chExt cx="1288297" cy="16023289"/>
          </a:xfrm>
        </p:grpSpPr>
        <p:sp>
          <p:nvSpPr>
            <p:cNvPr id="5" name="AutoShape 5">
              <a:extLst>
                <a:ext uri="{FF2B5EF4-FFF2-40B4-BE49-F238E27FC236}">
                  <a16:creationId xmlns:a16="http://schemas.microsoft.com/office/drawing/2014/main" id="{94F3C2F3-FECE-32D1-AF93-660D0F34F41C}"/>
                </a:ext>
              </a:extLst>
            </p:cNvPr>
            <p:cNvSpPr/>
            <p:nvPr/>
          </p:nvSpPr>
          <p:spPr>
            <a:xfrm>
              <a:off x="644149" y="0"/>
              <a:ext cx="63500" cy="13919200"/>
            </a:xfrm>
            <a:prstGeom prst="rect">
              <a:avLst/>
            </a:prstGeom>
            <a:solidFill>
              <a:srgbClr val="0070C0"/>
            </a:solidFill>
          </p:spPr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5ED33E4F-5847-1723-E7AD-626832C009C2}"/>
                </a:ext>
              </a:extLst>
            </p:cNvPr>
            <p:cNvSpPr txBox="1"/>
            <p:nvPr/>
          </p:nvSpPr>
          <p:spPr>
            <a:xfrm>
              <a:off x="0" y="15410091"/>
              <a:ext cx="1288297" cy="6131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19"/>
                </a:lnSpc>
              </a:pPr>
              <a:r>
                <a:rPr lang="pl-PL" sz="2800" b="1" spc="221" dirty="0">
                  <a:solidFill>
                    <a:srgbClr val="0070C0"/>
                  </a:solidFill>
                  <a:latin typeface="Arsenal Bold"/>
                  <a:ea typeface="Arsenal Bold"/>
                  <a:cs typeface="Arsenal Bold"/>
                  <a:sym typeface="Arsenal Bold"/>
                </a:rPr>
                <a:t>5</a:t>
              </a:r>
              <a:endParaRPr lang="en-US" sz="2800" b="1" spc="221" dirty="0">
                <a:solidFill>
                  <a:srgbClr val="0070C0"/>
                </a:solidFill>
                <a:latin typeface="Arsenal Bold"/>
                <a:ea typeface="Arsenal Bold"/>
                <a:cs typeface="Arsenal Bold"/>
                <a:sym typeface="Arsenal Bold"/>
              </a:endParaRPr>
            </a:p>
          </p:txBody>
        </p:sp>
      </p:grpSp>
      <p:sp>
        <p:nvSpPr>
          <p:cNvPr id="9" name="TextBox 9">
            <a:extLst>
              <a:ext uri="{FF2B5EF4-FFF2-40B4-BE49-F238E27FC236}">
                <a16:creationId xmlns:a16="http://schemas.microsoft.com/office/drawing/2014/main" id="{D8D70E6F-BCCC-51AE-39EB-6FE1C8522295}"/>
              </a:ext>
            </a:extLst>
          </p:cNvPr>
          <p:cNvSpPr txBox="1"/>
          <p:nvPr/>
        </p:nvSpPr>
        <p:spPr>
          <a:xfrm>
            <a:off x="223545" y="9549388"/>
            <a:ext cx="15111406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59"/>
              </a:lnSpc>
            </a:pPr>
            <a:r>
              <a:rPr lang="en-US" sz="2400" b="1" spc="124" dirty="0">
                <a:solidFill>
                  <a:srgbClr val="F6F6ED"/>
                </a:solidFill>
                <a:latin typeface="Arsenal Bold"/>
                <a:ea typeface="Arsenal Bold"/>
                <a:cs typeface="Arsenal Bold"/>
                <a:sym typeface="Arsenal Bold"/>
              </a:rPr>
              <a:t>ZABRZAŃSKIE INNOWACJE ENERGETYCZNE</a:t>
            </a:r>
          </a:p>
        </p:txBody>
      </p:sp>
      <p:sp>
        <p:nvSpPr>
          <p:cNvPr id="3" name="TextBox 17">
            <a:extLst>
              <a:ext uri="{FF2B5EF4-FFF2-40B4-BE49-F238E27FC236}">
                <a16:creationId xmlns:a16="http://schemas.microsoft.com/office/drawing/2014/main" id="{BEA99203-B23B-E029-5901-ADC1170E783C}"/>
              </a:ext>
            </a:extLst>
          </p:cNvPr>
          <p:cNvSpPr txBox="1"/>
          <p:nvPr/>
        </p:nvSpPr>
        <p:spPr>
          <a:xfrm>
            <a:off x="-2174115" y="0"/>
            <a:ext cx="7615445" cy="9689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999"/>
              </a:lnSpc>
            </a:pPr>
            <a:r>
              <a:rPr lang="pl-PL" sz="6399" b="1" spc="127" dirty="0">
                <a:solidFill>
                  <a:srgbClr val="0070C0"/>
                </a:solidFill>
                <a:latin typeface="Arsenal Bold"/>
                <a:ea typeface="Arsenal Bold"/>
                <a:cs typeface="Arsenal Bold"/>
                <a:sym typeface="Arsenal Bold"/>
              </a:rPr>
              <a:t>Korzyści</a:t>
            </a:r>
            <a:endParaRPr lang="en-US" sz="6399" b="1" spc="127" dirty="0">
              <a:solidFill>
                <a:srgbClr val="0070C0"/>
              </a:solidFill>
              <a:latin typeface="Arsenal Bold"/>
              <a:ea typeface="Arsenal Bold"/>
              <a:cs typeface="Arsenal Bold"/>
              <a:sym typeface="Arsenal Bold"/>
            </a:endParaRPr>
          </a:p>
        </p:txBody>
      </p:sp>
      <p:sp>
        <p:nvSpPr>
          <p:cNvPr id="10" name="Freeform 2">
            <a:extLst>
              <a:ext uri="{FF2B5EF4-FFF2-40B4-BE49-F238E27FC236}">
                <a16:creationId xmlns:a16="http://schemas.microsoft.com/office/drawing/2014/main" id="{5CE05F02-B0E6-6CFA-9D14-9EE0E6E4AD8A}"/>
              </a:ext>
            </a:extLst>
          </p:cNvPr>
          <p:cNvSpPr/>
          <p:nvPr/>
        </p:nvSpPr>
        <p:spPr>
          <a:xfrm>
            <a:off x="10907269" y="-593654"/>
            <a:ext cx="5894832" cy="11430000"/>
          </a:xfrm>
          <a:custGeom>
            <a:avLst/>
            <a:gdLst/>
            <a:ahLst/>
            <a:cxnLst/>
            <a:rect l="l" t="t" r="r" b="b"/>
            <a:pathLst>
              <a:path w="5894832" h="11430000">
                <a:moveTo>
                  <a:pt x="0" y="0"/>
                </a:moveTo>
                <a:lnTo>
                  <a:pt x="5894832" y="0"/>
                </a:lnTo>
                <a:lnTo>
                  <a:pt x="5894832" y="11430000"/>
                </a:lnTo>
                <a:lnTo>
                  <a:pt x="0" y="1143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4515" r="-14515"/>
            </a:stretch>
          </a:blipFill>
        </p:spPr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B1BCFEFB-3D0A-9B76-F826-7DC9DAB50759}"/>
              </a:ext>
            </a:extLst>
          </p:cNvPr>
          <p:cNvSpPr/>
          <p:nvPr/>
        </p:nvSpPr>
        <p:spPr>
          <a:xfrm>
            <a:off x="310414" y="2205586"/>
            <a:ext cx="9911055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>
              <a:buFontTx/>
              <a:buChar char="-"/>
            </a:pPr>
            <a:r>
              <a:rPr lang="pl-PL" sz="2800" dirty="0"/>
              <a:t>optymalizacja parametrów pracy systemu ciepłowniczego, zmierzająca do obniżenia strat na przesyle ciepła,</a:t>
            </a:r>
          </a:p>
          <a:p>
            <a:pPr marL="742950" lvl="1" indent="-285750" algn="just">
              <a:buFontTx/>
              <a:buChar char="-"/>
            </a:pPr>
            <a:r>
              <a:rPr lang="pl-PL" sz="2800" dirty="0"/>
              <a:t>jednoczesny odczyt wszystkich liczników ciepła i wodomierzy,</a:t>
            </a:r>
          </a:p>
          <a:p>
            <a:pPr marL="742950" lvl="1" indent="-285750" algn="just">
              <a:buFontTx/>
              <a:buChar char="-"/>
            </a:pPr>
            <a:r>
              <a:rPr lang="pl-PL" sz="2800" dirty="0"/>
              <a:t>stałe rejestrowanie i tworzenie statystyk pracy sieci,</a:t>
            </a:r>
          </a:p>
          <a:p>
            <a:pPr marL="742950" lvl="1" indent="-285750" algn="just">
              <a:buFontTx/>
              <a:buChar char="-"/>
            </a:pPr>
            <a:r>
              <a:rPr lang="pl-PL" sz="2800" dirty="0"/>
              <a:t>podniesienie kompetencji służb utrzymania ruchu,</a:t>
            </a:r>
          </a:p>
          <a:p>
            <a:pPr marL="742950" lvl="1" indent="-285750" algn="just">
              <a:buFontTx/>
              <a:buChar char="-"/>
            </a:pPr>
            <a:r>
              <a:rPr lang="pl-PL" sz="2800" dirty="0"/>
              <a:t>wczesne wykrywanie awarii i minimalizowanie jej kosztów,</a:t>
            </a:r>
          </a:p>
          <a:p>
            <a:pPr marL="742950" lvl="1" indent="-285750" algn="just">
              <a:buFontTx/>
              <a:buChar char="-"/>
            </a:pPr>
            <a:r>
              <a:rPr lang="pl-PL" sz="2800" dirty="0"/>
              <a:t>planowanie serwisu z wyprzedzeniem,</a:t>
            </a:r>
          </a:p>
          <a:p>
            <a:pPr marL="742950" lvl="1" indent="-285750" algn="just">
              <a:buFontTx/>
              <a:buChar char="-"/>
            </a:pPr>
            <a:r>
              <a:rPr lang="pl-PL" sz="2800" dirty="0"/>
              <a:t>wykrywanie nielegalnych poborów ciepła,</a:t>
            </a:r>
          </a:p>
          <a:p>
            <a:pPr marL="742950" lvl="1" indent="-285750" algn="just">
              <a:buFontTx/>
              <a:buChar char="-"/>
            </a:pPr>
            <a:r>
              <a:rPr lang="pl-PL" sz="2800" dirty="0"/>
              <a:t>stały monitoring i sterowanie pracą węzłów cieplnych,</a:t>
            </a:r>
          </a:p>
          <a:p>
            <a:pPr marL="742950" lvl="1" indent="-285750" algn="just">
              <a:buFontTx/>
              <a:buChar char="-"/>
            </a:pPr>
            <a:r>
              <a:rPr lang="pl-PL" sz="2800" dirty="0"/>
              <a:t>predykcja temperatury zasilającej sieć, w oparciu o krótkoterminową prognozę pogody,</a:t>
            </a:r>
          </a:p>
          <a:p>
            <a:pPr marL="742950" lvl="1" indent="-285750" algn="just">
              <a:buFontTx/>
              <a:buChar char="-"/>
            </a:pPr>
            <a:r>
              <a:rPr lang="pl-PL" sz="2800" dirty="0"/>
              <a:t>fakturowanie „jednym kliknięciem”,</a:t>
            </a:r>
          </a:p>
          <a:p>
            <a:pPr marL="742950" lvl="1" indent="-285750" algn="just">
              <a:buFontTx/>
              <a:buChar char="-"/>
            </a:pPr>
            <a:r>
              <a:rPr lang="pl-PL" sz="2800" dirty="0"/>
              <a:t>aplikacja mobilna, która ułatwi komunikację Dyspozytora z Brygadami terenowymi.dd</a:t>
            </a:r>
          </a:p>
          <a:p>
            <a:pPr marL="742950" lvl="1" indent="-285750" algn="just">
              <a:buFontTx/>
              <a:buChar char="-"/>
            </a:pPr>
            <a:endParaRPr lang="pl-PL" sz="2400" dirty="0"/>
          </a:p>
          <a:p>
            <a:pPr marL="742950" lvl="1" indent="-285750" algn="just">
              <a:buFontTx/>
              <a:buChar char="-"/>
            </a:pP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742087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9845602" y="1028700"/>
            <a:ext cx="7769175" cy="3627145"/>
            <a:chOff x="0" y="0"/>
            <a:chExt cx="10358899" cy="4836194"/>
          </a:xfrm>
        </p:grpSpPr>
        <p:sp>
          <p:nvSpPr>
            <p:cNvPr id="5" name="TextBox 5"/>
            <p:cNvSpPr txBox="1"/>
            <p:nvPr/>
          </p:nvSpPr>
          <p:spPr>
            <a:xfrm>
              <a:off x="0" y="565991"/>
              <a:ext cx="10358899" cy="5205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212"/>
                </a:lnSpc>
              </a:pPr>
              <a:r>
                <a:rPr lang="en-US" sz="2294" b="1" spc="91">
                  <a:solidFill>
                    <a:srgbClr val="5F8368"/>
                  </a:solidFill>
                  <a:latin typeface="Arsenal Bold"/>
                  <a:ea typeface="Arsenal Bold"/>
                  <a:cs typeface="Arsenal Bold"/>
                  <a:sym typeface="Arsenal Bold"/>
                  <a:hlinkClick r:id="rId2" tooltip="https://www.google.com/maps/place/data=!4m2!3m1!1s0x47113213495a0f29:0xe58983dafc03fbd?sa=X&amp;ved=1t:8290&amp;ictx=111"/>
                </a:rPr>
                <a:t>Johanna Goethego 3, 41-800 Zabrze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57150"/>
              <a:ext cx="10358899" cy="5504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539"/>
                </a:lnSpc>
              </a:pPr>
              <a:r>
                <a:rPr lang="en-US" sz="2458" b="1" spc="378" dirty="0">
                  <a:solidFill>
                    <a:srgbClr val="0070C0"/>
                  </a:solidFill>
                  <a:latin typeface="Arsenal Bold"/>
                  <a:ea typeface="Arsenal Bold"/>
                  <a:cs typeface="Arsenal Bold"/>
                  <a:sym typeface="Arsenal Bold"/>
                </a:rPr>
                <a:t>ADRES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2447634"/>
              <a:ext cx="10358899" cy="5205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212"/>
                </a:lnSpc>
              </a:pPr>
              <a:r>
                <a:rPr lang="en-US" sz="2294" b="1" spc="91" dirty="0">
                  <a:solidFill>
                    <a:srgbClr val="0070C0"/>
                  </a:solidFill>
                  <a:latin typeface="Arsenal Bold"/>
                  <a:ea typeface="Arsenal Bold"/>
                  <a:cs typeface="Arsenal Bold"/>
                  <a:sym typeface="Arsenal Bold"/>
                </a:rPr>
                <a:t>32</a:t>
              </a:r>
              <a:r>
                <a:rPr lang="en-US" sz="2294" b="1" spc="91" dirty="0">
                  <a:solidFill>
                    <a:srgbClr val="5F8368"/>
                  </a:solidFill>
                  <a:latin typeface="Arsenal Bold"/>
                  <a:ea typeface="Arsenal Bold"/>
                  <a:cs typeface="Arsenal Bold"/>
                  <a:sym typeface="Arsenal Bold"/>
                </a:rPr>
                <a:t> </a:t>
              </a:r>
              <a:r>
                <a:rPr lang="en-US" sz="2294" b="1" spc="91" dirty="0">
                  <a:solidFill>
                    <a:srgbClr val="0070C0"/>
                  </a:solidFill>
                  <a:latin typeface="Arsenal Bold"/>
                  <a:ea typeface="Arsenal Bold"/>
                  <a:cs typeface="Arsenal Bold"/>
                  <a:sym typeface="Arsenal Bold"/>
                </a:rPr>
                <a:t>788-03-01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1794720"/>
              <a:ext cx="10358899" cy="5504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539"/>
                </a:lnSpc>
              </a:pPr>
              <a:r>
                <a:rPr lang="en-US" sz="2458" b="1" spc="378">
                  <a:solidFill>
                    <a:srgbClr val="0070C0"/>
                  </a:solidFill>
                  <a:latin typeface="Arsenal Bold"/>
                  <a:ea typeface="Arsenal Bold"/>
                  <a:cs typeface="Arsenal Bold"/>
                  <a:sym typeface="Arsenal Bold"/>
                </a:rPr>
                <a:t>NUMER TELEFONU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4315600"/>
              <a:ext cx="10358899" cy="5205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212"/>
                </a:lnSpc>
              </a:pPr>
              <a:r>
                <a:rPr lang="en-US" sz="2294" b="1" spc="91" dirty="0">
                  <a:solidFill>
                    <a:srgbClr val="5F8368"/>
                  </a:solidFill>
                  <a:latin typeface="Arsenal Bold"/>
                  <a:ea typeface="Arsenal Bold"/>
                  <a:cs typeface="Arsenal Bold"/>
                  <a:sym typeface="Arsenal Bold"/>
                  <a:hlinkClick r:id="rId3" tooltip="mailto:zpec@zpec.pl"/>
                </a:rPr>
                <a:t>zpec@zpec.pl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3662686"/>
              <a:ext cx="10358899" cy="5504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539"/>
                </a:lnSpc>
              </a:pPr>
              <a:r>
                <a:rPr lang="en-US" sz="2458" b="1" spc="378" dirty="0">
                  <a:solidFill>
                    <a:srgbClr val="0070C0"/>
                  </a:solidFill>
                  <a:latin typeface="Arsenal Bold"/>
                  <a:ea typeface="Arsenal Bold"/>
                  <a:cs typeface="Arsenal Bold"/>
                  <a:sym typeface="Arsenal Bold"/>
                </a:rPr>
                <a:t>ADRES E-MAIL</a:t>
              </a:r>
            </a:p>
          </p:txBody>
        </p:sp>
      </p:grpSp>
      <p:sp>
        <p:nvSpPr>
          <p:cNvPr id="11" name="Freeform 11"/>
          <p:cNvSpPr/>
          <p:nvPr/>
        </p:nvSpPr>
        <p:spPr>
          <a:xfrm>
            <a:off x="14851114" y="6016040"/>
            <a:ext cx="2763662" cy="3709614"/>
          </a:xfrm>
          <a:custGeom>
            <a:avLst/>
            <a:gdLst/>
            <a:ahLst/>
            <a:cxnLst/>
            <a:rect l="l" t="t" r="r" b="b"/>
            <a:pathLst>
              <a:path w="2763662" h="3709614">
                <a:moveTo>
                  <a:pt x="0" y="0"/>
                </a:moveTo>
                <a:lnTo>
                  <a:pt x="2763662" y="0"/>
                </a:lnTo>
                <a:lnTo>
                  <a:pt x="2763662" y="3709614"/>
                </a:lnTo>
                <a:lnTo>
                  <a:pt x="0" y="370961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3846923" y="4112101"/>
            <a:ext cx="10594153" cy="1552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450"/>
              </a:lnSpc>
            </a:pPr>
            <a:r>
              <a:rPr lang="en-US" sz="9960" b="1" spc="199" dirty="0" err="1">
                <a:solidFill>
                  <a:srgbClr val="0070C0"/>
                </a:solidFill>
                <a:latin typeface="Arsenal Bold"/>
                <a:ea typeface="Arsenal Bold"/>
                <a:cs typeface="Arsenal Bold"/>
                <a:sym typeface="Arsenal Bold"/>
              </a:rPr>
              <a:t>Dziękuję</a:t>
            </a:r>
            <a:r>
              <a:rPr lang="en-US" sz="9960" b="1" spc="199" dirty="0">
                <a:solidFill>
                  <a:srgbClr val="0070C0"/>
                </a:solidFill>
                <a:latin typeface="Arsenal Bold"/>
                <a:ea typeface="Arsenal Bold"/>
                <a:cs typeface="Arsenal Bold"/>
                <a:sym typeface="Arsenal Bold"/>
              </a:rPr>
              <a:t> za </a:t>
            </a:r>
            <a:r>
              <a:rPr lang="en-US" sz="9960" b="1" spc="199" dirty="0" err="1">
                <a:solidFill>
                  <a:srgbClr val="0070C0"/>
                </a:solidFill>
                <a:latin typeface="Arsenal Bold"/>
                <a:ea typeface="Arsenal Bold"/>
                <a:cs typeface="Arsenal Bold"/>
                <a:sym typeface="Arsenal Bold"/>
              </a:rPr>
              <a:t>uwagę</a:t>
            </a:r>
            <a:endParaRPr lang="en-US" sz="9960" b="1" spc="199" dirty="0">
              <a:solidFill>
                <a:srgbClr val="0070C0"/>
              </a:solidFill>
              <a:latin typeface="Arsenal Bold"/>
              <a:ea typeface="Arsenal Bold"/>
              <a:cs typeface="Arsenal Bold"/>
              <a:sym typeface="Arsenal 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10352</TotalTime>
  <Words>503</Words>
  <Application>Microsoft Office PowerPoint</Application>
  <PresentationFormat>Niestandardowy</PresentationFormat>
  <Paragraphs>67</Paragraphs>
  <Slides>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1" baseType="lpstr">
      <vt:lpstr>Arial</vt:lpstr>
      <vt:lpstr>Arsenal Bold</vt:lpstr>
      <vt:lpstr>Calibri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Klaster energii Zabrzańskie innowacje energetyczne</dc:title>
  <dc:creator>plisowski</dc:creator>
  <cp:lastModifiedBy>plisowski</cp:lastModifiedBy>
  <cp:revision>31</cp:revision>
  <dcterms:created xsi:type="dcterms:W3CDTF">2006-08-16T00:00:00Z</dcterms:created>
  <dcterms:modified xsi:type="dcterms:W3CDTF">2025-10-20T06:47:20Z</dcterms:modified>
  <dc:identifier>DAGbyRRQk3I</dc:identifier>
</cp:coreProperties>
</file>