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Montserrat" panose="00000500000000000000" pitchFamily="2" charset="-18"/>
      <p:regular r:id="rId19"/>
      <p:bold r:id="rId20"/>
      <p:italic r:id="rId21"/>
      <p:boldItalic r:id="rId22"/>
    </p:embeddedFont>
    <p:embeddedFont>
      <p:font typeface="Montserrat Bold" panose="00000800000000000000" charset="-18"/>
      <p:regular r:id="rId23"/>
    </p:embeddedFont>
    <p:embeddedFont>
      <p:font typeface="Montserrat Heavy" panose="020B0604020202020204" charset="-18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318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3BCA86-693A-4856-9674-78DAD35354FC}" type="datetimeFigureOut">
              <a:rPr lang="pl-PL" smtClean="0"/>
              <a:t>17.10.2025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503CD-F998-4045-A412-97D34443A6C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1707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503CD-F998-4045-A412-97D34443A6C0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00696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11" b="-9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14400" y="1000125"/>
            <a:ext cx="14744700" cy="3970224"/>
            <a:chOff x="-152400" y="-38100"/>
            <a:chExt cx="19659601" cy="5293632"/>
          </a:xfrm>
        </p:grpSpPr>
        <p:sp>
          <p:nvSpPr>
            <p:cNvPr id="4" name="TextBox 4"/>
            <p:cNvSpPr txBox="1"/>
            <p:nvPr/>
          </p:nvSpPr>
          <p:spPr>
            <a:xfrm>
              <a:off x="-152400" y="1288635"/>
              <a:ext cx="19659601" cy="39668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11604"/>
                </a:lnSpc>
              </a:pPr>
              <a:r>
                <a:rPr lang="pl-PL" sz="11604" b="1" dirty="0">
                  <a:solidFill>
                    <a:srgbClr val="01946C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G</a:t>
              </a:r>
              <a:r>
                <a:rPr lang="en-US" sz="11604" b="1" dirty="0" err="1">
                  <a:solidFill>
                    <a:srgbClr val="01946C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miny</a:t>
              </a:r>
              <a:r>
                <a:rPr lang="pl-PL" sz="11604" b="1" dirty="0">
                  <a:solidFill>
                    <a:srgbClr val="01946C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</a:p>
            <a:p>
              <a:pPr algn="l">
                <a:lnSpc>
                  <a:spcPts val="11604"/>
                </a:lnSpc>
              </a:pPr>
              <a:r>
                <a:rPr lang="pl-PL" sz="11604" b="1" dirty="0">
                  <a:solidFill>
                    <a:srgbClr val="01946C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 </a:t>
              </a:r>
              <a:r>
                <a:rPr lang="en-US" sz="11604" b="1" dirty="0">
                  <a:solidFill>
                    <a:srgbClr val="01946C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system </a:t>
              </a:r>
              <a:r>
                <a:rPr lang="pl-PL" sz="11604" b="1" dirty="0">
                  <a:solidFill>
                    <a:srgbClr val="01946C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kaucyjny</a:t>
              </a:r>
              <a:r>
                <a:rPr lang="en-US" sz="11604" b="1" dirty="0">
                  <a:solidFill>
                    <a:srgbClr val="01946C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7923753" cy="5374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r>
                <a:rPr lang="en-US" sz="2400" spc="127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ZMIENIAMY ŚWIAT RECY</a:t>
              </a:r>
              <a:r>
                <a:rPr lang="pl-PL" sz="2400" spc="127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K</a:t>
              </a:r>
              <a:r>
                <a:rPr lang="en-US" sz="2400" spc="127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LINGU</a:t>
              </a:r>
            </a:p>
          </p:txBody>
        </p:sp>
      </p:grpSp>
      <p:sp>
        <p:nvSpPr>
          <p:cNvPr id="6" name="AutoShape 6"/>
          <p:cNvSpPr/>
          <p:nvPr/>
        </p:nvSpPr>
        <p:spPr>
          <a:xfrm>
            <a:off x="-491732" y="8206563"/>
            <a:ext cx="19271464" cy="0"/>
          </a:xfrm>
          <a:prstGeom prst="line">
            <a:avLst/>
          </a:prstGeom>
          <a:ln w="19050" cap="rnd">
            <a:solidFill>
              <a:srgbClr val="EDEFF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1028700" y="9165099"/>
            <a:ext cx="1181194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Korzyści</a:t>
            </a: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szanse</a:t>
            </a: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dla</a:t>
            </a: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gmin</a:t>
            </a: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z </a:t>
            </a:r>
            <a:r>
              <a:rPr lang="en-US" sz="3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ustawy</a:t>
            </a:r>
            <a:r>
              <a:rPr lang="en-U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kaucyjnej</a:t>
            </a:r>
            <a:endParaRPr lang="en-US" sz="3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4588378" y="9184205"/>
            <a:ext cx="3004446" cy="533289"/>
          </a:xfrm>
          <a:custGeom>
            <a:avLst/>
            <a:gdLst/>
            <a:ahLst/>
            <a:cxnLst/>
            <a:rect l="l" t="t" r="r" b="b"/>
            <a:pathLst>
              <a:path w="3004446" h="533289">
                <a:moveTo>
                  <a:pt x="0" y="0"/>
                </a:moveTo>
                <a:lnTo>
                  <a:pt x="3004446" y="0"/>
                </a:lnTo>
                <a:lnTo>
                  <a:pt x="3004446" y="533289"/>
                </a:lnTo>
                <a:lnTo>
                  <a:pt x="0" y="533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96" b="-92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104682" y="6412630"/>
            <a:ext cx="1582118" cy="1543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19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637465" y="6980954"/>
            <a:ext cx="4472338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lat na GPW </a:t>
            </a:r>
          </a:p>
          <a:p>
            <a:pPr algn="l">
              <a:lnSpc>
                <a:spcPts val="2499"/>
              </a:lnSpc>
            </a:pPr>
            <a:r>
              <a:rPr lang="en-US" sz="24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 W-wie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284858" y="6412630"/>
            <a:ext cx="2969568" cy="154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+600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428741" y="7057154"/>
            <a:ext cx="3886897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liczba </a:t>
            </a:r>
          </a:p>
          <a:p>
            <a:pPr algn="l">
              <a:lnSpc>
                <a:spcPts val="2499"/>
              </a:lnSpc>
            </a:pPr>
            <a:r>
              <a:rPr lang="en-US" sz="24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pracowników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673772" y="8158164"/>
            <a:ext cx="1665387" cy="154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2,5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54798" y="8606554"/>
            <a:ext cx="3071462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mld zł przychodu</a:t>
            </a:r>
          </a:p>
          <a:p>
            <a:pPr algn="l">
              <a:lnSpc>
                <a:spcPts val="2499"/>
              </a:lnSpc>
            </a:pPr>
            <a:r>
              <a:rPr lang="en-US" sz="24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rocznie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671703" y="8248652"/>
            <a:ext cx="2091297" cy="1543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627940" y="8550276"/>
            <a:ext cx="4869601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tys</a:t>
            </a:r>
            <a:r>
              <a:rPr lang="en-US" sz="24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 m</a:t>
            </a:r>
            <a:r>
              <a:rPr lang="pl-PL" sz="24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kw.</a:t>
            </a:r>
            <a:r>
              <a:rPr lang="en-US" sz="24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pow. </a:t>
            </a:r>
          </a:p>
          <a:p>
            <a:pPr algn="l">
              <a:lnSpc>
                <a:spcPts val="2499"/>
              </a:lnSpc>
            </a:pPr>
            <a:r>
              <a:rPr lang="en-US" sz="2499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magazyn</a:t>
            </a:r>
            <a:r>
              <a:rPr lang="en-US" sz="24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/</a:t>
            </a:r>
            <a:r>
              <a:rPr lang="en-US" sz="2499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logistyka</a:t>
            </a:r>
            <a:r>
              <a:rPr lang="en-US" sz="2499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/</a:t>
            </a:r>
          </a:p>
          <a:p>
            <a:pPr algn="l">
              <a:lnSpc>
                <a:spcPts val="2499"/>
              </a:lnSpc>
            </a:pPr>
            <a:r>
              <a:rPr lang="en-US" sz="2499" b="1" dirty="0" err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produkcja</a:t>
            </a:r>
            <a:endParaRPr lang="en-US" sz="2499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454798" y="7057154"/>
            <a:ext cx="2527838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lat obecności </a:t>
            </a:r>
          </a:p>
          <a:p>
            <a:pPr algn="l">
              <a:lnSpc>
                <a:spcPts val="2499"/>
              </a:lnSpc>
            </a:pPr>
            <a:r>
              <a:rPr lang="en-US" sz="24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na rynku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74342" y="6565030"/>
            <a:ext cx="1464246" cy="1543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976539" y="8248652"/>
            <a:ext cx="2339661" cy="1543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</a:pPr>
            <a:r>
              <a:rPr lang="en-US" sz="90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+10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315851" y="8883651"/>
            <a:ext cx="2339661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99"/>
              </a:lnSpc>
            </a:pPr>
            <a:r>
              <a:rPr lang="en-US" sz="24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tys. klientów </a:t>
            </a:r>
          </a:p>
          <a:p>
            <a:pPr algn="l">
              <a:lnSpc>
                <a:spcPts val="2499"/>
              </a:lnSpc>
            </a:pPr>
            <a:r>
              <a:rPr lang="en-US" sz="2499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B2B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71625" y="857250"/>
            <a:ext cx="8468099" cy="3143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600"/>
              </a:lnSpc>
            </a:pPr>
            <a:r>
              <a:rPr lang="en-US" sz="90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Kim jesteśmy?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30000" y="0"/>
            <a:ext cx="6858000" cy="10287000"/>
            <a:chOff x="0" y="0"/>
            <a:chExt cx="812800" cy="1219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219200"/>
            </a:xfrm>
            <a:custGeom>
              <a:avLst/>
              <a:gdLst/>
              <a:ahLst/>
              <a:cxnLst/>
              <a:rect l="l" t="t" r="r" b="b"/>
              <a:pathLst>
                <a:path w="812800" h="1219200">
                  <a:moveTo>
                    <a:pt x="0" y="0"/>
                  </a:moveTo>
                  <a:lnTo>
                    <a:pt x="812800" y="0"/>
                  </a:lnTo>
                  <a:lnTo>
                    <a:pt x="812800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2"/>
              <a:stretch>
                <a:fillRect t="-31" b="-3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1430000" y="0"/>
            <a:ext cx="6858000" cy="10287000"/>
            <a:chOff x="0" y="0"/>
            <a:chExt cx="1806222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06222" cy="2709333"/>
            </a:xfrm>
            <a:custGeom>
              <a:avLst/>
              <a:gdLst/>
              <a:ahLst/>
              <a:cxnLst/>
              <a:rect l="l" t="t" r="r" b="b"/>
              <a:pathLst>
                <a:path w="1806222" h="2709333">
                  <a:moveTo>
                    <a:pt x="0" y="0"/>
                  </a:moveTo>
                  <a:lnTo>
                    <a:pt x="1806222" y="0"/>
                  </a:lnTo>
                  <a:lnTo>
                    <a:pt x="180622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806222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622105" y="4426962"/>
            <a:ext cx="9404950" cy="428625"/>
            <a:chOff x="0" y="0"/>
            <a:chExt cx="12539933" cy="571500"/>
          </a:xfrm>
        </p:grpSpPr>
        <p:sp>
          <p:nvSpPr>
            <p:cNvPr id="8" name="TextBox 8"/>
            <p:cNvSpPr txBox="1"/>
            <p:nvPr/>
          </p:nvSpPr>
          <p:spPr>
            <a:xfrm>
              <a:off x="0" y="-14605"/>
              <a:ext cx="806989" cy="591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79"/>
                </a:lnSpc>
              </a:pPr>
              <a:r>
                <a:rPr lang="en-US" sz="2700" b="1">
                  <a:solidFill>
                    <a:srgbClr val="01946C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01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15652" y="-47625"/>
              <a:ext cx="11424281" cy="613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Dostępność kapitału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22105" y="5421766"/>
            <a:ext cx="9404950" cy="428625"/>
            <a:chOff x="0" y="0"/>
            <a:chExt cx="12539933" cy="57150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14605"/>
              <a:ext cx="806989" cy="591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79"/>
                </a:lnSpc>
              </a:pPr>
              <a:r>
                <a:rPr lang="en-US" sz="2700" b="1">
                  <a:solidFill>
                    <a:srgbClr val="01946C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02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115652" y="-47625"/>
              <a:ext cx="11424281" cy="613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 b="1" dirty="0" err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Zasoby</a:t>
              </a:r>
              <a:r>
                <a:rPr lang="en-US" sz="2799" b="1" dirty="0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</a:t>
              </a:r>
              <a:r>
                <a:rPr lang="en-US" sz="2799" b="1" dirty="0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moc</a:t>
              </a:r>
              <a:r>
                <a:rPr lang="pl-PL" sz="2799" b="1" dirty="0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</a:t>
              </a:r>
              <a:r>
                <a:rPr lang="en-US" sz="2799" b="1" dirty="0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2799" b="1" dirty="0" err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produkcyjne</a:t>
              </a:r>
              <a:endParaRPr lang="en-US" sz="27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622105" y="6416571"/>
            <a:ext cx="9404950" cy="428625"/>
            <a:chOff x="0" y="0"/>
            <a:chExt cx="12539933" cy="571500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14605"/>
              <a:ext cx="806989" cy="591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79"/>
                </a:lnSpc>
              </a:pPr>
              <a:r>
                <a:rPr lang="en-US" sz="2700" b="1">
                  <a:solidFill>
                    <a:srgbClr val="01946C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03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115652" y="-47625"/>
              <a:ext cx="11424281" cy="613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Polska myśl techniczna i patenty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22105" y="7411376"/>
            <a:ext cx="9807895" cy="428625"/>
            <a:chOff x="0" y="0"/>
            <a:chExt cx="13077194" cy="571500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14605"/>
              <a:ext cx="841563" cy="591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79"/>
                </a:lnSpc>
              </a:pPr>
              <a:r>
                <a:rPr lang="en-US" sz="2700" b="1">
                  <a:solidFill>
                    <a:srgbClr val="01946C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04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63451" y="-47625"/>
              <a:ext cx="11913743" cy="613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Doświadczenie, historia, wiarygodność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22105" y="8406180"/>
            <a:ext cx="9404950" cy="428625"/>
            <a:chOff x="0" y="0"/>
            <a:chExt cx="12539933" cy="571500"/>
          </a:xfrm>
        </p:grpSpPr>
        <p:sp>
          <p:nvSpPr>
            <p:cNvPr id="20" name="TextBox 20"/>
            <p:cNvSpPr txBox="1"/>
            <p:nvPr/>
          </p:nvSpPr>
          <p:spPr>
            <a:xfrm>
              <a:off x="1115652" y="-47625"/>
              <a:ext cx="11424281" cy="613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19"/>
                </a:lnSpc>
              </a:pPr>
              <a:r>
                <a:rPr lang="en-US" sz="2799" b="1">
                  <a:solidFill>
                    <a:srgbClr val="00000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Innowacyjność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14605"/>
              <a:ext cx="806989" cy="5911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79"/>
                </a:lnSpc>
              </a:pPr>
              <a:r>
                <a:rPr lang="en-US" sz="2700" b="1">
                  <a:solidFill>
                    <a:srgbClr val="01946C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05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733509" y="981075"/>
            <a:ext cx="8629691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6999" b="1">
                <a:solidFill>
                  <a:srgbClr val="828282">
                    <a:alpha val="49804"/>
                  </a:srgbClr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Nasze </a:t>
            </a:r>
          </a:p>
          <a:p>
            <a:pPr algn="l">
              <a:lnSpc>
                <a:spcPts val="8399"/>
              </a:lnSpc>
            </a:pPr>
            <a:r>
              <a:rPr lang="en-US" sz="6999" b="1">
                <a:solidFill>
                  <a:srgbClr val="828282">
                    <a:alpha val="49804"/>
                  </a:srgbClr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atuty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458925"/>
            <a:ext cx="18288000" cy="4828075"/>
          </a:xfrm>
          <a:custGeom>
            <a:avLst/>
            <a:gdLst/>
            <a:ahLst/>
            <a:cxnLst/>
            <a:rect l="l" t="t" r="r" b="b"/>
            <a:pathLst>
              <a:path w="18288000" h="4828075">
                <a:moveTo>
                  <a:pt x="0" y="0"/>
                </a:moveTo>
                <a:lnTo>
                  <a:pt x="18288000" y="0"/>
                </a:lnTo>
                <a:lnTo>
                  <a:pt x="18288000" y="4828075"/>
                </a:lnTo>
                <a:lnTo>
                  <a:pt x="0" y="48280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314" r="-23314" b="-26959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2104" y="5479834"/>
            <a:ext cx="18243792" cy="4807166"/>
            <a:chOff x="0" y="0"/>
            <a:chExt cx="4804949" cy="12660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04949" cy="1266085"/>
            </a:xfrm>
            <a:custGeom>
              <a:avLst/>
              <a:gdLst/>
              <a:ahLst/>
              <a:cxnLst/>
              <a:rect l="l" t="t" r="r" b="b"/>
              <a:pathLst>
                <a:path w="4804949" h="1266085">
                  <a:moveTo>
                    <a:pt x="0" y="0"/>
                  </a:moveTo>
                  <a:lnTo>
                    <a:pt x="4804949" y="0"/>
                  </a:lnTo>
                  <a:lnTo>
                    <a:pt x="4804949" y="1266085"/>
                  </a:lnTo>
                  <a:lnTo>
                    <a:pt x="0" y="1266085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04949" cy="1304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161659" y="1903974"/>
            <a:ext cx="304573" cy="304573"/>
          </a:xfrm>
          <a:custGeom>
            <a:avLst/>
            <a:gdLst/>
            <a:ahLst/>
            <a:cxnLst/>
            <a:rect l="l" t="t" r="r" b="b"/>
            <a:pathLst>
              <a:path w="304573" h="304573">
                <a:moveTo>
                  <a:pt x="0" y="0"/>
                </a:moveTo>
                <a:lnTo>
                  <a:pt x="304573" y="0"/>
                </a:lnTo>
                <a:lnTo>
                  <a:pt x="304573" y="304573"/>
                </a:lnTo>
                <a:lnTo>
                  <a:pt x="0" y="3045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161659" y="2487954"/>
            <a:ext cx="304573" cy="304573"/>
          </a:xfrm>
          <a:custGeom>
            <a:avLst/>
            <a:gdLst/>
            <a:ahLst/>
            <a:cxnLst/>
            <a:rect l="l" t="t" r="r" b="b"/>
            <a:pathLst>
              <a:path w="304573" h="304573">
                <a:moveTo>
                  <a:pt x="0" y="0"/>
                </a:moveTo>
                <a:lnTo>
                  <a:pt x="304573" y="0"/>
                </a:lnTo>
                <a:lnTo>
                  <a:pt x="304573" y="304573"/>
                </a:lnTo>
                <a:lnTo>
                  <a:pt x="0" y="3045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207345" y="3260519"/>
            <a:ext cx="213201" cy="304573"/>
          </a:xfrm>
          <a:custGeom>
            <a:avLst/>
            <a:gdLst/>
            <a:ahLst/>
            <a:cxnLst/>
            <a:rect l="l" t="t" r="r" b="b"/>
            <a:pathLst>
              <a:path w="213201" h="304573">
                <a:moveTo>
                  <a:pt x="0" y="0"/>
                </a:moveTo>
                <a:lnTo>
                  <a:pt x="213201" y="0"/>
                </a:lnTo>
                <a:lnTo>
                  <a:pt x="213201" y="304573"/>
                </a:lnTo>
                <a:lnTo>
                  <a:pt x="0" y="3045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161659" y="1329890"/>
            <a:ext cx="366095" cy="235632"/>
          </a:xfrm>
          <a:custGeom>
            <a:avLst/>
            <a:gdLst/>
            <a:ahLst/>
            <a:cxnLst/>
            <a:rect l="l" t="t" r="r" b="b"/>
            <a:pathLst>
              <a:path w="366095" h="235632">
                <a:moveTo>
                  <a:pt x="0" y="0"/>
                </a:moveTo>
                <a:lnTo>
                  <a:pt x="366095" y="0"/>
                </a:lnTo>
                <a:lnTo>
                  <a:pt x="366095" y="235632"/>
                </a:lnTo>
                <a:lnTo>
                  <a:pt x="0" y="2356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90600" y="909544"/>
            <a:ext cx="8348755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6999" b="1" dirty="0">
                <a:solidFill>
                  <a:srgbClr val="828282">
                    <a:alpha val="49804"/>
                  </a:srgbClr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Porozmawiajmy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789675" y="1170835"/>
            <a:ext cx="5469625" cy="47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sales@ecoaction.pl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789675" y="2902900"/>
            <a:ext cx="5745035" cy="146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ul. Dawidowska 10</a:t>
            </a:r>
          </a:p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05-500 Piaseczno k/W-wy</a:t>
            </a:r>
          </a:p>
          <a:p>
            <a:pPr algn="l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1789675" y="2320722"/>
            <a:ext cx="4511427" cy="47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www.ecoaction.pl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789675" y="1746829"/>
            <a:ext cx="4511427" cy="47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+48 608 564 843</a:t>
            </a: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D04735B2-60A1-4D58-86B5-DC29B805565A}"/>
              </a:ext>
            </a:extLst>
          </p:cNvPr>
          <p:cNvSpPr/>
          <p:nvPr/>
        </p:nvSpPr>
        <p:spPr>
          <a:xfrm>
            <a:off x="14588378" y="9184205"/>
            <a:ext cx="3004446" cy="533289"/>
          </a:xfrm>
          <a:custGeom>
            <a:avLst/>
            <a:gdLst/>
            <a:ahLst/>
            <a:cxnLst/>
            <a:rect l="l" t="t" r="r" b="b"/>
            <a:pathLst>
              <a:path w="3004446" h="533289">
                <a:moveTo>
                  <a:pt x="0" y="0"/>
                </a:moveTo>
                <a:lnTo>
                  <a:pt x="3004446" y="0"/>
                </a:lnTo>
                <a:lnTo>
                  <a:pt x="3004446" y="533289"/>
                </a:lnTo>
                <a:lnTo>
                  <a:pt x="0" y="53328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0A7902AF-44BA-40E3-B612-536D35BA6FB6}"/>
              </a:ext>
            </a:extLst>
          </p:cNvPr>
          <p:cNvSpPr txBox="1"/>
          <p:nvPr/>
        </p:nvSpPr>
        <p:spPr>
          <a:xfrm>
            <a:off x="996892" y="2755940"/>
            <a:ext cx="11811944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pl-PL" sz="3400" b="1" dirty="0">
                <a:solidFill>
                  <a:srgbClr val="01946C"/>
                </a:solidFill>
                <a:latin typeface="Montserrat Bold"/>
                <a:sym typeface="Montserrat"/>
              </a:rPr>
              <a:t>Nasz</a:t>
            </a:r>
            <a:r>
              <a:rPr lang="pl-PL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l-PL" sz="3400" b="1" dirty="0">
                <a:solidFill>
                  <a:srgbClr val="01946C"/>
                </a:solidFill>
                <a:latin typeface="Montserrat Bold"/>
                <a:sym typeface="Montserrat"/>
              </a:rPr>
              <a:t>partner w systemie kaucyjnym: </a:t>
            </a:r>
            <a:endParaRPr lang="en-US" sz="3400" b="1" dirty="0">
              <a:solidFill>
                <a:srgbClr val="01946C"/>
              </a:solidFill>
              <a:latin typeface="Montserrat Bold"/>
              <a:sym typeface="Montserrat"/>
            </a:endParaRP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CCC24B64-0528-457B-BD06-279C3332A4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21569" y="3431182"/>
            <a:ext cx="4577962" cy="190481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30000" y="0"/>
            <a:ext cx="6858000" cy="10287000"/>
            <a:chOff x="0" y="0"/>
            <a:chExt cx="812800" cy="1219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219200"/>
            </a:xfrm>
            <a:custGeom>
              <a:avLst/>
              <a:gdLst/>
              <a:ahLst/>
              <a:cxnLst/>
              <a:rect l="l" t="t" r="r" b="b"/>
              <a:pathLst>
                <a:path w="812800" h="1219200">
                  <a:moveTo>
                    <a:pt x="0" y="0"/>
                  </a:moveTo>
                  <a:lnTo>
                    <a:pt x="812800" y="0"/>
                  </a:lnTo>
                  <a:lnTo>
                    <a:pt x="812800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2"/>
              <a:stretch>
                <a:fillRect l="-2909" r="-2909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1430000" y="0"/>
            <a:ext cx="6858000" cy="10287000"/>
            <a:chOff x="0" y="0"/>
            <a:chExt cx="1806222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06222" cy="2709333"/>
            </a:xfrm>
            <a:custGeom>
              <a:avLst/>
              <a:gdLst/>
              <a:ahLst/>
              <a:cxnLst/>
              <a:rect l="l" t="t" r="r" b="b"/>
              <a:pathLst>
                <a:path w="1806222" h="2709333">
                  <a:moveTo>
                    <a:pt x="0" y="0"/>
                  </a:moveTo>
                  <a:lnTo>
                    <a:pt x="1806222" y="0"/>
                  </a:lnTo>
                  <a:lnTo>
                    <a:pt x="180622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806222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70344" y="3648075"/>
            <a:ext cx="8483331" cy="6128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Ustawa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weszła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w </a:t>
            </a: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życie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1 </a:t>
            </a: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października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2025.</a:t>
            </a:r>
          </a:p>
          <a:p>
            <a:pPr algn="l">
              <a:lnSpc>
                <a:spcPts val="3749"/>
              </a:lnSpc>
            </a:pPr>
            <a:endParaRPr lang="en-US" sz="2499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749"/>
              </a:lnSpc>
            </a:pP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Dotyczy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butelek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PET, </a:t>
            </a: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szkła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wielokrotnego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użytku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  <a:p>
            <a:pPr algn="l">
              <a:lnSpc>
                <a:spcPts val="3749"/>
              </a:lnSpc>
            </a:pP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puszek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ALU </a:t>
            </a: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oznaczonych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specjalnym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znakiem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  <a:p>
            <a:pPr algn="l">
              <a:lnSpc>
                <a:spcPts val="3749"/>
              </a:lnSpc>
            </a:pPr>
            <a:endParaRPr lang="en-US" sz="2499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749"/>
              </a:lnSpc>
            </a:pP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Obowiązek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uczestnictwa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 </a:t>
            </a:r>
          </a:p>
          <a:p>
            <a:pPr algn="l">
              <a:lnSpc>
                <a:spcPts val="3749"/>
              </a:lnSpc>
            </a:pP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duże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sklepy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sieci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handlowe</a:t>
            </a:r>
            <a:r>
              <a:rPr lang="pl-PL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(pow. 200 mkw.)</a:t>
            </a:r>
            <a:endParaRPr lang="en-US" sz="2499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749"/>
              </a:lnSpc>
            </a:pPr>
            <a:endParaRPr lang="en-US" sz="2499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749"/>
              </a:lnSpc>
            </a:pP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Rola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gmin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 </a:t>
            </a:r>
          </a:p>
          <a:p>
            <a:pPr algn="l">
              <a:lnSpc>
                <a:spcPts val="3749"/>
              </a:lnSpc>
            </a:pP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informacyjna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sprawozdawcza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  <a:p>
            <a:pPr algn="l">
              <a:lnSpc>
                <a:spcPts val="3749"/>
              </a:lnSpc>
            </a:pPr>
            <a:endParaRPr lang="en-US" sz="2499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749"/>
              </a:lnSpc>
            </a:pP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PSZOK-</a:t>
            </a: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inne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punkty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mogą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przyjmować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opakowania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: </a:t>
            </a: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wymagana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umowa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z </a:t>
            </a:r>
            <a:r>
              <a:rPr lang="en-US" sz="2499" b="1" dirty="0" err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operatorem</a:t>
            </a:r>
            <a:r>
              <a:rPr lang="en-US" sz="24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33509" y="981075"/>
            <a:ext cx="8629691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6999" b="1">
                <a:solidFill>
                  <a:srgbClr val="828282">
                    <a:alpha val="49804"/>
                  </a:srgbClr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System kaucyjny w Polsce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76385" y="1366011"/>
            <a:ext cx="6743700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828282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Obowiązki gmin </a:t>
            </a:r>
          </a:p>
          <a:p>
            <a:pPr algn="l">
              <a:lnSpc>
                <a:spcPts val="6000"/>
              </a:lnSpc>
            </a:pPr>
            <a:r>
              <a:rPr lang="en-US" sz="5000" b="1">
                <a:solidFill>
                  <a:srgbClr val="828282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w systemie kaucyjnym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8120085" y="1332576"/>
            <a:ext cx="9536478" cy="2820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0" lvl="1" indent="-269875" algn="l">
              <a:lnSpc>
                <a:spcPts val="4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Raport</a:t>
            </a:r>
            <a:r>
              <a:rPr lang="pl-PL" sz="24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owanie</a:t>
            </a:r>
            <a:r>
              <a:rPr lang="pl-PL" sz="24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poziomów zbiórki.</a:t>
            </a:r>
          </a:p>
          <a:p>
            <a:pPr marL="539750" lvl="1" indent="-269875" algn="l">
              <a:lnSpc>
                <a:spcPts val="4499"/>
              </a:lnSpc>
              <a:buFont typeface="Arial"/>
              <a:buChar char="•"/>
            </a:pPr>
            <a:r>
              <a:rPr lang="en-US" sz="24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Konieczność </a:t>
            </a:r>
            <a:r>
              <a:rPr lang="pl-PL" sz="24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dostosowania</a:t>
            </a:r>
            <a:r>
              <a:rPr lang="en-US" sz="24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l-PL" sz="24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sprawozdań</a:t>
            </a:r>
            <a:r>
              <a:rPr lang="en-US" sz="24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– </a:t>
            </a:r>
            <a:r>
              <a:rPr lang="pl-PL" sz="24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odpady</a:t>
            </a:r>
            <a:r>
              <a:rPr lang="en-US" sz="24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kaucyjne</a:t>
            </a:r>
            <a:r>
              <a:rPr lang="en-US" sz="24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nie</a:t>
            </a:r>
            <a:r>
              <a:rPr lang="en-US" sz="24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wliczają</a:t>
            </a:r>
            <a:r>
              <a:rPr lang="en-US" sz="24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się</a:t>
            </a:r>
            <a:r>
              <a:rPr lang="en-US" sz="24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do </a:t>
            </a:r>
            <a:r>
              <a:rPr lang="en-US" sz="24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ogólnej</a:t>
            </a:r>
            <a:r>
              <a:rPr lang="en-US" sz="24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masy</a:t>
            </a:r>
            <a:r>
              <a:rPr lang="en-US" sz="24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odpadów</a:t>
            </a:r>
            <a:r>
              <a:rPr lang="en-US" sz="24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539750" lvl="1" indent="-269875" algn="l">
              <a:lnSpc>
                <a:spcPts val="4499"/>
              </a:lnSpc>
              <a:buFont typeface="Arial"/>
              <a:buChar char="•"/>
            </a:pPr>
            <a:r>
              <a:rPr lang="en-US" sz="24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Wsparcie</a:t>
            </a:r>
            <a:r>
              <a:rPr lang="en-US" sz="24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mieszkańców</a:t>
            </a:r>
            <a:r>
              <a:rPr lang="en-US" sz="24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poprzez</a:t>
            </a:r>
            <a:r>
              <a:rPr lang="en-US" sz="24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informację</a:t>
            </a:r>
            <a:r>
              <a:rPr lang="en-US" sz="24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US" sz="24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4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edukację</a:t>
            </a:r>
            <a:r>
              <a:rPr lang="en-US" sz="24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pl-PL" sz="24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ekologiczną</a:t>
            </a:r>
            <a:r>
              <a:rPr lang="en-US" sz="24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lang="pl-PL" sz="2499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-320282" y="5143500"/>
            <a:ext cx="19271464" cy="0"/>
          </a:xfrm>
          <a:prstGeom prst="line">
            <a:avLst/>
          </a:prstGeom>
          <a:ln w="19050" cap="rnd">
            <a:solidFill>
              <a:srgbClr val="39393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TextBox 5"/>
          <p:cNvSpPr txBox="1"/>
          <p:nvPr/>
        </p:nvSpPr>
        <p:spPr>
          <a:xfrm>
            <a:off x="1376385" y="6852411"/>
            <a:ext cx="6494097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pl-PL" sz="5000" b="1" dirty="0">
                <a:solidFill>
                  <a:srgbClr val="01946C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Wyzwania </a:t>
            </a:r>
          </a:p>
          <a:p>
            <a:pPr algn="l">
              <a:lnSpc>
                <a:spcPts val="6000"/>
              </a:lnSpc>
            </a:pPr>
            <a:r>
              <a:rPr lang="pl-PL" sz="5000" b="1" dirty="0">
                <a:solidFill>
                  <a:srgbClr val="01946C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dla gmin</a:t>
            </a:r>
            <a:endParaRPr lang="en-US" sz="5000" b="1" dirty="0">
              <a:solidFill>
                <a:srgbClr val="01946C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120085" y="6209376"/>
            <a:ext cx="9857868" cy="2820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4499"/>
              </a:lnSpc>
              <a:buFont typeface="Arial"/>
              <a:buChar char="•"/>
            </a:pPr>
            <a:r>
              <a:rPr lang="pl-PL" sz="24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Zmiany w strukturze selektywnej zbiórki.</a:t>
            </a:r>
          </a:p>
          <a:p>
            <a:pPr marL="539749" lvl="1" indent="-269875" algn="l">
              <a:lnSpc>
                <a:spcPts val="4499"/>
              </a:lnSpc>
              <a:buFont typeface="Arial"/>
              <a:buChar char="•"/>
            </a:pPr>
            <a:r>
              <a:rPr lang="pl-PL" sz="24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Renegocjacja umów, zmiana sposobu raportowania.</a:t>
            </a:r>
            <a:endParaRPr lang="en-US" sz="2499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39750" lvl="1" indent="-269875" algn="l">
              <a:lnSpc>
                <a:spcPts val="4500"/>
              </a:lnSpc>
              <a:buFont typeface="Arial"/>
              <a:buChar char="•"/>
            </a:pPr>
            <a:r>
              <a:rPr lang="pl-PL" sz="25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Osiąganie wymaganych poziomów recyklingu.</a:t>
            </a:r>
          </a:p>
          <a:p>
            <a:pPr marL="539750" lvl="1" indent="-269875">
              <a:lnSpc>
                <a:spcPts val="4500"/>
              </a:lnSpc>
              <a:buFont typeface="Arial"/>
              <a:buChar char="•"/>
            </a:pPr>
            <a:r>
              <a:rPr lang="pl-PL" sz="24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Zapewnienie infrastruktury – co najmniej 1 p-</a:t>
            </a:r>
            <a:r>
              <a:rPr lang="pl-PL" sz="2499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kt</a:t>
            </a:r>
            <a:r>
              <a:rPr lang="pl-PL" sz="2499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zbiórki, jeśli nie ma sklepu pow. 200 mkw.</a:t>
            </a:r>
            <a:endParaRPr lang="pl-PL" sz="25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588378" y="9184205"/>
            <a:ext cx="3004446" cy="533289"/>
          </a:xfrm>
          <a:custGeom>
            <a:avLst/>
            <a:gdLst/>
            <a:ahLst/>
            <a:cxnLst/>
            <a:rect l="l" t="t" r="r" b="b"/>
            <a:pathLst>
              <a:path w="3004446" h="533289">
                <a:moveTo>
                  <a:pt x="0" y="0"/>
                </a:moveTo>
                <a:lnTo>
                  <a:pt x="3004446" y="0"/>
                </a:lnTo>
                <a:lnTo>
                  <a:pt x="3004446" y="533289"/>
                </a:lnTo>
                <a:lnTo>
                  <a:pt x="0" y="533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991350" cy="10287000"/>
          </a:xfrm>
          <a:custGeom>
            <a:avLst/>
            <a:gdLst/>
            <a:ahLst/>
            <a:cxnLst/>
            <a:rect l="l" t="t" r="r" b="b"/>
            <a:pathLst>
              <a:path w="6991350" h="10287000">
                <a:moveTo>
                  <a:pt x="0" y="0"/>
                </a:moveTo>
                <a:lnTo>
                  <a:pt x="6991350" y="0"/>
                </a:lnTo>
                <a:lnTo>
                  <a:pt x="69913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04" b="-120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535543" y="2627273"/>
            <a:ext cx="8145042" cy="6572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en-US" sz="7200" b="1">
                <a:solidFill>
                  <a:srgbClr val="01946C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Efektywny recykling dla gmin i punktów PSZOK, wygodny dla mieszkańców</a:t>
            </a:r>
          </a:p>
        </p:txBody>
      </p:sp>
      <p:sp>
        <p:nvSpPr>
          <p:cNvPr id="4" name="Freeform 4"/>
          <p:cNvSpPr/>
          <p:nvPr/>
        </p:nvSpPr>
        <p:spPr>
          <a:xfrm>
            <a:off x="8535543" y="1068882"/>
            <a:ext cx="4347534" cy="771687"/>
          </a:xfrm>
          <a:custGeom>
            <a:avLst/>
            <a:gdLst/>
            <a:ahLst/>
            <a:cxnLst/>
            <a:rect l="l" t="t" r="r" b="b"/>
            <a:pathLst>
              <a:path w="4347534" h="771687">
                <a:moveTo>
                  <a:pt x="0" y="0"/>
                </a:moveTo>
                <a:lnTo>
                  <a:pt x="4347534" y="0"/>
                </a:lnTo>
                <a:lnTo>
                  <a:pt x="4347534" y="771687"/>
                </a:lnTo>
                <a:lnTo>
                  <a:pt x="0" y="7716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0" y="0"/>
            <a:ext cx="6991350" cy="10287000"/>
            <a:chOff x="0" y="0"/>
            <a:chExt cx="1841343" cy="270933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41343" cy="2709333"/>
            </a:xfrm>
            <a:custGeom>
              <a:avLst/>
              <a:gdLst/>
              <a:ahLst/>
              <a:cxnLst/>
              <a:rect l="l" t="t" r="r" b="b"/>
              <a:pathLst>
                <a:path w="1841343" h="2709333">
                  <a:moveTo>
                    <a:pt x="0" y="0"/>
                  </a:moveTo>
                  <a:lnTo>
                    <a:pt x="1841343" y="0"/>
                  </a:lnTo>
                  <a:lnTo>
                    <a:pt x="184134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84134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960485"/>
            <a:ext cx="18288000" cy="1326515"/>
          </a:xfrm>
          <a:prstGeom prst="rect">
            <a:avLst/>
          </a:prstGeom>
          <a:solidFill>
            <a:srgbClr val="393939">
              <a:alpha val="9804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3264934" y="4533743"/>
            <a:ext cx="13272324" cy="0"/>
          </a:xfrm>
          <a:prstGeom prst="line">
            <a:avLst/>
          </a:prstGeom>
          <a:ln w="19050" cap="rnd">
            <a:solidFill>
              <a:srgbClr val="393939">
                <a:alpha val="34902"/>
              </a:srgbClr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3120500" y="4450399"/>
            <a:ext cx="166688" cy="16668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1946C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384016" y="4450399"/>
            <a:ext cx="166688" cy="166688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1946C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152231" y="4450399"/>
            <a:ext cx="166688" cy="16668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1946C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4797828" y="4450399"/>
            <a:ext cx="166688" cy="166688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1946C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0" y="8960485"/>
            <a:ext cx="18288000" cy="1426169"/>
            <a:chOff x="0" y="0"/>
            <a:chExt cx="2833290" cy="2209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833290" cy="220951"/>
            </a:xfrm>
            <a:custGeom>
              <a:avLst/>
              <a:gdLst/>
              <a:ahLst/>
              <a:cxnLst/>
              <a:rect l="l" t="t" r="r" b="b"/>
              <a:pathLst>
                <a:path w="2833290" h="220951">
                  <a:moveTo>
                    <a:pt x="0" y="0"/>
                  </a:moveTo>
                  <a:lnTo>
                    <a:pt x="2833290" y="0"/>
                  </a:lnTo>
                  <a:lnTo>
                    <a:pt x="2833290" y="220951"/>
                  </a:lnTo>
                  <a:lnTo>
                    <a:pt x="0" y="220951"/>
                  </a:lnTo>
                  <a:close/>
                </a:path>
              </a:pathLst>
            </a:custGeom>
            <a:blipFill>
              <a:blip r:embed="rId2"/>
              <a:stretch>
                <a:fillRect t="-377973" b="-377973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7448309" y="518018"/>
            <a:ext cx="3026447" cy="537194"/>
          </a:xfrm>
          <a:custGeom>
            <a:avLst/>
            <a:gdLst/>
            <a:ahLst/>
            <a:cxnLst/>
            <a:rect l="l" t="t" r="r" b="b"/>
            <a:pathLst>
              <a:path w="3026447" h="537194">
                <a:moveTo>
                  <a:pt x="0" y="0"/>
                </a:moveTo>
                <a:lnTo>
                  <a:pt x="3026447" y="0"/>
                </a:lnTo>
                <a:lnTo>
                  <a:pt x="3026447" y="537194"/>
                </a:lnTo>
                <a:lnTo>
                  <a:pt x="0" y="5371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369656" y="1407637"/>
            <a:ext cx="13548687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1"/>
              </a:lnSpc>
            </a:pPr>
            <a:r>
              <a:rPr lang="en-US" sz="7251" b="1">
                <a:solidFill>
                  <a:srgbClr val="828282">
                    <a:alpha val="49804"/>
                  </a:srgbClr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Motywacja mieszkańców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07893" y="3729009"/>
            <a:ext cx="2958590" cy="466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ekonomiczna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97130" y="4906356"/>
            <a:ext cx="2459408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Zwrot kaucji </a:t>
            </a:r>
          </a:p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na kartę płatniczą.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256705" y="3729009"/>
            <a:ext cx="2459408" cy="466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społeczna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968341" y="4906356"/>
            <a:ext cx="3107575" cy="1470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Kupony do lokalnych sklepów i gastronomii.</a:t>
            </a:r>
          </a:p>
          <a:p>
            <a:pPr algn="ctr">
              <a:lnSpc>
                <a:spcPts val="2940"/>
              </a:lnSpc>
            </a:pPr>
            <a:endParaRPr lang="en-US" sz="2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ctr">
              <a:lnSpc>
                <a:spcPts val="2940"/>
              </a:lnSpc>
            </a:pPr>
            <a:endParaRPr lang="en-US" sz="2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041589" y="3729009"/>
            <a:ext cx="2459408" cy="466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edu-sport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556045" y="4906356"/>
            <a:ext cx="3525747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Rabaty na basen, zajęcia sportowe, kulturę.</a:t>
            </a:r>
          </a:p>
          <a:p>
            <a:pPr algn="ctr">
              <a:lnSpc>
                <a:spcPts val="2940"/>
              </a:lnSpc>
            </a:pPr>
            <a:endParaRPr lang="en-US" sz="210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3677662" y="3729009"/>
            <a:ext cx="2459408" cy="466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ekologiczna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658612" y="4906356"/>
            <a:ext cx="2459408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Mniej odpadów zaśmieca gminę.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99399" y="6478125"/>
            <a:ext cx="14767665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1946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Kluczowe znaczenie na optymalizację procesu i ograniczenie śladu węglowego ma poziom i sposób organizacji transportu i logistyki —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1946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 szczególności w obszarach o rozproszonej zabudowie.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" y="8960485"/>
            <a:ext cx="18288000" cy="1493282"/>
            <a:chOff x="0" y="0"/>
            <a:chExt cx="4804949" cy="34937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804949" cy="349370"/>
            </a:xfrm>
            <a:custGeom>
              <a:avLst/>
              <a:gdLst/>
              <a:ahLst/>
              <a:cxnLst/>
              <a:rect l="l" t="t" r="r" b="b"/>
              <a:pathLst>
                <a:path w="4804949" h="349370">
                  <a:moveTo>
                    <a:pt x="0" y="0"/>
                  </a:moveTo>
                  <a:lnTo>
                    <a:pt x="4804949" y="0"/>
                  </a:lnTo>
                  <a:lnTo>
                    <a:pt x="4804949" y="349370"/>
                  </a:lnTo>
                  <a:lnTo>
                    <a:pt x="0" y="349370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4804949" cy="387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8960485"/>
            <a:ext cx="18288000" cy="1326515"/>
          </a:xfrm>
          <a:prstGeom prst="rect">
            <a:avLst/>
          </a:prstGeom>
          <a:solidFill>
            <a:srgbClr val="393939">
              <a:alpha val="9804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3264934" y="4533743"/>
            <a:ext cx="13272324" cy="0"/>
          </a:xfrm>
          <a:prstGeom prst="line">
            <a:avLst/>
          </a:prstGeom>
          <a:ln w="19050" cap="rnd">
            <a:solidFill>
              <a:srgbClr val="393939">
                <a:alpha val="34902"/>
              </a:srgbClr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3120500" y="4450399"/>
            <a:ext cx="166688" cy="16668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1946C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384016" y="4450399"/>
            <a:ext cx="166688" cy="166688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1946C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1152231" y="4450399"/>
            <a:ext cx="166688" cy="166688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1946C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4797828" y="4450399"/>
            <a:ext cx="166688" cy="166688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1946C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855" y="8868137"/>
            <a:ext cx="18288000" cy="1426169"/>
            <a:chOff x="0" y="0"/>
            <a:chExt cx="2833290" cy="2209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833290" cy="220951"/>
            </a:xfrm>
            <a:custGeom>
              <a:avLst/>
              <a:gdLst/>
              <a:ahLst/>
              <a:cxnLst/>
              <a:rect l="l" t="t" r="r" b="b"/>
              <a:pathLst>
                <a:path w="2833290" h="220951">
                  <a:moveTo>
                    <a:pt x="0" y="0"/>
                  </a:moveTo>
                  <a:lnTo>
                    <a:pt x="2833290" y="0"/>
                  </a:lnTo>
                  <a:lnTo>
                    <a:pt x="2833290" y="220951"/>
                  </a:lnTo>
                  <a:lnTo>
                    <a:pt x="0" y="220951"/>
                  </a:lnTo>
                  <a:close/>
                </a:path>
              </a:pathLst>
            </a:custGeom>
            <a:blipFill>
              <a:blip r:embed="rId2"/>
              <a:stretch>
                <a:fillRect t="-377973" b="-377973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7448309" y="518018"/>
            <a:ext cx="3026447" cy="537194"/>
          </a:xfrm>
          <a:custGeom>
            <a:avLst/>
            <a:gdLst/>
            <a:ahLst/>
            <a:cxnLst/>
            <a:rect l="l" t="t" r="r" b="b"/>
            <a:pathLst>
              <a:path w="3026447" h="537194">
                <a:moveTo>
                  <a:pt x="0" y="0"/>
                </a:moveTo>
                <a:lnTo>
                  <a:pt x="3026447" y="0"/>
                </a:lnTo>
                <a:lnTo>
                  <a:pt x="3026447" y="537194"/>
                </a:lnTo>
                <a:lnTo>
                  <a:pt x="0" y="5371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369656" y="1407637"/>
            <a:ext cx="13548687" cy="110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01"/>
              </a:lnSpc>
            </a:pPr>
            <a:r>
              <a:rPr lang="en-US" sz="7251" b="1">
                <a:solidFill>
                  <a:srgbClr val="828282">
                    <a:alpha val="49804"/>
                  </a:srgbClr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Motywacja gmin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07893" y="3238542"/>
            <a:ext cx="2958590" cy="957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oczekiwania mieszkańców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968555" y="4906356"/>
            <a:ext cx="2769353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Łatwe rozwiązania w zasięgu ręki.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988611" y="3238542"/>
            <a:ext cx="2919397" cy="957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sprawozdaw-</a:t>
            </a:r>
          </a:p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czość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968341" y="4906356"/>
            <a:ext cx="3107575" cy="71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pl-PL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Utrzymanie poziomu zbiórki</a:t>
            </a:r>
            <a:r>
              <a:rPr lang="en-US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53600" y="3238542"/>
            <a:ext cx="2919397" cy="9639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pl-PL" sz="2799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optymalizacja kosztowa</a:t>
            </a:r>
            <a:endParaRPr lang="en-US" sz="2799" b="1" dirty="0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556045" y="4906356"/>
            <a:ext cx="3525747" cy="345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pl-PL" sz="21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Renegocjacje umów.</a:t>
            </a:r>
            <a:endParaRPr lang="en-US" sz="2100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3791962" y="3238542"/>
            <a:ext cx="2459408" cy="957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edukacja ekologiczna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582412" y="4896831"/>
            <a:ext cx="3253935" cy="727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RVM wsparciem programów EKO.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99399" y="6478125"/>
            <a:ext cx="14767665" cy="1037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pl-PL" sz="3000" b="1" dirty="0">
                <a:solidFill>
                  <a:srgbClr val="01946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Ważne</a:t>
            </a:r>
            <a:r>
              <a:rPr lang="en-US" sz="3000" b="1" dirty="0">
                <a:solidFill>
                  <a:srgbClr val="01946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pl-PL" sz="3000" b="1" dirty="0">
                <a:solidFill>
                  <a:srgbClr val="01946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jest znalezienie rozwiązania, które uzupełni system kaucyjny, dając wsparcie mieszkańcom</a:t>
            </a:r>
            <a:r>
              <a:rPr lang="en-US" sz="3000" b="1" dirty="0">
                <a:solidFill>
                  <a:srgbClr val="01946C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58063" y="8865608"/>
            <a:ext cx="18243792" cy="1420309"/>
            <a:chOff x="0" y="0"/>
            <a:chExt cx="4804949" cy="34937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804949" cy="349370"/>
            </a:xfrm>
            <a:custGeom>
              <a:avLst/>
              <a:gdLst/>
              <a:ahLst/>
              <a:cxnLst/>
              <a:rect l="l" t="t" r="r" b="b"/>
              <a:pathLst>
                <a:path w="4804949" h="349370">
                  <a:moveTo>
                    <a:pt x="0" y="0"/>
                  </a:moveTo>
                  <a:lnTo>
                    <a:pt x="4804949" y="0"/>
                  </a:lnTo>
                  <a:lnTo>
                    <a:pt x="4804949" y="349370"/>
                  </a:lnTo>
                  <a:lnTo>
                    <a:pt x="0" y="349370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4804949" cy="3874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11" b="-9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6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12733" y="3731350"/>
            <a:ext cx="1711559" cy="1773636"/>
          </a:xfrm>
          <a:custGeom>
            <a:avLst/>
            <a:gdLst/>
            <a:ahLst/>
            <a:cxnLst/>
            <a:rect l="l" t="t" r="r" b="b"/>
            <a:pathLst>
              <a:path w="1711559" h="1773636">
                <a:moveTo>
                  <a:pt x="0" y="0"/>
                </a:moveTo>
                <a:lnTo>
                  <a:pt x="1711559" y="0"/>
                </a:lnTo>
                <a:lnTo>
                  <a:pt x="1711559" y="1773636"/>
                </a:lnTo>
                <a:lnTo>
                  <a:pt x="0" y="17736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12733" y="5762161"/>
            <a:ext cx="5458493" cy="470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Bezpośrednie oszczędności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0808" y="6499566"/>
            <a:ext cx="5312133" cy="245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93% kompresji dzięki technologii belowania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8 x mniej miejsca na magazynowanie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6 x więcej surowca w transporcie 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kostka EcoAction zawiera tyle samo surowca co 12 worków po 120 l (inne maszyn RVM)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76026" y="5752636"/>
            <a:ext cx="5458493" cy="470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Dodatkowe przychody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14101" y="6451600"/>
            <a:ext cx="5312133" cy="280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Handling fee od operatora kaucyjnego za każde zebrane opakowanie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Rozwiązanie EcoAction obniża koszty logistyczne operatora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Możliwość sprzedaży cyfrowej powierzchni reklamowej lokalnym przedsiębiorstwom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11" b="-91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64706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12733" y="3731350"/>
            <a:ext cx="1847336" cy="1842718"/>
          </a:xfrm>
          <a:custGeom>
            <a:avLst/>
            <a:gdLst/>
            <a:ahLst/>
            <a:cxnLst/>
            <a:rect l="l" t="t" r="r" b="b"/>
            <a:pathLst>
              <a:path w="1847336" h="1842718">
                <a:moveTo>
                  <a:pt x="0" y="0"/>
                </a:moveTo>
                <a:lnTo>
                  <a:pt x="1847337" y="0"/>
                </a:lnTo>
                <a:lnTo>
                  <a:pt x="1847337" y="1842718"/>
                </a:lnTo>
                <a:lnTo>
                  <a:pt x="0" y="18427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12733" y="5762161"/>
            <a:ext cx="5458493" cy="470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Łatwy montaż i korzystanie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376026" y="5752636"/>
            <a:ext cx="5458493" cy="470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Dodatkowe benefity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71717" y="6451600"/>
            <a:ext cx="5312133" cy="28461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Brak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potrzeby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budowania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dodatkowych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pomieszczeń</a:t>
            </a:r>
            <a:endParaRPr lang="en-US" sz="2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pl-PL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onstrukcja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przystosowana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do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całorocznej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pracy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zewnątrz</a:t>
            </a:r>
            <a:endParaRPr lang="en-US" sz="2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Wystarczy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zwykłe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gniazdko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230V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Funkcja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przywracania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kształtu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butelkom</a:t>
            </a:r>
            <a:endParaRPr lang="en-US" sz="2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Czynne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24/7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14101" y="6413500"/>
            <a:ext cx="5312133" cy="245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Czytnik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kart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płatniczych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zwrot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kaucji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kartę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Skaner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kodów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QR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zbieranie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punktów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w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programach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lojalnościowych</a:t>
            </a:r>
            <a:endParaRPr lang="en-US" sz="2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Wydruk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kuponów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na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wybrane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usługi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z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oferty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gminy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lokalnych</a:t>
            </a:r>
            <a:r>
              <a:rPr lang="en-U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firm/</a:t>
            </a:r>
            <a:r>
              <a:rPr lang="en-US" sz="2000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instytucji</a:t>
            </a:r>
            <a:endParaRPr lang="en-US" sz="2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30000" y="0"/>
            <a:ext cx="6858000" cy="10287000"/>
            <a:chOff x="0" y="0"/>
            <a:chExt cx="812800" cy="1219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1219200"/>
            </a:xfrm>
            <a:custGeom>
              <a:avLst/>
              <a:gdLst/>
              <a:ahLst/>
              <a:cxnLst/>
              <a:rect l="l" t="t" r="r" b="b"/>
              <a:pathLst>
                <a:path w="812800" h="1219200">
                  <a:moveTo>
                    <a:pt x="0" y="0"/>
                  </a:moveTo>
                  <a:lnTo>
                    <a:pt x="812800" y="0"/>
                  </a:lnTo>
                  <a:lnTo>
                    <a:pt x="812800" y="1219200"/>
                  </a:lnTo>
                  <a:lnTo>
                    <a:pt x="0" y="1219200"/>
                  </a:lnTo>
                  <a:close/>
                </a:path>
              </a:pathLst>
            </a:custGeom>
            <a:blipFill>
              <a:blip r:embed="rId2"/>
              <a:stretch>
                <a:fillRect t="-9259" b="-9259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870344" y="3881437"/>
            <a:ext cx="8483331" cy="557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9"/>
              </a:lnSpc>
            </a:pPr>
            <a:r>
              <a:rPr lang="en-US" sz="24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Innowacja – belowanie + przywracanie kształtu.</a:t>
            </a:r>
          </a:p>
          <a:p>
            <a:pPr algn="l">
              <a:lnSpc>
                <a:spcPts val="3749"/>
              </a:lnSpc>
            </a:pPr>
            <a:endParaRPr lang="en-US" sz="2499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749"/>
              </a:lnSpc>
            </a:pPr>
            <a:r>
              <a:rPr lang="en-US" sz="24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Użyteczność – kompaktowe kostki = oszczędność miejsca i transportu.</a:t>
            </a:r>
          </a:p>
          <a:p>
            <a:pPr algn="l">
              <a:lnSpc>
                <a:spcPts val="3749"/>
              </a:lnSpc>
            </a:pPr>
            <a:endParaRPr lang="en-US" sz="2499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749"/>
              </a:lnSpc>
            </a:pPr>
            <a:r>
              <a:rPr lang="en-US" sz="24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Elastyczność – dopasowanie do potrzeb każdej gminy.</a:t>
            </a:r>
          </a:p>
          <a:p>
            <a:pPr algn="l">
              <a:lnSpc>
                <a:spcPts val="3749"/>
              </a:lnSpc>
            </a:pPr>
            <a:endParaRPr lang="en-US" sz="2499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749"/>
              </a:lnSpc>
            </a:pPr>
            <a:r>
              <a:rPr lang="en-US" sz="24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Polska marka – szybkie dostawy i wsparcie.</a:t>
            </a:r>
          </a:p>
          <a:p>
            <a:pPr algn="l">
              <a:lnSpc>
                <a:spcPts val="3749"/>
              </a:lnSpc>
            </a:pPr>
            <a:endParaRPr lang="en-US" sz="2499" b="1">
              <a:solidFill>
                <a:srgbClr val="000000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l">
              <a:lnSpc>
                <a:spcPts val="3749"/>
              </a:lnSpc>
            </a:pPr>
            <a:r>
              <a:rPr lang="en-US" sz="2499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Synergia – integracja z lokalnymi programami edukacyjnymi i lojalnościowymi.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33509" y="981075"/>
            <a:ext cx="8629691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6999" b="1">
                <a:solidFill>
                  <a:srgbClr val="828282">
                    <a:alpha val="49804"/>
                  </a:srgbClr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Najważniejsze </a:t>
            </a:r>
          </a:p>
          <a:p>
            <a:pPr algn="l">
              <a:lnSpc>
                <a:spcPts val="8399"/>
              </a:lnSpc>
            </a:pPr>
            <a:r>
              <a:rPr lang="en-US" sz="6999" b="1">
                <a:solidFill>
                  <a:srgbClr val="828282">
                    <a:alpha val="49804"/>
                  </a:srgbClr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o EcoAction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1430000" y="0"/>
            <a:ext cx="6858000" cy="10287000"/>
            <a:chOff x="0" y="0"/>
            <a:chExt cx="1806222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06222" cy="2709333"/>
            </a:xfrm>
            <a:custGeom>
              <a:avLst/>
              <a:gdLst/>
              <a:ahLst/>
              <a:cxnLst/>
              <a:rect l="l" t="t" r="r" b="b"/>
              <a:pathLst>
                <a:path w="1806222" h="2709333">
                  <a:moveTo>
                    <a:pt x="0" y="0"/>
                  </a:moveTo>
                  <a:lnTo>
                    <a:pt x="1806222" y="0"/>
                  </a:lnTo>
                  <a:lnTo>
                    <a:pt x="180622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806222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526</Words>
  <Application>Microsoft Office PowerPoint</Application>
  <PresentationFormat>Niestandardowy</PresentationFormat>
  <Paragraphs>122</Paragraphs>
  <Slides>12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8" baseType="lpstr">
      <vt:lpstr>Calibri</vt:lpstr>
      <vt:lpstr>Montserrat Bold</vt:lpstr>
      <vt:lpstr>Montserrat</vt:lpstr>
      <vt:lpstr>Arial</vt:lpstr>
      <vt:lpstr>Montserrat Heavy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Innowacyjna gmian_22.10.25</dc:title>
  <cp:lastModifiedBy>Maria Węsierska</cp:lastModifiedBy>
  <cp:revision>10</cp:revision>
  <dcterms:created xsi:type="dcterms:W3CDTF">2006-08-16T00:00:00Z</dcterms:created>
  <dcterms:modified xsi:type="dcterms:W3CDTF">2025-10-17T07:32:11Z</dcterms:modified>
  <dc:identifier>DAG1wf8u_A0</dc:identifier>
</cp:coreProperties>
</file>